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31"/>
  </p:handoutMasterIdLst>
  <p:sldIdLst>
    <p:sldId id="1387" r:id="rId3"/>
    <p:sldId id="1125" r:id="rId5"/>
    <p:sldId id="1128" r:id="rId6"/>
    <p:sldId id="1129" r:id="rId7"/>
    <p:sldId id="1222" r:id="rId8"/>
    <p:sldId id="1130" r:id="rId9"/>
    <p:sldId id="1323" r:id="rId10"/>
    <p:sldId id="1421" r:id="rId11"/>
    <p:sldId id="1093" r:id="rId12"/>
    <p:sldId id="1165" r:id="rId13"/>
    <p:sldId id="1261" r:id="rId14"/>
    <p:sldId id="1132" r:id="rId15"/>
    <p:sldId id="1444" r:id="rId16"/>
    <p:sldId id="1068" r:id="rId17"/>
    <p:sldId id="1356" r:id="rId18"/>
    <p:sldId id="1422" r:id="rId19"/>
    <p:sldId id="452" r:id="rId20"/>
    <p:sldId id="1429" r:id="rId21"/>
    <p:sldId id="1424" r:id="rId22"/>
    <p:sldId id="453" r:id="rId23"/>
    <p:sldId id="1432" r:id="rId24"/>
    <p:sldId id="1434" r:id="rId25"/>
    <p:sldId id="1440" r:id="rId26"/>
    <p:sldId id="1441" r:id="rId27"/>
    <p:sldId id="1435" r:id="rId28"/>
    <p:sldId id="1443" r:id="rId29"/>
    <p:sldId id="1048" r:id="rId30"/>
  </p:sldIdLst>
  <p:sldSz cx="12192000" cy="6858000"/>
  <p:notesSz cx="7103745" cy="10234295"/>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90" userDrawn="1">
          <p15:clr>
            <a:srgbClr val="A4A3A4"/>
          </p15:clr>
        </p15:guide>
        <p15:guide id="2" pos="348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王少芳" initials="w" lastIdx="3" clrIdx="0"/>
  <p:cmAuthor id="1" name="魏翠" initials="C" lastIdx="13" clrIdx="1"/>
  <p:cmAuthor id="2" name="王伊楠" initials="王伊楠" lastIdx="9" clrIdx="2"/>
  <p:cmAuthor id="3" name="小凡 卢" initials="小凡" lastIdx="2" clrIdx="3"/>
  <p:cmAuthor id="4" name="252199229@qq.com" initials="2" lastIdx="1" clrIdx="4"/>
  <p:cmAuthor id="5" name="王 硕" initials="王" lastIdx="1" clrIdx="5"/>
  <p:cmAuthor id="6" name="亮" initials="亮" lastIdx="2" clrIdx="6"/>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000000"/>
    <a:srgbClr val="E7F2E9"/>
    <a:srgbClr val="00B050"/>
    <a:srgbClr val="ED7D31"/>
    <a:srgbClr val="EE863F"/>
    <a:srgbClr val="01675D"/>
    <a:srgbClr val="279180"/>
    <a:srgbClr val="E2F0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99" d="100"/>
          <a:sy n="99" d="100"/>
        </p:scale>
        <p:origin x="102" y="624"/>
      </p:cViewPr>
      <p:guideLst>
        <p:guide orient="horz" pos="1890"/>
        <p:guide pos="348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75.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a:t>更多精品素材：文墨社</a:t>
            </a:r>
            <a:endParaRPr lang="en-US" altLang="zh-CN"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3765" rtl="0" eaLnBrk="1" fontAlgn="auto" latinLnBrk="0" hangingPunct="1">
              <a:lnSpc>
                <a:spcPct val="100000"/>
              </a:lnSpc>
              <a:spcBef>
                <a:spcPts val="0"/>
              </a:spcBef>
              <a:spcAft>
                <a:spcPts val="0"/>
              </a:spcAft>
              <a:buClrTx/>
              <a:buSzTx/>
              <a:buFontTx/>
              <a:buNone/>
              <a:defRPr/>
            </a:pPr>
            <a:fld id="{E256156D-592E-4B4D-8772-D689FB057AF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0" name="矩形 2"/>
          <p:cNvSpPr>
            <a:spLocks noChangeArrowheads="1"/>
          </p:cNvSpPr>
          <p:nvPr userDrawn="1"/>
        </p:nvSpPr>
        <p:spPr bwMode="auto">
          <a:xfrm>
            <a:off x="1" y="185676"/>
            <a:ext cx="71439" cy="504825"/>
          </a:xfrm>
          <a:prstGeom prst="rect">
            <a:avLst/>
          </a:prstGeom>
          <a:solidFill>
            <a:srgbClr val="1D4C61"/>
          </a:solidFill>
          <a:ln>
            <a:noFill/>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8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0" cap="none" spc="0" normalizeH="0" baseline="0" noProof="0" dirty="0">
              <a:ln>
                <a:noFill/>
              </a:ln>
              <a:solidFill>
                <a:srgbClr val="00531B"/>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矩形 9"/>
          <p:cNvSpPr>
            <a:spLocks noChangeArrowheads="1"/>
          </p:cNvSpPr>
          <p:nvPr userDrawn="1"/>
        </p:nvSpPr>
        <p:spPr bwMode="auto">
          <a:xfrm>
            <a:off x="84138" y="185676"/>
            <a:ext cx="347663" cy="504825"/>
          </a:xfrm>
          <a:prstGeom prst="rect">
            <a:avLst/>
          </a:prstGeom>
          <a:solidFill>
            <a:srgbClr val="279180"/>
          </a:solidFill>
          <a:ln>
            <a:noFill/>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6858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0" cap="none" spc="0" normalizeH="0" baseline="0" noProof="0" dirty="0">
              <a:ln>
                <a:noFill/>
              </a:ln>
              <a:solidFill>
                <a:srgbClr val="00531B"/>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22" name="矩形 21"/>
          <p:cNvSpPr/>
          <p:nvPr userDrawn="1"/>
        </p:nvSpPr>
        <p:spPr>
          <a:xfrm>
            <a:off x="0" y="690501"/>
            <a:ext cx="12192000" cy="45719"/>
          </a:xfrm>
          <a:prstGeom prst="rect">
            <a:avLst/>
          </a:prstGeom>
          <a:solidFill>
            <a:srgbClr val="279180"/>
          </a:solidFill>
          <a:ln>
            <a:solidFill>
              <a:srgbClr val="279180"/>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sz="1350"/>
          </a:p>
        </p:txBody>
      </p:sp>
      <p:sp>
        <p:nvSpPr>
          <p:cNvPr id="23" name="Freeform 5"/>
          <p:cNvSpPr>
            <a:spLocks noChangeArrowheads="1"/>
          </p:cNvSpPr>
          <p:nvPr userDrawn="1"/>
        </p:nvSpPr>
        <p:spPr bwMode="auto">
          <a:xfrm>
            <a:off x="0" y="6776085"/>
            <a:ext cx="11059795" cy="81915"/>
          </a:xfrm>
          <a:custGeom>
            <a:avLst/>
            <a:gdLst>
              <a:gd name="T0" fmla="*/ 0 w 13604"/>
              <a:gd name="T1" fmla="*/ 275 h 275"/>
              <a:gd name="T2" fmla="*/ 13508 w 13604"/>
              <a:gd name="T3" fmla="*/ 275 h 275"/>
              <a:gd name="T4" fmla="*/ 13604 w 13604"/>
              <a:gd name="T5" fmla="*/ 0 h 275"/>
              <a:gd name="T6" fmla="*/ 0 w 13604"/>
              <a:gd name="T7" fmla="*/ 0 h 275"/>
              <a:gd name="T8" fmla="*/ 0 w 13604"/>
              <a:gd name="T9" fmla="*/ 275 h 275"/>
            </a:gdLst>
            <a:ahLst/>
            <a:cxnLst>
              <a:cxn ang="0">
                <a:pos x="T0" y="T1"/>
              </a:cxn>
              <a:cxn ang="0">
                <a:pos x="T2" y="T3"/>
              </a:cxn>
              <a:cxn ang="0">
                <a:pos x="T4" y="T5"/>
              </a:cxn>
              <a:cxn ang="0">
                <a:pos x="T6" y="T7"/>
              </a:cxn>
              <a:cxn ang="0">
                <a:pos x="T8" y="T9"/>
              </a:cxn>
            </a:cxnLst>
            <a:rect l="0" t="0" r="r" b="b"/>
            <a:pathLst>
              <a:path w="13603" h="275">
                <a:moveTo>
                  <a:pt x="0" y="275"/>
                </a:moveTo>
                <a:lnTo>
                  <a:pt x="13508" y="275"/>
                </a:lnTo>
                <a:lnTo>
                  <a:pt x="13604" y="0"/>
                </a:lnTo>
                <a:lnTo>
                  <a:pt x="0" y="0"/>
                </a:lnTo>
                <a:lnTo>
                  <a:pt x="0" y="275"/>
                </a:lnTo>
                <a:close/>
              </a:path>
            </a:pathLst>
          </a:custGeom>
          <a:solidFill>
            <a:srgbClr val="1D4C61"/>
          </a:solidFill>
          <a:ln>
            <a:noFill/>
          </a:ln>
        </p:spPr>
        <p:txBody>
          <a:bodyPr/>
          <a:lstStyle/>
          <a:p>
            <a:pPr marL="0" marR="0" lvl="0" indent="0" defTabSz="6858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0" cap="none" spc="0" normalizeH="0" baseline="0" noProof="0" dirty="0">
              <a:ln>
                <a:noFill/>
              </a:ln>
              <a:solidFill>
                <a:srgbClr val="C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24" name="Freeform 6"/>
          <p:cNvSpPr>
            <a:spLocks noChangeArrowheads="1"/>
          </p:cNvSpPr>
          <p:nvPr userDrawn="1"/>
        </p:nvSpPr>
        <p:spPr bwMode="auto">
          <a:xfrm>
            <a:off x="11059795" y="6598285"/>
            <a:ext cx="1137285" cy="259715"/>
          </a:xfrm>
          <a:custGeom>
            <a:avLst/>
            <a:gdLst>
              <a:gd name="T0" fmla="*/ 162 w 2439"/>
              <a:gd name="T1" fmla="*/ 0 h 443"/>
              <a:gd name="T2" fmla="*/ 0 w 2439"/>
              <a:gd name="T3" fmla="*/ 443 h 443"/>
              <a:gd name="T4" fmla="*/ 2439 w 2439"/>
              <a:gd name="T5" fmla="*/ 443 h 443"/>
              <a:gd name="T6" fmla="*/ 2439 w 2439"/>
              <a:gd name="T7" fmla="*/ 0 h 443"/>
              <a:gd name="T8" fmla="*/ 162 w 2439"/>
              <a:gd name="T9" fmla="*/ 0 h 443"/>
            </a:gdLst>
            <a:ahLst/>
            <a:cxnLst>
              <a:cxn ang="0">
                <a:pos x="T0" y="T1"/>
              </a:cxn>
              <a:cxn ang="0">
                <a:pos x="T2" y="T3"/>
              </a:cxn>
              <a:cxn ang="0">
                <a:pos x="T4" y="T5"/>
              </a:cxn>
              <a:cxn ang="0">
                <a:pos x="T6" y="T7"/>
              </a:cxn>
              <a:cxn ang="0">
                <a:pos x="T8" y="T9"/>
              </a:cxn>
            </a:cxnLst>
            <a:rect l="0" t="0" r="r" b="b"/>
            <a:pathLst>
              <a:path w="2439" h="442">
                <a:moveTo>
                  <a:pt x="162" y="0"/>
                </a:moveTo>
                <a:lnTo>
                  <a:pt x="0" y="443"/>
                </a:lnTo>
                <a:lnTo>
                  <a:pt x="2439" y="443"/>
                </a:lnTo>
                <a:lnTo>
                  <a:pt x="2439" y="0"/>
                </a:lnTo>
                <a:lnTo>
                  <a:pt x="162" y="0"/>
                </a:lnTo>
                <a:close/>
              </a:path>
            </a:pathLst>
          </a:custGeom>
          <a:solidFill>
            <a:srgbClr val="279180"/>
          </a:solidFill>
          <a:ln>
            <a:noFill/>
          </a:ln>
        </p:spPr>
        <p:txBody>
          <a:bodyPr/>
          <a:lstStyle/>
          <a:p>
            <a:pPr marL="0" marR="0" lvl="0" indent="0" defTabSz="6858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0" cap="none" spc="0" normalizeH="0" baseline="0" noProof="0" dirty="0">
              <a:ln>
                <a:noFill/>
              </a:ln>
              <a:solidFill>
                <a:srgbClr val="C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25" name="Rectangle 6"/>
          <p:cNvSpPr>
            <a:spLocks noChangeArrowheads="1"/>
          </p:cNvSpPr>
          <p:nvPr userDrawn="1"/>
        </p:nvSpPr>
        <p:spPr bwMode="auto">
          <a:xfrm>
            <a:off x="11243310" y="6651625"/>
            <a:ext cx="883285" cy="153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zh-CN" altLang="en-US" sz="1000"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t>第          页</a:t>
            </a:r>
            <a:endParaRPr lang="zh-CN" altLang="en-US" sz="1000"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TextBox 12"/>
          <p:cNvSpPr txBox="1">
            <a:spLocks noChangeArrowheads="1"/>
          </p:cNvSpPr>
          <p:nvPr userDrawn="1"/>
        </p:nvSpPr>
        <p:spPr bwMode="auto">
          <a:xfrm>
            <a:off x="11424376" y="6598286"/>
            <a:ext cx="520775" cy="245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buFont typeface="Arial" panose="020B0604020202020204" pitchFamily="34" charset="0"/>
              <a:buNone/>
            </a:pPr>
            <a:fld id="{D231ED70-8C18-4BEB-9914-D62F3ADDA4AB}" type="slidenum">
              <a:rPr lang="zh-CN" altLang="en-US" sz="1000">
                <a:solidFill>
                  <a:srgbClr val="FFFFFF"/>
                </a:solidFill>
                <a:latin typeface="微软雅黑" panose="020B0503020204020204" pitchFamily="34" charset="-122"/>
                <a:ea typeface="微软雅黑" panose="020B0503020204020204" pitchFamily="34" charset="-122"/>
                <a:cs typeface="Times New Roman" panose="02020603050405020304" pitchFamily="18" charset="0"/>
              </a:rPr>
            </a:fld>
            <a:endParaRPr lang="zh-CN" altLang="en-US" sz="1000" dirty="0">
              <a:solidFill>
                <a:srgbClr val="FFFFFF"/>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grpSp>
        <p:nvGrpSpPr>
          <p:cNvPr id="26" name="组合 25"/>
          <p:cNvGrpSpPr/>
          <p:nvPr userDrawn="1"/>
        </p:nvGrpSpPr>
        <p:grpSpPr>
          <a:xfrm>
            <a:off x="5064442" y="-1047619"/>
            <a:ext cx="7478536" cy="2921270"/>
            <a:chOff x="5519936" y="-986215"/>
            <a:chExt cx="7006414" cy="2736850"/>
          </a:xfrm>
        </p:grpSpPr>
        <p:sp>
          <p:nvSpPr>
            <p:cNvPr id="27" name="任意多边形 62"/>
            <p:cNvSpPr>
              <a:spLocks noChangeArrowheads="1"/>
            </p:cNvSpPr>
            <p:nvPr/>
          </p:nvSpPr>
          <p:spPr bwMode="auto">
            <a:xfrm rot="1034114" flipH="1">
              <a:off x="10155436" y="221873"/>
              <a:ext cx="2324100" cy="1528762"/>
            </a:xfrm>
            <a:custGeom>
              <a:avLst/>
              <a:gdLst>
                <a:gd name="T0" fmla="*/ 2317575 w 2323118"/>
                <a:gd name="T1" fmla="*/ 102737 h 1529480"/>
                <a:gd name="T2" fmla="*/ 2323118 w 2323118"/>
                <a:gd name="T3" fmla="*/ 425547 h 1529480"/>
                <a:gd name="T4" fmla="*/ 2296920 w 2323118"/>
                <a:gd name="T5" fmla="*/ 439788 h 1529480"/>
                <a:gd name="T6" fmla="*/ 2223125 w 2323118"/>
                <a:gd name="T7" fmla="*/ 431167 h 1529480"/>
                <a:gd name="T8" fmla="*/ 1977371 w 2323118"/>
                <a:gd name="T9" fmla="*/ 415108 h 1529480"/>
                <a:gd name="T10" fmla="*/ 1662062 w 2323118"/>
                <a:gd name="T11" fmla="*/ 597703 h 1529480"/>
                <a:gd name="T12" fmla="*/ 15270 w 2323118"/>
                <a:gd name="T13" fmla="*/ 1521009 h 1529480"/>
                <a:gd name="T14" fmla="*/ 0 w 2323118"/>
                <a:gd name="T15" fmla="*/ 1529480 h 1529480"/>
                <a:gd name="T16" fmla="*/ 430040 w 2323118"/>
                <a:gd name="T17" fmla="*/ 143265 h 1529480"/>
                <a:gd name="T18" fmla="*/ 454203 w 2323118"/>
                <a:gd name="T19" fmla="*/ 136369 h 1529480"/>
                <a:gd name="T20" fmla="*/ 1486696 w 2323118"/>
                <a:gd name="T21" fmla="*/ 1 h 1529480"/>
                <a:gd name="T22" fmla="*/ 2161227 w 2323118"/>
                <a:gd name="T23" fmla="*/ 64990 h 1529480"/>
                <a:gd name="T24" fmla="*/ 2317575 w 2323118"/>
                <a:gd name="T25" fmla="*/ 102737 h 1529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3118" h="1529480">
                  <a:moveTo>
                    <a:pt x="2317575" y="102737"/>
                  </a:moveTo>
                  <a:lnTo>
                    <a:pt x="2323118" y="425547"/>
                  </a:lnTo>
                  <a:lnTo>
                    <a:pt x="2296920" y="439788"/>
                  </a:lnTo>
                  <a:lnTo>
                    <a:pt x="2223125" y="431167"/>
                  </a:lnTo>
                  <a:cubicBezTo>
                    <a:pt x="2141233" y="423668"/>
                    <a:pt x="2059351" y="418279"/>
                    <a:pt x="1977371" y="415108"/>
                  </a:cubicBezTo>
                  <a:cubicBezTo>
                    <a:pt x="1876471" y="475973"/>
                    <a:pt x="1769267" y="536838"/>
                    <a:pt x="1662062" y="597703"/>
                  </a:cubicBezTo>
                  <a:cubicBezTo>
                    <a:pt x="1287388" y="814058"/>
                    <a:pt x="411441" y="1301159"/>
                    <a:pt x="15270" y="1521009"/>
                  </a:cubicBezTo>
                  <a:lnTo>
                    <a:pt x="0" y="1529480"/>
                  </a:lnTo>
                  <a:lnTo>
                    <a:pt x="430040" y="143265"/>
                  </a:lnTo>
                  <a:lnTo>
                    <a:pt x="454203" y="136369"/>
                  </a:lnTo>
                  <a:cubicBezTo>
                    <a:pt x="734554" y="63365"/>
                    <a:pt x="1091519" y="74"/>
                    <a:pt x="1486696" y="1"/>
                  </a:cubicBezTo>
                  <a:cubicBezTo>
                    <a:pt x="1702248" y="-39"/>
                    <a:pt x="1929168" y="18730"/>
                    <a:pt x="2161227" y="64990"/>
                  </a:cubicBezTo>
                  <a:lnTo>
                    <a:pt x="2317575" y="102737"/>
                  </a:lnTo>
                  <a:close/>
                </a:path>
              </a:pathLst>
            </a:custGeom>
            <a:solidFill>
              <a:srgbClr val="A6ECDA"/>
            </a:solidFill>
            <a:ln>
              <a:noFill/>
            </a:ln>
          </p:spPr>
          <p:txBody>
            <a:bodyPr/>
            <a:lstStyle/>
            <a:p>
              <a:pPr eaLnBrk="0" hangingPunct="0"/>
              <a:endParaRPr lang="zh-CN" altLang="en-US">
                <a:latin typeface="Arial" panose="020B0604020202020204" pitchFamily="34" charset="0"/>
                <a:ea typeface="微软雅黑" panose="020B0503020204020204" pitchFamily="34" charset="-122"/>
              </a:endParaRPr>
            </a:p>
          </p:txBody>
        </p:sp>
        <p:sp>
          <p:nvSpPr>
            <p:cNvPr id="28" name="任意多边形 63"/>
            <p:cNvSpPr>
              <a:spLocks noChangeArrowheads="1"/>
            </p:cNvSpPr>
            <p:nvPr/>
          </p:nvSpPr>
          <p:spPr bwMode="auto">
            <a:xfrm rot="1034114" flipH="1">
              <a:off x="5519936" y="-986215"/>
              <a:ext cx="6704013" cy="2071688"/>
            </a:xfrm>
            <a:custGeom>
              <a:avLst/>
              <a:gdLst>
                <a:gd name="T0" fmla="*/ 188959 w 6704685"/>
                <a:gd name="T1" fmla="*/ 0 h 2071005"/>
                <a:gd name="T2" fmla="*/ 6704685 w 6704685"/>
                <a:gd name="T3" fmla="*/ 2021348 h 2071005"/>
                <a:gd name="T4" fmla="*/ 6604717 w 6704685"/>
                <a:gd name="T5" fmla="*/ 2042571 h 2071005"/>
                <a:gd name="T6" fmla="*/ 4630497 w 6704685"/>
                <a:gd name="T7" fmla="*/ 1641590 h 2071005"/>
                <a:gd name="T8" fmla="*/ 1976496 w 6704685"/>
                <a:gd name="T9" fmla="*/ 591046 h 2071005"/>
                <a:gd name="T10" fmla="*/ 56366 w 6704685"/>
                <a:gd name="T11" fmla="*/ 593029 h 2071005"/>
                <a:gd name="T12" fmla="*/ 0 w 6704685"/>
                <a:gd name="T13" fmla="*/ 609101 h 2071005"/>
                <a:gd name="T14" fmla="*/ 188959 w 6704685"/>
                <a:gd name="T15" fmla="*/ 0 h 20710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04685" h="2071005">
                  <a:moveTo>
                    <a:pt x="188959" y="0"/>
                  </a:moveTo>
                  <a:lnTo>
                    <a:pt x="6704685" y="2021348"/>
                  </a:lnTo>
                  <a:lnTo>
                    <a:pt x="6604717" y="2042571"/>
                  </a:lnTo>
                  <a:cubicBezTo>
                    <a:pt x="5918488" y="2161151"/>
                    <a:pt x="5342064" y="1885828"/>
                    <a:pt x="4630497" y="1641590"/>
                  </a:cubicBezTo>
                  <a:cubicBezTo>
                    <a:pt x="3810972" y="1367535"/>
                    <a:pt x="3312951" y="966603"/>
                    <a:pt x="1976496" y="591046"/>
                  </a:cubicBezTo>
                  <a:cubicBezTo>
                    <a:pt x="1245621" y="382889"/>
                    <a:pt x="543027" y="470705"/>
                    <a:pt x="56366" y="593029"/>
                  </a:cubicBezTo>
                  <a:lnTo>
                    <a:pt x="0" y="609101"/>
                  </a:lnTo>
                  <a:lnTo>
                    <a:pt x="188959" y="0"/>
                  </a:lnTo>
                  <a:close/>
                </a:path>
              </a:pathLst>
            </a:custGeom>
            <a:gradFill flip="none" rotWithShape="1">
              <a:gsLst>
                <a:gs pos="0">
                  <a:schemeClr val="tx2">
                    <a:lumMod val="10000"/>
                    <a:lumOff val="90000"/>
                  </a:schemeClr>
                </a:gs>
                <a:gs pos="40000">
                  <a:srgbClr val="8ADAC5"/>
                </a:gs>
                <a:gs pos="100000">
                  <a:srgbClr val="38B29E"/>
                </a:gs>
              </a:gsLst>
              <a:lin ang="10800000" scaled="1"/>
              <a:tileRect/>
            </a:gradFill>
            <a:ln>
              <a:noFill/>
            </a:ln>
          </p:spPr>
          <p:txBody>
            <a:bodyPr/>
            <a:lstStyle/>
            <a:p>
              <a:pPr eaLnBrk="0" hangingPunct="0"/>
              <a:endParaRPr lang="zh-CN" altLang="en-US">
                <a:latin typeface="Arial" panose="020B0604020202020204" pitchFamily="34" charset="0"/>
                <a:ea typeface="微软雅黑" panose="020B0503020204020204" pitchFamily="34" charset="-122"/>
              </a:endParaRPr>
            </a:p>
          </p:txBody>
        </p:sp>
        <p:sp>
          <p:nvSpPr>
            <p:cNvPr id="29" name="自由: 形状 28"/>
            <p:cNvSpPr>
              <a:spLocks noChangeArrowheads="1"/>
            </p:cNvSpPr>
            <p:nvPr/>
          </p:nvSpPr>
          <p:spPr bwMode="auto">
            <a:xfrm rot="1034114" flipH="1">
              <a:off x="7300082" y="217660"/>
              <a:ext cx="5226268" cy="1409911"/>
            </a:xfrm>
            <a:custGeom>
              <a:avLst/>
              <a:gdLst>
                <a:gd name="connsiteX0" fmla="*/ 3549770 w 5226268"/>
                <a:gd name="connsiteY0" fmla="*/ 273138 h 1409911"/>
                <a:gd name="connsiteX1" fmla="*/ 4066108 w 5226268"/>
                <a:gd name="connsiteY1" fmla="*/ 446276 h 1409911"/>
                <a:gd name="connsiteX2" fmla="*/ 5226268 w 5226268"/>
                <a:gd name="connsiteY2" fmla="*/ 836766 h 1409911"/>
                <a:gd name="connsiteX3" fmla="*/ 3290566 w 5226268"/>
                <a:gd name="connsiteY3" fmla="*/ 436133 h 1409911"/>
                <a:gd name="connsiteX4" fmla="*/ 127020 w 5226268"/>
                <a:gd name="connsiteY4" fmla="*/ 1327630 h 1409911"/>
                <a:gd name="connsiteX5" fmla="*/ 0 w 5226268"/>
                <a:gd name="connsiteY5" fmla="*/ 1409911 h 1409911"/>
                <a:gd name="connsiteX6" fmla="*/ 93349 w 5226268"/>
                <a:gd name="connsiteY6" fmla="*/ 1109005 h 1409911"/>
                <a:gd name="connsiteX7" fmla="*/ 99240 w 5226268"/>
                <a:gd name="connsiteY7" fmla="*/ 1105737 h 1409911"/>
                <a:gd name="connsiteX8" fmla="*/ 1745787 w 5226268"/>
                <a:gd name="connsiteY8" fmla="*/ 182567 h 1409911"/>
                <a:gd name="connsiteX9" fmla="*/ 2061049 w 5226268"/>
                <a:gd name="connsiteY9" fmla="*/ 0 h 1409911"/>
                <a:gd name="connsiteX10" fmla="*/ 3549770 w 5226268"/>
                <a:gd name="connsiteY10" fmla="*/ 273138 h 140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26268" h="1409911">
                  <a:moveTo>
                    <a:pt x="3549770" y="273138"/>
                  </a:moveTo>
                  <a:cubicBezTo>
                    <a:pt x="3719321" y="324881"/>
                    <a:pt x="3891138" y="382885"/>
                    <a:pt x="4066108" y="446276"/>
                  </a:cubicBezTo>
                  <a:cubicBezTo>
                    <a:pt x="4627273" y="644056"/>
                    <a:pt x="4967754" y="755625"/>
                    <a:pt x="5226268" y="836766"/>
                  </a:cubicBezTo>
                  <a:cubicBezTo>
                    <a:pt x="4747072" y="694770"/>
                    <a:pt x="3839120" y="451347"/>
                    <a:pt x="3290566" y="436133"/>
                  </a:cubicBezTo>
                  <a:cubicBezTo>
                    <a:pt x="2528029" y="417115"/>
                    <a:pt x="1277823" y="620958"/>
                    <a:pt x="127020" y="1327630"/>
                  </a:cubicBezTo>
                  <a:lnTo>
                    <a:pt x="0" y="1409911"/>
                  </a:lnTo>
                  <a:lnTo>
                    <a:pt x="93349" y="1109005"/>
                  </a:lnTo>
                  <a:lnTo>
                    <a:pt x="99240" y="1105737"/>
                  </a:lnTo>
                  <a:cubicBezTo>
                    <a:pt x="495352" y="885920"/>
                    <a:pt x="1371169" y="398890"/>
                    <a:pt x="1745787" y="182567"/>
                  </a:cubicBezTo>
                  <a:cubicBezTo>
                    <a:pt x="1852976" y="121712"/>
                    <a:pt x="1960165" y="60855"/>
                    <a:pt x="2061049" y="0"/>
                  </a:cubicBezTo>
                  <a:cubicBezTo>
                    <a:pt x="2552856" y="19018"/>
                    <a:pt x="3041116" y="117909"/>
                    <a:pt x="3549770" y="273138"/>
                  </a:cubicBezTo>
                  <a:close/>
                </a:path>
              </a:pathLst>
            </a:custGeom>
            <a:solidFill>
              <a:srgbClr val="02D8BF">
                <a:alpha val="18824"/>
              </a:srgbClr>
            </a:solidFill>
            <a:ln>
              <a:noFill/>
            </a:ln>
          </p:spPr>
          <p:txBody>
            <a:bodyPr/>
            <a:lstStyle/>
            <a:p>
              <a:pPr eaLnBrk="0" hangingPunct="0"/>
              <a:endParaRPr lang="zh-CN" altLang="en-US">
                <a:latin typeface="Arial" panose="020B0604020202020204" pitchFamily="34" charset="0"/>
                <a:ea typeface="微软雅黑" panose="020B0503020204020204" pitchFamily="34" charset="-122"/>
              </a:endParaRPr>
            </a:p>
          </p:txBody>
        </p:sp>
        <p:sp>
          <p:nvSpPr>
            <p:cNvPr id="30" name="任意多边形 64"/>
            <p:cNvSpPr>
              <a:spLocks noChangeArrowheads="1"/>
            </p:cNvSpPr>
            <p:nvPr/>
          </p:nvSpPr>
          <p:spPr bwMode="auto">
            <a:xfrm rot="1034114" flipH="1">
              <a:off x="10182423" y="209173"/>
              <a:ext cx="2159001" cy="628650"/>
            </a:xfrm>
            <a:custGeom>
              <a:avLst/>
              <a:gdLst>
                <a:gd name="T0" fmla="*/ 2140041 w 2158651"/>
                <a:gd name="T1" fmla="*/ 128253 h 628090"/>
                <a:gd name="T2" fmla="*/ 2158651 w 2158651"/>
                <a:gd name="T3" fmla="*/ 135227 h 628090"/>
                <a:gd name="T4" fmla="*/ 1686135 w 2158651"/>
                <a:gd name="T5" fmla="*/ 388843 h 628090"/>
                <a:gd name="T6" fmla="*/ 1032379 w 2158651"/>
                <a:gd name="T7" fmla="*/ 409132 h 628090"/>
                <a:gd name="T8" fmla="*/ 30627 w 2158651"/>
                <a:gd name="T9" fmla="*/ 617813 h 628090"/>
                <a:gd name="T10" fmla="*/ 0 w 2158651"/>
                <a:gd name="T11" fmla="*/ 628090 h 628090"/>
                <a:gd name="T12" fmla="*/ 155241 w 2158651"/>
                <a:gd name="T13" fmla="*/ 127677 h 628090"/>
                <a:gd name="T14" fmla="*/ 198115 w 2158651"/>
                <a:gd name="T15" fmla="*/ 116675 h 628090"/>
                <a:gd name="T16" fmla="*/ 1133720 w 2158651"/>
                <a:gd name="T17" fmla="*/ 257 h 628090"/>
                <a:gd name="T18" fmla="*/ 2126287 w 2158651"/>
                <a:gd name="T19" fmla="*/ 125082 h 628090"/>
                <a:gd name="T20" fmla="*/ 2140041 w 2158651"/>
                <a:gd name="T21" fmla="*/ 128253 h 628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8651" h="628090">
                  <a:moveTo>
                    <a:pt x="2140041" y="128253"/>
                  </a:moveTo>
                  <a:cubicBezTo>
                    <a:pt x="2145705" y="130155"/>
                    <a:pt x="2152178" y="132691"/>
                    <a:pt x="2158651" y="135227"/>
                  </a:cubicBezTo>
                  <a:cubicBezTo>
                    <a:pt x="2003303" y="201167"/>
                    <a:pt x="1847955" y="292469"/>
                    <a:pt x="1686135" y="388843"/>
                  </a:cubicBezTo>
                  <a:cubicBezTo>
                    <a:pt x="1466058" y="378698"/>
                    <a:pt x="1252454" y="383770"/>
                    <a:pt x="1032379" y="409132"/>
                  </a:cubicBezTo>
                  <a:cubicBezTo>
                    <a:pt x="640216" y="448363"/>
                    <a:pt x="295857" y="533483"/>
                    <a:pt x="30627" y="617813"/>
                  </a:cubicBezTo>
                  <a:lnTo>
                    <a:pt x="0" y="628090"/>
                  </a:lnTo>
                  <a:lnTo>
                    <a:pt x="155241" y="127677"/>
                  </a:lnTo>
                  <a:lnTo>
                    <a:pt x="198115" y="116675"/>
                  </a:lnTo>
                  <a:cubicBezTo>
                    <a:pt x="461534" y="54924"/>
                    <a:pt x="782138" y="4269"/>
                    <a:pt x="1133720" y="257"/>
                  </a:cubicBezTo>
                  <a:cubicBezTo>
                    <a:pt x="1446235" y="-3310"/>
                    <a:pt x="1783227" y="29978"/>
                    <a:pt x="2126287" y="125082"/>
                  </a:cubicBezTo>
                  <a:cubicBezTo>
                    <a:pt x="2129523" y="125082"/>
                    <a:pt x="2134378" y="126351"/>
                    <a:pt x="2140041" y="128253"/>
                  </a:cubicBezTo>
                  <a:close/>
                </a:path>
              </a:pathLst>
            </a:custGeom>
            <a:solidFill>
              <a:srgbClr val="73D3C8"/>
            </a:solidFill>
            <a:ln>
              <a:noFill/>
            </a:ln>
          </p:spPr>
          <p:txBody>
            <a:bodyPr/>
            <a:lstStyle/>
            <a:p>
              <a:pPr eaLnBrk="0" hangingPunct="0"/>
              <a:endParaRPr lang="zh-CN" altLang="en-US">
                <a:latin typeface="Arial" panose="020B0604020202020204" pitchFamily="34" charset="0"/>
                <a:ea typeface="微软雅黑" panose="020B0503020204020204" pitchFamily="34" charset="-122"/>
              </a:endParaRPr>
            </a:p>
          </p:txBody>
        </p:sp>
        <p:sp>
          <p:nvSpPr>
            <p:cNvPr id="31" name="任意多边形 49"/>
            <p:cNvSpPr>
              <a:spLocks noChangeArrowheads="1"/>
            </p:cNvSpPr>
            <p:nvPr/>
          </p:nvSpPr>
          <p:spPr bwMode="auto">
            <a:xfrm rot="1034114" flipH="1">
              <a:off x="7137598" y="-373440"/>
              <a:ext cx="3489325" cy="1187450"/>
            </a:xfrm>
            <a:custGeom>
              <a:avLst/>
              <a:gdLst>
                <a:gd name="T0" fmla="*/ 915831 w 3488546"/>
                <a:gd name="T1" fmla="*/ 141330 h 1188055"/>
                <a:gd name="T2" fmla="*/ 3082125 w 3488546"/>
                <a:gd name="T3" fmla="*/ 1040686 h 1188055"/>
                <a:gd name="T4" fmla="*/ 3466603 w 3488546"/>
                <a:gd name="T5" fmla="*/ 1177752 h 1188055"/>
                <a:gd name="T6" fmla="*/ 3472905 w 3488546"/>
                <a:gd name="T7" fmla="*/ 1182828 h 1188055"/>
                <a:gd name="T8" fmla="*/ 3164063 w 3488546"/>
                <a:gd name="T9" fmla="*/ 1091451 h 1188055"/>
                <a:gd name="T10" fmla="*/ 2004327 w 3488546"/>
                <a:gd name="T11" fmla="*/ 700559 h 1188055"/>
                <a:gd name="T12" fmla="*/ 0 w 3488546"/>
                <a:gd name="T13" fmla="*/ 253826 h 1188055"/>
                <a:gd name="T14" fmla="*/ 460113 w 3488546"/>
                <a:gd name="T15" fmla="*/ 0 h 1188055"/>
                <a:gd name="T16" fmla="*/ 915831 w 3488546"/>
                <a:gd name="T17" fmla="*/ 141330 h 1188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8546" h="1188055">
                  <a:moveTo>
                    <a:pt x="915831" y="141330"/>
                  </a:moveTo>
                  <a:cubicBezTo>
                    <a:pt x="1900526" y="471561"/>
                    <a:pt x="2370683" y="800820"/>
                    <a:pt x="3082125" y="1040686"/>
                  </a:cubicBezTo>
                  <a:cubicBezTo>
                    <a:pt x="3214486" y="1086374"/>
                    <a:pt x="3340544" y="1132063"/>
                    <a:pt x="3466603" y="1177752"/>
                  </a:cubicBezTo>
                  <a:cubicBezTo>
                    <a:pt x="3472905" y="1182828"/>
                    <a:pt x="3472905" y="1182828"/>
                    <a:pt x="3472905" y="1182828"/>
                  </a:cubicBezTo>
                  <a:cubicBezTo>
                    <a:pt x="3535935" y="1203134"/>
                    <a:pt x="3403573" y="1162522"/>
                    <a:pt x="3164063" y="1091451"/>
                  </a:cubicBezTo>
                  <a:cubicBezTo>
                    <a:pt x="2905643" y="1010227"/>
                    <a:pt x="2565286" y="898543"/>
                    <a:pt x="2004327" y="700559"/>
                  </a:cubicBezTo>
                  <a:cubicBezTo>
                    <a:pt x="1304703" y="446733"/>
                    <a:pt x="655504" y="279208"/>
                    <a:pt x="0" y="253826"/>
                  </a:cubicBezTo>
                  <a:cubicBezTo>
                    <a:pt x="157573" y="157372"/>
                    <a:pt x="308843" y="65995"/>
                    <a:pt x="460113" y="0"/>
                  </a:cubicBezTo>
                  <a:cubicBezTo>
                    <a:pt x="623989" y="46958"/>
                    <a:pt x="775160" y="94154"/>
                    <a:pt x="915831" y="141330"/>
                  </a:cubicBezTo>
                  <a:close/>
                </a:path>
              </a:pathLst>
            </a:custGeom>
            <a:solidFill>
              <a:srgbClr val="80E4CA"/>
            </a:solidFill>
            <a:ln>
              <a:noFill/>
            </a:ln>
          </p:spPr>
          <p:txBody>
            <a:bodyPr/>
            <a:lstStyle/>
            <a:p>
              <a:pPr eaLnBrk="0" hangingPunct="0"/>
              <a:endParaRPr lang="zh-CN" altLang="en-US">
                <a:latin typeface="Arial" panose="020B0604020202020204" pitchFamily="34" charset="0"/>
                <a:ea typeface="微软雅黑" panose="020B0503020204020204" pitchFamily="34" charset="-122"/>
              </a:endParaRPr>
            </a:p>
          </p:txBody>
        </p:sp>
        <p:sp>
          <p:nvSpPr>
            <p:cNvPr id="32" name="任意多边形 52"/>
            <p:cNvSpPr>
              <a:spLocks noChangeArrowheads="1"/>
            </p:cNvSpPr>
            <p:nvPr/>
          </p:nvSpPr>
          <p:spPr bwMode="auto">
            <a:xfrm rot="1034114" flipH="1">
              <a:off x="7174111" y="-459165"/>
              <a:ext cx="3006725" cy="1198563"/>
            </a:xfrm>
            <a:custGeom>
              <a:avLst/>
              <a:gdLst>
                <a:gd name="T0" fmla="*/ 52925 w 3006843"/>
                <a:gd name="T1" fmla="*/ 0 h 1197358"/>
                <a:gd name="T2" fmla="*/ 1994447 w 3006843"/>
                <a:gd name="T3" fmla="*/ 602310 h 1197358"/>
                <a:gd name="T4" fmla="*/ 2077534 w 3006843"/>
                <a:gd name="T5" fmla="*/ 658745 h 1197358"/>
                <a:gd name="T6" fmla="*/ 3006843 w 3006843"/>
                <a:gd name="T7" fmla="*/ 1197358 h 1197358"/>
                <a:gd name="T8" fmla="*/ 2622320 w 3006843"/>
                <a:gd name="T9" fmla="*/ 1060409 h 1197358"/>
                <a:gd name="T10" fmla="*/ 0 w 3006843"/>
                <a:gd name="T11" fmla="*/ 20611 h 1197358"/>
                <a:gd name="T12" fmla="*/ 52925 w 3006843"/>
                <a:gd name="T13" fmla="*/ 0 h 1197358"/>
              </a:gdLst>
              <a:ahLst/>
              <a:cxnLst>
                <a:cxn ang="0">
                  <a:pos x="T0" y="T1"/>
                </a:cxn>
                <a:cxn ang="0">
                  <a:pos x="T2" y="T3"/>
                </a:cxn>
                <a:cxn ang="0">
                  <a:pos x="T4" y="T5"/>
                </a:cxn>
                <a:cxn ang="0">
                  <a:pos x="T6" y="T7"/>
                </a:cxn>
                <a:cxn ang="0">
                  <a:pos x="T8" y="T9"/>
                </a:cxn>
                <a:cxn ang="0">
                  <a:pos x="T10" y="T11"/>
                </a:cxn>
                <a:cxn ang="0">
                  <a:pos x="T12" y="T13"/>
                </a:cxn>
              </a:cxnLst>
              <a:rect l="0" t="0" r="r" b="b"/>
              <a:pathLst>
                <a:path w="3006843" h="1197358">
                  <a:moveTo>
                    <a:pt x="52925" y="0"/>
                  </a:moveTo>
                  <a:lnTo>
                    <a:pt x="1994447" y="602310"/>
                  </a:lnTo>
                  <a:lnTo>
                    <a:pt x="2077534" y="658745"/>
                  </a:lnTo>
                  <a:cubicBezTo>
                    <a:pt x="2513187" y="949930"/>
                    <a:pt x="2846887" y="1139662"/>
                    <a:pt x="3006843" y="1197358"/>
                  </a:cubicBezTo>
                  <a:cubicBezTo>
                    <a:pt x="2880769" y="1151709"/>
                    <a:pt x="2754696" y="1106059"/>
                    <a:pt x="2622320" y="1060409"/>
                  </a:cubicBezTo>
                  <a:cubicBezTo>
                    <a:pt x="1809148" y="786511"/>
                    <a:pt x="1311160" y="395953"/>
                    <a:pt x="0" y="20611"/>
                  </a:cubicBezTo>
                  <a:lnTo>
                    <a:pt x="52925" y="0"/>
                  </a:lnTo>
                  <a:close/>
                </a:path>
              </a:pathLst>
            </a:custGeom>
            <a:solidFill>
              <a:srgbClr val="02D8BF">
                <a:alpha val="30196"/>
              </a:srgbClr>
            </a:solidFill>
            <a:ln>
              <a:noFill/>
            </a:ln>
          </p:spPr>
          <p:txBody>
            <a:bodyPr/>
            <a:lstStyle/>
            <a:p>
              <a:pPr eaLnBrk="0" hangingPunct="0"/>
              <a:endParaRPr lang="zh-CN" altLang="en-US" dirty="0">
                <a:latin typeface="Arial" panose="020B0604020202020204" pitchFamily="34" charset="0"/>
                <a:ea typeface="微软雅黑" panose="020B0503020204020204" pitchFamily="34" charset="-122"/>
              </a:endParaRPr>
            </a:p>
          </p:txBody>
        </p:sp>
      </p:grpSp>
      <p:sp>
        <p:nvSpPr>
          <p:cNvPr id="121" name="日期占位符 3"/>
          <p:cNvSpPr>
            <a:spLocks noGrp="1"/>
          </p:cNvSpPr>
          <p:nvPr>
            <p:ph type="dt" sz="half" idx="10"/>
          </p:nvPr>
        </p:nvSpPr>
        <p:spPr>
          <a:xfrm>
            <a:off x="609600" y="6356351"/>
            <a:ext cx="2844800" cy="365125"/>
          </a:xfrm>
        </p:spPr>
        <p:txBody>
          <a:bodyPr/>
          <a:lstStyle/>
          <a:p>
            <a:fld id="{D814E2C4-266F-41A3-A007-633A154EDA90}" type="datetime1">
              <a:rPr lang="zh-CN" altLang="en-US" smtClean="0"/>
            </a:fld>
            <a:endParaRPr lang="zh-CN" altLang="en-US"/>
          </a:p>
        </p:txBody>
      </p:sp>
      <p:sp>
        <p:nvSpPr>
          <p:cNvPr id="122" name="页脚占位符 4"/>
          <p:cNvSpPr>
            <a:spLocks noGrp="1"/>
          </p:cNvSpPr>
          <p:nvPr>
            <p:ph type="ftr" sz="quarter" idx="11"/>
          </p:nvPr>
        </p:nvSpPr>
        <p:spPr>
          <a:xfrm>
            <a:off x="4165600" y="6356351"/>
            <a:ext cx="3860800" cy="365125"/>
          </a:xfrm>
        </p:spPr>
        <p:txBody>
          <a:bodyPr/>
          <a:lstStyle/>
          <a:p>
            <a:endParaRPr lang="zh-CN" altLang="en-US"/>
          </a:p>
        </p:txBody>
      </p:sp>
      <p:sp>
        <p:nvSpPr>
          <p:cNvPr id="123" name="灯片编号占位符 5"/>
          <p:cNvSpPr>
            <a:spLocks noGrp="1"/>
          </p:cNvSpPr>
          <p:nvPr>
            <p:ph type="sldNum" sz="quarter" idx="12"/>
          </p:nvPr>
        </p:nvSpPr>
        <p:spPr>
          <a:xfrm>
            <a:off x="8737600" y="6356351"/>
            <a:ext cx="2844800" cy="365125"/>
          </a:xfrm>
        </p:spPr>
        <p:txBody>
          <a:bodyPr/>
          <a:lstStyle/>
          <a:p>
            <a:fld id="{377B5A1D-E472-4A8A-B0C9-0AC989313071}"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alphaModFix amt="6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6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6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2.xml"/><Relationship Id="rId11" Type="http://schemas.openxmlformats.org/officeDocument/2006/relationships/slideLayout" Target="../slideLayouts/slideLayout2.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6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6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6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6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70.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tags" Target="../tags/tag71.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tags" Target="../tags/tag74.xml"/><Relationship Id="rId2" Type="http://schemas.openxmlformats.org/officeDocument/2006/relationships/image" Target="../media/image8.png"/><Relationship Id="rId1" Type="http://schemas.openxmlformats.org/officeDocument/2006/relationships/tags" Target="../tags/tag7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2" Type="http://schemas.openxmlformats.org/officeDocument/2006/relationships/notesSlide" Target="../notesSlides/notesSlide4.xml"/><Relationship Id="rId11" Type="http://schemas.openxmlformats.org/officeDocument/2006/relationships/slideLayout" Target="../slideLayouts/slideLayout2.xml"/><Relationship Id="rId10" Type="http://schemas.openxmlformats.org/officeDocument/2006/relationships/tags" Target="../tags/tag20.xml"/><Relationship Id="rId1" Type="http://schemas.openxmlformats.org/officeDocument/2006/relationships/tags" Target="../tags/tag11.xml"/></Relationships>
</file>

<file path=ppt/slides/_rels/slide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2" Type="http://schemas.openxmlformats.org/officeDocument/2006/relationships/notesSlide" Target="../notesSlides/notesSlide5.xml"/><Relationship Id="rId31" Type="http://schemas.openxmlformats.org/officeDocument/2006/relationships/slideLayout" Target="../slideLayouts/slideLayout1.xml"/><Relationship Id="rId30" Type="http://schemas.openxmlformats.org/officeDocument/2006/relationships/tags" Target="../tags/tag50.xml"/><Relationship Id="rId3" Type="http://schemas.openxmlformats.org/officeDocument/2006/relationships/tags" Target="../tags/tag23.xml"/><Relationship Id="rId29" Type="http://schemas.openxmlformats.org/officeDocument/2006/relationships/tags" Target="../tags/tag49.xml"/><Relationship Id="rId28" Type="http://schemas.openxmlformats.org/officeDocument/2006/relationships/tags" Target="../tags/tag48.xml"/><Relationship Id="rId27" Type="http://schemas.openxmlformats.org/officeDocument/2006/relationships/tags" Target="../tags/tag47.xml"/><Relationship Id="rId26" Type="http://schemas.openxmlformats.org/officeDocument/2006/relationships/tags" Target="../tags/tag46.xml"/><Relationship Id="rId25" Type="http://schemas.openxmlformats.org/officeDocument/2006/relationships/tags" Target="../tags/tag45.xml"/><Relationship Id="rId24" Type="http://schemas.openxmlformats.org/officeDocument/2006/relationships/tags" Target="../tags/tag44.xml"/><Relationship Id="rId23" Type="http://schemas.openxmlformats.org/officeDocument/2006/relationships/tags" Target="../tags/tag43.xml"/><Relationship Id="rId22" Type="http://schemas.openxmlformats.org/officeDocument/2006/relationships/tags" Target="../tags/tag42.xml"/><Relationship Id="rId21" Type="http://schemas.openxmlformats.org/officeDocument/2006/relationships/tags" Target="../tags/tag41.xml"/><Relationship Id="rId20" Type="http://schemas.openxmlformats.org/officeDocument/2006/relationships/tags" Target="../tags/tag40.xml"/><Relationship Id="rId2" Type="http://schemas.openxmlformats.org/officeDocument/2006/relationships/tags" Target="../tags/tag22.xml"/><Relationship Id="rId19" Type="http://schemas.openxmlformats.org/officeDocument/2006/relationships/tags" Target="../tags/tag39.xml"/><Relationship Id="rId18" Type="http://schemas.openxmlformats.org/officeDocument/2006/relationships/tags" Target="../tags/tag38.xml"/><Relationship Id="rId17" Type="http://schemas.openxmlformats.org/officeDocument/2006/relationships/tags" Target="../tags/tag37.xml"/><Relationship Id="rId16" Type="http://schemas.openxmlformats.org/officeDocument/2006/relationships/tags" Target="../tags/tag36.xml"/><Relationship Id="rId15" Type="http://schemas.openxmlformats.org/officeDocument/2006/relationships/tags" Target="../tags/tag35.xml"/><Relationship Id="rId14" Type="http://schemas.openxmlformats.org/officeDocument/2006/relationships/tags" Target="../tags/tag34.xml"/><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5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7" name="矩形 46"/>
          <p:cNvSpPr/>
          <p:nvPr/>
        </p:nvSpPr>
        <p:spPr>
          <a:xfrm>
            <a:off x="1599565" y="1498454"/>
            <a:ext cx="9957595" cy="2092969"/>
          </a:xfrm>
          <a:prstGeom prst="rect">
            <a:avLst/>
          </a:prstGeom>
          <a:solidFill>
            <a:srgbClr val="005A4E">
              <a:alpha val="77000"/>
            </a:srgbClr>
          </a:solidFill>
          <a:ln w="6350" cap="flat" cmpd="sng" algn="ctr">
            <a:noFill/>
            <a:prstDash val="solid"/>
            <a:miter lim="800000"/>
          </a:ln>
          <a:effectLst/>
        </p:spPr>
        <p:txBody>
          <a:bodyPr rtlCol="0" anchor="ctr"/>
          <a:lstStyle/>
          <a:p>
            <a:pPr algn="ctr" defTabSz="913765">
              <a:defRPr/>
            </a:pPr>
            <a:endParaRPr kumimoji="1" lang="zh-CN" altLang="en-US" sz="3200" kern="0">
              <a:solidFill>
                <a:srgbClr val="FFFFFF"/>
              </a:solidFill>
              <a:cs typeface="+mn-ea"/>
              <a:sym typeface="+mn-lt"/>
            </a:endParaRPr>
          </a:p>
        </p:txBody>
      </p:sp>
      <p:sp>
        <p:nvSpPr>
          <p:cNvPr id="48" name="文本框 47"/>
          <p:cNvSpPr txBox="1">
            <a:spLocks noChangeArrowheads="1"/>
          </p:cNvSpPr>
          <p:nvPr/>
        </p:nvSpPr>
        <p:spPr bwMode="auto">
          <a:xfrm>
            <a:off x="1901825" y="1684655"/>
            <a:ext cx="9353550"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3765"/>
            <a:r>
              <a:rPr lang="zh-CN" altLang="en-US" sz="4000" b="1" dirty="0">
                <a:solidFill>
                  <a:schemeClr val="bg1"/>
                </a:solidFill>
                <a:latin typeface="+mn-lt"/>
                <a:ea typeface="+mn-ea"/>
                <a:cs typeface="+mn-ea"/>
                <a:sym typeface="+mn-lt"/>
              </a:rPr>
              <a:t>新田县电力设施布局国土空间专项规划</a:t>
            </a:r>
            <a:r>
              <a:rPr lang="en-US" altLang="zh-CN" sz="4000" b="1" dirty="0">
                <a:solidFill>
                  <a:schemeClr val="bg1"/>
                </a:solidFill>
                <a:latin typeface="+mn-lt"/>
                <a:ea typeface="+mn-ea"/>
                <a:cs typeface="+mn-ea"/>
                <a:sym typeface="+mn-lt"/>
              </a:rPr>
              <a:t>(2021-2035</a:t>
            </a:r>
            <a:r>
              <a:rPr lang="zh-CN" altLang="en-US" sz="4000" b="1" dirty="0">
                <a:solidFill>
                  <a:schemeClr val="bg1"/>
                </a:solidFill>
                <a:latin typeface="+mn-lt"/>
                <a:ea typeface="+mn-ea"/>
                <a:cs typeface="+mn-ea"/>
                <a:sym typeface="+mn-lt"/>
              </a:rPr>
              <a:t>年</a:t>
            </a:r>
            <a:r>
              <a:rPr lang="en-US" altLang="zh-CN" sz="4000" b="1" dirty="0">
                <a:solidFill>
                  <a:schemeClr val="bg1"/>
                </a:solidFill>
                <a:latin typeface="+mn-lt"/>
                <a:ea typeface="+mn-ea"/>
                <a:cs typeface="+mn-ea"/>
                <a:sym typeface="+mn-lt"/>
              </a:rPr>
              <a:t>)</a:t>
            </a:r>
            <a:endParaRPr lang="en-US" altLang="zh-CN" sz="4000" b="1" dirty="0">
              <a:solidFill>
                <a:schemeClr val="bg1"/>
              </a:solidFill>
              <a:latin typeface="+mn-lt"/>
              <a:ea typeface="+mn-ea"/>
              <a:cs typeface="+mn-ea"/>
              <a:sym typeface="+mn-lt"/>
            </a:endParaRPr>
          </a:p>
        </p:txBody>
      </p:sp>
      <p:sp>
        <p:nvSpPr>
          <p:cNvPr id="50" name="文本框 6"/>
          <p:cNvSpPr txBox="1">
            <a:spLocks noChangeArrowheads="1"/>
          </p:cNvSpPr>
          <p:nvPr/>
        </p:nvSpPr>
        <p:spPr bwMode="auto">
          <a:xfrm>
            <a:off x="3821068" y="3006642"/>
            <a:ext cx="5514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2000" b="1" spc="300" dirty="0">
                <a:solidFill>
                  <a:prstClr val="white"/>
                </a:solidFill>
                <a:latin typeface="+mn-lt"/>
                <a:ea typeface="+mn-ea"/>
                <a:cs typeface="+mn-ea"/>
                <a:sym typeface="+mn-lt"/>
              </a:rPr>
              <a:t>永州市规划设计院</a:t>
            </a:r>
            <a:endParaRPr lang="zh-CN" altLang="en-US" sz="2000" b="1" spc="300" dirty="0">
              <a:solidFill>
                <a:prstClr val="white"/>
              </a:solidFill>
              <a:latin typeface="+mn-lt"/>
              <a:ea typeface="+mn-ea"/>
              <a:cs typeface="+mn-ea"/>
              <a:sym typeface="+mn-lt"/>
            </a:endParaRPr>
          </a:p>
        </p:txBody>
      </p:sp>
      <p:grpSp>
        <p:nvGrpSpPr>
          <p:cNvPr id="51" name="组合 50"/>
          <p:cNvGrpSpPr/>
          <p:nvPr/>
        </p:nvGrpSpPr>
        <p:grpSpPr>
          <a:xfrm>
            <a:off x="0" y="5490119"/>
            <a:ext cx="12192000" cy="1400628"/>
            <a:chOff x="0" y="4117589"/>
            <a:chExt cx="9144000" cy="1050471"/>
          </a:xfrm>
        </p:grpSpPr>
        <p:sp>
          <p:nvSpPr>
            <p:cNvPr id="52" name="矩形 51"/>
            <p:cNvSpPr/>
            <p:nvPr/>
          </p:nvSpPr>
          <p:spPr>
            <a:xfrm>
              <a:off x="0" y="4117589"/>
              <a:ext cx="9144000" cy="1050471"/>
            </a:xfrm>
            <a:prstGeom prst="rect">
              <a:avLst/>
            </a:prstGeom>
            <a:solidFill>
              <a:srgbClr val="006F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3" name="矩形 52"/>
            <p:cNvSpPr/>
            <p:nvPr/>
          </p:nvSpPr>
          <p:spPr>
            <a:xfrm>
              <a:off x="0" y="4166245"/>
              <a:ext cx="9144000" cy="270494"/>
            </a:xfrm>
            <a:prstGeom prst="rect">
              <a:avLst/>
            </a:prstGeom>
            <a:gradFill flip="none" rotWithShape="1">
              <a:gsLst>
                <a:gs pos="0">
                  <a:schemeClr val="bg1">
                    <a:alpha val="25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55" name="组合 54"/>
          <p:cNvGrpSpPr/>
          <p:nvPr/>
        </p:nvGrpSpPr>
        <p:grpSpPr>
          <a:xfrm>
            <a:off x="-144693" y="5686195"/>
            <a:ext cx="5658249" cy="1049584"/>
            <a:chOff x="-108520" y="4264646"/>
            <a:chExt cx="4243687" cy="787188"/>
          </a:xfrm>
        </p:grpSpPr>
        <p:pic>
          <p:nvPicPr>
            <p:cNvPr id="56" name="Picture 5" descr="E:\1PPT制作\PPT市场\电网\国家电网标志.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4264646"/>
              <a:ext cx="2427163" cy="787188"/>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直接连接符 56"/>
            <p:cNvCxnSpPr/>
            <p:nvPr/>
          </p:nvCxnSpPr>
          <p:spPr>
            <a:xfrm>
              <a:off x="2130196" y="4448423"/>
              <a:ext cx="0" cy="47559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58" name="Picture 7" descr="E:\1PPT制作\PPT市场\电网\努力超越追求卓越.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0466" y="4477451"/>
              <a:ext cx="2004701" cy="412203"/>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文本框 6"/>
          <p:cNvSpPr txBox="1">
            <a:spLocks noChangeArrowheads="1"/>
          </p:cNvSpPr>
          <p:nvPr/>
        </p:nvSpPr>
        <p:spPr bwMode="auto">
          <a:xfrm>
            <a:off x="9914195" y="6029806"/>
            <a:ext cx="259479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en-US" altLang="zh-CN" sz="2000" b="1" spc="300" dirty="0">
                <a:solidFill>
                  <a:prstClr val="white"/>
                </a:solidFill>
                <a:latin typeface="+mn-lt"/>
                <a:ea typeface="+mn-ea"/>
                <a:cs typeface="+mn-ea"/>
                <a:sym typeface="+mn-lt"/>
              </a:rPr>
              <a:t>2025</a:t>
            </a:r>
            <a:r>
              <a:rPr lang="zh-CN" altLang="en-US" sz="2000" b="1" spc="300" dirty="0">
                <a:solidFill>
                  <a:prstClr val="white"/>
                </a:solidFill>
                <a:latin typeface="+mn-lt"/>
                <a:ea typeface="+mn-ea"/>
                <a:cs typeface="+mn-ea"/>
                <a:sym typeface="+mn-lt"/>
              </a:rPr>
              <a:t>年</a:t>
            </a:r>
            <a:r>
              <a:rPr lang="en-US" altLang="zh-CN" sz="2000" b="1" spc="300" dirty="0">
                <a:solidFill>
                  <a:prstClr val="white"/>
                </a:solidFill>
                <a:latin typeface="+mn-lt"/>
                <a:ea typeface="+mn-ea"/>
                <a:cs typeface="+mn-ea"/>
                <a:sym typeface="+mn-lt"/>
              </a:rPr>
              <a:t>5</a:t>
            </a:r>
            <a:r>
              <a:rPr lang="zh-CN" altLang="en-US" sz="2000" b="1" spc="300" dirty="0">
                <a:solidFill>
                  <a:prstClr val="white"/>
                </a:solidFill>
                <a:latin typeface="+mn-lt"/>
                <a:ea typeface="+mn-ea"/>
                <a:cs typeface="+mn-ea"/>
                <a:sym typeface="+mn-lt"/>
              </a:rPr>
              <a:t>月</a:t>
            </a:r>
            <a:endParaRPr lang="en-US" altLang="zh-CN" sz="2000" b="1" spc="300" dirty="0">
              <a:solidFill>
                <a:prstClr val="white"/>
              </a:solidFill>
              <a:latin typeface="+mn-lt"/>
              <a:ea typeface="+mn-ea"/>
              <a:cs typeface="+mn-ea"/>
              <a:sym typeface="+mn-l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3230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二、</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电网规划及变电站布局</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6" name="文本框 5"/>
          <p:cNvSpPr txBox="1"/>
          <p:nvPr>
            <p:custDataLst>
              <p:tags r:id="rId1"/>
            </p:custDataLst>
          </p:nvPr>
        </p:nvSpPr>
        <p:spPr>
          <a:xfrm>
            <a:off x="275219" y="852422"/>
            <a:ext cx="1805940" cy="368300"/>
          </a:xfrm>
          <a:prstGeom prst="rect">
            <a:avLst/>
          </a:prstGeom>
          <a:noFill/>
        </p:spPr>
        <p:txBody>
          <a:bodyPr wrap="none" rtlCol="0">
            <a:spAutoFit/>
          </a:bodyPr>
          <a:lstStyle/>
          <a:p>
            <a:pPr marL="285750" indent="-285750" algn="l">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110千伏电网</a:t>
            </a:r>
            <a:endParaRPr lang="zh-CN" altLang="en-US" b="1" dirty="0">
              <a:latin typeface="微软雅黑" panose="020B0503020204020204" pitchFamily="34" charset="-122"/>
              <a:ea typeface="微软雅黑" panose="020B0503020204020204" pitchFamily="34" charset="-122"/>
              <a:sym typeface="+mn-ea"/>
            </a:endParaRPr>
          </a:p>
        </p:txBody>
      </p:sp>
      <p:sp>
        <p:nvSpPr>
          <p:cNvPr id="61" name="矩形: 圆角 52"/>
          <p:cNvSpPr/>
          <p:nvPr>
            <p:custDataLst>
              <p:tags r:id="rId2"/>
            </p:custDataLst>
          </p:nvPr>
        </p:nvSpPr>
        <p:spPr>
          <a:xfrm>
            <a:off x="1450975" y="1476375"/>
            <a:ext cx="8096885" cy="670560"/>
          </a:xfrm>
          <a:prstGeom prst="roundRect">
            <a:avLst/>
          </a:prstGeom>
          <a:solidFill>
            <a:srgbClr val="E2F0D9"/>
          </a:solidFill>
          <a:ln w="12700" cap="flat" cmpd="sng" algn="ctr">
            <a:noFill/>
            <a:prstDash val="solid"/>
            <a:miter lim="800000"/>
          </a:ln>
          <a:effectLst/>
        </p:spPr>
        <p:txBody>
          <a:bodyPr rtlCol="0" anchor="ctr">
            <a:noAutofit/>
          </a:bodyPr>
          <a:lstStyle/>
          <a:p>
            <a:pPr lvl="0" algn="ctr">
              <a:spcBef>
                <a:spcPts val="0"/>
              </a:spcBef>
              <a:spcAft>
                <a:spcPts val="0"/>
              </a:spcAft>
              <a:buClrTx/>
              <a:buSzTx/>
              <a:buFontTx/>
              <a:defRPr/>
            </a:pPr>
            <a:endParaRPr lang="zh-CN" altLang="en-US" kern="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椭圆形标注 68"/>
          <p:cNvSpPr/>
          <p:nvPr>
            <p:custDataLst>
              <p:tags r:id="rId3"/>
            </p:custDataLst>
          </p:nvPr>
        </p:nvSpPr>
        <p:spPr>
          <a:xfrm flipH="1">
            <a:off x="1071880" y="1358900"/>
            <a:ext cx="899795" cy="899795"/>
          </a:xfrm>
          <a:prstGeom prst="ellipse">
            <a:avLst/>
          </a:prstGeom>
          <a:solidFill>
            <a:srgbClr val="27917E"/>
          </a:solidFill>
          <a:ln w="76200" cap="flat" cmpd="sng" algn="ctr">
            <a:noFill/>
            <a:prstDash val="solid"/>
            <a:miter lim="800000"/>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defRPr/>
            </a:pPr>
            <a:r>
              <a:rPr kumimoji="0" sz="2000" b="1" i="0" u="none" strike="noStrike" kern="100" cap="none" spc="0" normalizeH="0" noProof="0">
                <a:ln>
                  <a:noFill/>
                </a:ln>
                <a:solidFill>
                  <a:srgbClr val="FFFFFF"/>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远景年</a:t>
            </a:r>
            <a:endParaRPr kumimoji="0" sz="2000" b="1" i="0" u="none" strike="noStrike" kern="100" cap="none" spc="0" normalizeH="0" noProof="0">
              <a:ln>
                <a:noFill/>
              </a:ln>
              <a:solidFill>
                <a:srgbClr val="FFFFFF"/>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90" name="矩形 89"/>
          <p:cNvSpPr/>
          <p:nvPr>
            <p:custDataLst>
              <p:tags r:id="rId4"/>
            </p:custDataLst>
          </p:nvPr>
        </p:nvSpPr>
        <p:spPr>
          <a:xfrm>
            <a:off x="2964181" y="1558290"/>
            <a:ext cx="1030605" cy="527685"/>
          </a:xfrm>
          <a:prstGeom prst="rect">
            <a:avLst/>
          </a:prstGeom>
          <a:noFill/>
        </p:spPr>
        <p:txBody>
          <a:bodyPr wrap="none" lIns="0" tIns="18000" rIns="0" bIns="1800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新建110千伏变</a:t>
            </a:r>
            <a:endParaRPr kumimoji="0" lang="en-US" altLang="zh-CN" sz="1200" b="0" i="0" u="none" strike="noStrike" kern="0" cap="none" spc="0" normalizeH="0" baseline="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lvl="0" algn="ctr"/>
            <a:r>
              <a:rPr lang="en-US" altLang="zh-CN" sz="2000" b="1" kern="0">
                <a:solidFill>
                  <a:srgbClr val="1E5679"/>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2</a:t>
            </a:r>
            <a:r>
              <a:rPr kumimoji="0" lang="zh-CN" altLang="en-US" sz="1800" b="1" i="0" u="none" strike="noStrike" kern="0" cap="none" spc="0" normalizeH="0" baseline="600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座</a:t>
            </a:r>
            <a:endParaRPr kumimoji="0" lang="zh-CN" altLang="en-US" sz="1800" b="1" i="0" u="none" strike="noStrike" kern="0" cap="none" spc="0" normalizeH="0" baseline="600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92" name="矩形 91"/>
          <p:cNvSpPr/>
          <p:nvPr>
            <p:custDataLst>
              <p:tags r:id="rId5"/>
            </p:custDataLst>
          </p:nvPr>
        </p:nvSpPr>
        <p:spPr>
          <a:xfrm>
            <a:off x="5600384" y="1558290"/>
            <a:ext cx="609600" cy="527685"/>
          </a:xfrm>
          <a:prstGeom prst="rect">
            <a:avLst/>
          </a:prstGeom>
          <a:noFill/>
        </p:spPr>
        <p:txBody>
          <a:bodyPr wrap="none" lIns="0" tIns="18000" rIns="0" bIns="1800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0" i="0" u="none" strike="noStrike" kern="0" cap="none" spc="0" normalizeH="0" baseline="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现状保留</a:t>
            </a:r>
            <a:endParaRPr kumimoji="0" lang="zh-CN" altLang="en-US" sz="1200" b="0" i="0" u="none" strike="noStrike" kern="0" cap="none" spc="0" normalizeH="0" baseline="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lvl="0" algn="ctr"/>
            <a:r>
              <a:rPr lang="en-US" altLang="zh-CN" sz="2000" b="1" kern="0">
                <a:solidFill>
                  <a:srgbClr val="1E5679"/>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3</a:t>
            </a:r>
            <a:r>
              <a:rPr kumimoji="0" lang="zh-CN" altLang="en-US" sz="1800" b="1" i="0" u="none" strike="noStrike" kern="0" cap="none" spc="0" normalizeH="0" baseline="600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座</a:t>
            </a:r>
            <a:endParaRPr kumimoji="0" lang="zh-CN" altLang="en-US" sz="1800" b="1" i="0" u="none" strike="noStrike" kern="0" cap="none" spc="0" normalizeH="0" baseline="600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5" name="矩形 4"/>
          <p:cNvSpPr/>
          <p:nvPr>
            <p:custDataLst>
              <p:tags r:id="rId6"/>
            </p:custDataLst>
          </p:nvPr>
        </p:nvSpPr>
        <p:spPr>
          <a:xfrm>
            <a:off x="8230872" y="1558290"/>
            <a:ext cx="305435" cy="527685"/>
          </a:xfrm>
          <a:prstGeom prst="rect">
            <a:avLst/>
          </a:prstGeom>
          <a:noFill/>
        </p:spPr>
        <p:txBody>
          <a:bodyPr wrap="none" lIns="0" tIns="18000" rIns="0" bIns="1800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5</a:t>
            </a:r>
            <a:r>
              <a:rPr kumimoji="0" lang="zh-CN" altLang="en-US" sz="1200" b="0" i="0" u="none" strike="noStrike" kern="0" cap="none" spc="0" normalizeH="0" baseline="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计</a:t>
            </a:r>
            <a:endParaRPr kumimoji="0" lang="en-US" altLang="zh-CN" sz="1200" b="0" i="0" u="none" strike="noStrike" kern="0" cap="none" spc="0" normalizeH="0" baseline="0" noProof="0" dirty="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lvl="0" algn="ctr"/>
            <a:r>
              <a:rPr lang="en-US" altLang="zh-CN" sz="2000" b="1" kern="0">
                <a:solidFill>
                  <a:srgbClr val="1E5679"/>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5</a:t>
            </a:r>
            <a:r>
              <a:rPr kumimoji="0" lang="zh-CN" altLang="en-US" sz="1800" b="1" i="0" u="none" strike="noStrike" kern="0" cap="none" spc="0" normalizeH="0" baseline="600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座</a:t>
            </a:r>
            <a:endParaRPr kumimoji="0" lang="zh-CN" altLang="en-US" sz="1800" b="1" i="0" u="none" strike="noStrike" kern="0" cap="none" spc="0" normalizeH="0" baseline="6000" noProof="0">
              <a:ln>
                <a:noFill/>
              </a:ln>
              <a:solidFill>
                <a:srgbClr val="1E5679"/>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9" name="文本框 38"/>
          <p:cNvSpPr txBox="1"/>
          <p:nvPr>
            <p:custDataLst>
              <p:tags r:id="rId7"/>
            </p:custDataLst>
          </p:nvPr>
        </p:nvSpPr>
        <p:spPr>
          <a:xfrm>
            <a:off x="416189" y="3245102"/>
            <a:ext cx="1664970" cy="368300"/>
          </a:xfrm>
          <a:prstGeom prst="rect">
            <a:avLst/>
          </a:prstGeom>
          <a:noFill/>
        </p:spPr>
        <p:txBody>
          <a:bodyPr wrap="none" rtlCol="0">
            <a:spAutoFit/>
          </a:bodyPr>
          <a:lstStyle/>
          <a:p>
            <a:pPr marL="285750" indent="-285750" algn="l">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10千伏电网</a:t>
            </a:r>
            <a:endParaRPr lang="zh-CN" altLang="en-US" b="1" dirty="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1090930" y="3891915"/>
            <a:ext cx="8456930" cy="460375"/>
          </a:xfrm>
          <a:prstGeom prst="rect">
            <a:avLst/>
          </a:prstGeom>
          <a:noFill/>
        </p:spPr>
        <p:txBody>
          <a:bodyPr wrap="square" rtlCol="0" anchor="t">
            <a:spAutoFit/>
          </a:bodyPr>
          <a:p>
            <a:pPr indent="381000" algn="just" fontAlgn="auto">
              <a:lnSpc>
                <a:spcPct val="150000"/>
              </a:lnSpc>
              <a:spcBef>
                <a:spcPts val="0"/>
              </a:spcBef>
              <a:spcAft>
                <a:spcPts val="0"/>
              </a:spcAft>
            </a:pPr>
            <a:r>
              <a:rPr sz="1600">
                <a:latin typeface="微软雅黑" panose="020B0503020204020204" pitchFamily="34" charset="-122"/>
                <a:ea typeface="微软雅黑" panose="020B0503020204020204" pitchFamily="34" charset="-122"/>
                <a:cs typeface="微软雅黑" panose="020B0503020204020204" pitchFamily="34" charset="-122"/>
              </a:rPr>
              <a:t>至远景年，合计新建改造10千伏线路</a:t>
            </a:r>
            <a:r>
              <a:rPr lang="en-US"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94</a:t>
            </a:r>
            <a:r>
              <a:rPr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千米</a:t>
            </a:r>
            <a:r>
              <a:rPr sz="1600">
                <a:latin typeface="微软雅黑" panose="020B0503020204020204" pitchFamily="34" charset="-122"/>
                <a:ea typeface="微软雅黑" panose="020B0503020204020204" pitchFamily="34" charset="-122"/>
                <a:cs typeface="微软雅黑" panose="020B0503020204020204" pitchFamily="34" charset="-122"/>
              </a:rPr>
              <a:t>。</a:t>
            </a:r>
            <a:endParaRPr sz="16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3230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sym typeface="+mn-ea"/>
              </a:rPr>
              <a:t>二、</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sym typeface="+mn-ea"/>
              </a:rPr>
              <a:t>电网规划及变电站布局</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6" name="文本框 5"/>
          <p:cNvSpPr txBox="1"/>
          <p:nvPr/>
        </p:nvSpPr>
        <p:spPr>
          <a:xfrm>
            <a:off x="275219" y="852422"/>
            <a:ext cx="2068830" cy="368300"/>
          </a:xfrm>
          <a:prstGeom prst="rect">
            <a:avLst/>
          </a:prstGeom>
          <a:noFill/>
        </p:spPr>
        <p:txBody>
          <a:bodyPr wrap="none" rtlCol="0">
            <a:spAutoFit/>
          </a:bodyPr>
          <a:lstStyle/>
          <a:p>
            <a:pPr marL="285750" indent="-285750" algn="l">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变电站布局规划</a:t>
            </a:r>
            <a:endParaRPr lang="zh-CN" altLang="en-US" b="1" dirty="0">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635000" y="1332865"/>
            <a:ext cx="10902315" cy="2198370"/>
          </a:xfrm>
          <a:prstGeom prst="rect">
            <a:avLst/>
          </a:prstGeom>
          <a:noFill/>
          <a:ln w="9525">
            <a:noFill/>
          </a:ln>
        </p:spPr>
        <p:txBody>
          <a:bodyPr wrap="square">
            <a:noAutofit/>
          </a:bodyPr>
          <a:lstStyle/>
          <a:p>
            <a:pPr indent="381000" algn="just" fontAlgn="auto">
              <a:lnSpc>
                <a:spcPct val="150000"/>
              </a:lnSpc>
              <a:spcBef>
                <a:spcPts val="0"/>
              </a:spcBef>
              <a:spcAft>
                <a:spcPts val="0"/>
              </a:spcAft>
            </a:pPr>
            <a:r>
              <a:rPr sz="1600">
                <a:latin typeface="微软雅黑" panose="020B0503020204020204" pitchFamily="34" charset="-122"/>
                <a:ea typeface="微软雅黑" panose="020B0503020204020204" pitchFamily="34" charset="-122"/>
                <a:cs typeface="微软雅黑" panose="020B0503020204020204" pitchFamily="34" charset="-122"/>
                <a:sym typeface="+mn-ea"/>
              </a:rPr>
              <a:t>在条件许可的情况下，县城区110千伏变电站布局采取120m×100m的平面布局尺寸（不含建筑退让），条件不允许的情况下可以变电站布局按照115m×62m的平面布局尺寸。农村地区选用C-4典型设计征地，按照92m×87m平面尺寸征地。结合变电站的选址情况，可对变电站的平面布局进行适当调整，但面积应满足附表中变电站用地面积的控制要求。</a:t>
            </a:r>
            <a:r>
              <a:rPr sz="1600" noProof="1">
                <a:latin typeface="微软雅黑" panose="020B0503020204020204" pitchFamily="34" charset="-122"/>
                <a:ea typeface="微软雅黑" panose="020B0503020204020204" pitchFamily="34" charset="-122"/>
                <a:cs typeface="微软雅黑" panose="020B0503020204020204" pitchFamily="34" charset="-122"/>
              </a:rPr>
              <a:t>至远景年规划范围内共规划了</a:t>
            </a:r>
            <a:r>
              <a:rPr lang="en-US" sz="1600"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a:t>
            </a:r>
            <a:r>
              <a:rPr sz="1600"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座</a:t>
            </a:r>
            <a:r>
              <a:rPr sz="1600" noProof="1">
                <a:latin typeface="微软雅黑" panose="020B0503020204020204" pitchFamily="34" charset="-122"/>
                <a:ea typeface="微软雅黑" panose="020B0503020204020204" pitchFamily="34" charset="-122"/>
                <a:cs typeface="微软雅黑" panose="020B0503020204020204" pitchFamily="34" charset="-122"/>
              </a:rPr>
              <a:t>变电站</a:t>
            </a:r>
            <a:r>
              <a:rPr lang="zh-CN" sz="1600" noProof="1">
                <a:latin typeface="微软雅黑" panose="020B0503020204020204" pitchFamily="34" charset="-122"/>
                <a:ea typeface="微软雅黑" panose="020B0503020204020204" pitchFamily="34" charset="-122"/>
                <a:cs typeface="微软雅黑" panose="020B0503020204020204" pitchFamily="34" charset="-122"/>
              </a:rPr>
              <a:t>，地理位置如图</a:t>
            </a:r>
            <a:r>
              <a:rPr sz="1600" noProof="1">
                <a:latin typeface="微软雅黑" panose="020B0503020204020204" pitchFamily="34" charset="-122"/>
                <a:ea typeface="微软雅黑" panose="020B0503020204020204" pitchFamily="34" charset="-122"/>
                <a:cs typeface="微软雅黑" panose="020B0503020204020204" pitchFamily="34" charset="-122"/>
              </a:rPr>
              <a:t>。</a:t>
            </a:r>
            <a:endParaRPr sz="1600" noProof="1">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1165860" y="2852420"/>
            <a:ext cx="4782820" cy="3766820"/>
          </a:xfrm>
          <a:prstGeom prst="rect">
            <a:avLst/>
          </a:prstGeom>
        </p:spPr>
      </p:pic>
      <p:pic>
        <p:nvPicPr>
          <p:cNvPr id="7" name="图片 6"/>
          <p:cNvPicPr>
            <a:picLocks noChangeAspect="1"/>
          </p:cNvPicPr>
          <p:nvPr/>
        </p:nvPicPr>
        <p:blipFill>
          <a:blip r:embed="rId2"/>
          <a:stretch>
            <a:fillRect/>
          </a:stretch>
        </p:blipFill>
        <p:spPr>
          <a:xfrm>
            <a:off x="6329680" y="2852420"/>
            <a:ext cx="4681855" cy="377380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3230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sym typeface="+mn-ea"/>
              </a:rPr>
              <a:t>二、</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sym typeface="+mn-ea"/>
              </a:rPr>
              <a:t>电网规划及变电站布局</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6" name="文本框 5"/>
          <p:cNvSpPr txBox="1"/>
          <p:nvPr/>
        </p:nvSpPr>
        <p:spPr>
          <a:xfrm>
            <a:off x="275219" y="852422"/>
            <a:ext cx="2068830" cy="368300"/>
          </a:xfrm>
          <a:prstGeom prst="rect">
            <a:avLst/>
          </a:prstGeom>
          <a:noFill/>
        </p:spPr>
        <p:txBody>
          <a:bodyPr wrap="none" rtlCol="0">
            <a:spAutoFit/>
          </a:bodyPr>
          <a:lstStyle/>
          <a:p>
            <a:pPr marL="285750" indent="-285750" algn="l">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变电站布局规划</a:t>
            </a:r>
            <a:endParaRPr lang="zh-CN" altLang="en-US" b="1" dirty="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476250" y="1350645"/>
            <a:ext cx="10877550" cy="460375"/>
          </a:xfrm>
          <a:prstGeom prst="rect">
            <a:avLst/>
          </a:prstGeom>
        </p:spPr>
        <p:txBody>
          <a:bodyPr wrap="square">
            <a:spAutoFit/>
          </a:bodyPr>
          <a:p>
            <a:pPr marL="114300" indent="-365760" algn="ctr" defTabSz="266700">
              <a:lnSpc>
                <a:spcPct val="150000"/>
              </a:lnSpc>
              <a:spcBef>
                <a:spcPts val="600"/>
              </a:spcBef>
              <a:spcAft>
                <a:spcPct val="60000"/>
              </a:spcAft>
            </a:pPr>
            <a:r>
              <a:rPr lang="zh-CN" altLang="en-US" sz="1600" b="1">
                <a:latin typeface="黑体" panose="02010609060101010101" charset="-122"/>
                <a:ea typeface="黑体" panose="02010609060101010101" charset="-122"/>
              </a:rPr>
              <a:t>附表：</a:t>
            </a:r>
            <a:r>
              <a:rPr lang="en-US" altLang="zh-CN" sz="1600" b="1">
                <a:latin typeface="宋体" panose="02010600030101010101" pitchFamily="2" charset="-122"/>
                <a:ea typeface="黑体" panose="02010609060101010101" charset="-122"/>
              </a:rPr>
              <a:t> 35</a:t>
            </a:r>
            <a:r>
              <a:rPr lang="zh-CN" altLang="en-US" sz="1600" b="1">
                <a:latin typeface="宋体" panose="02010600030101010101" pitchFamily="2" charset="-122"/>
                <a:ea typeface="黑体" panose="02010609060101010101" charset="-122"/>
              </a:rPr>
              <a:t>千伏</a:t>
            </a:r>
            <a:r>
              <a:rPr lang="en-US" altLang="zh-CN" sz="1600" b="1">
                <a:latin typeface="宋体" panose="02010600030101010101" pitchFamily="2" charset="-122"/>
                <a:ea typeface="黑体" panose="02010609060101010101" charset="-122"/>
              </a:rPr>
              <a:t>~500</a:t>
            </a:r>
            <a:r>
              <a:rPr lang="zh-CN" altLang="en-US" sz="1600" b="1">
                <a:latin typeface="宋体" panose="02010600030101010101" pitchFamily="2" charset="-122"/>
                <a:ea typeface="黑体" panose="02010609060101010101" charset="-122"/>
              </a:rPr>
              <a:t>千伏变电站规划用地面积控制指标一览表</a:t>
            </a:r>
            <a:endParaRPr lang="zh-CN" altLang="en-US" sz="1600" b="1">
              <a:latin typeface="宋体" panose="02010600030101010101" pitchFamily="2" charset="-122"/>
              <a:ea typeface="黑体" panose="02010609060101010101" charset="-122"/>
            </a:endParaRPr>
          </a:p>
        </p:txBody>
      </p:sp>
      <p:graphicFrame>
        <p:nvGraphicFramePr>
          <p:cNvPr id="5" name="表格 4"/>
          <p:cNvGraphicFramePr/>
          <p:nvPr>
            <p:custDataLst>
              <p:tags r:id="rId1"/>
            </p:custDataLst>
          </p:nvPr>
        </p:nvGraphicFramePr>
        <p:xfrm>
          <a:off x="528955" y="1863090"/>
          <a:ext cx="10730230" cy="3310890"/>
        </p:xfrm>
        <a:graphic>
          <a:graphicData uri="http://schemas.openxmlformats.org/drawingml/2006/table">
            <a:tbl>
              <a:tblPr/>
              <a:tblGrid>
                <a:gridCol w="824865"/>
                <a:gridCol w="2767330"/>
                <a:gridCol w="2052955"/>
                <a:gridCol w="1748790"/>
                <a:gridCol w="1644015"/>
                <a:gridCol w="1692275"/>
              </a:tblGrid>
              <a:tr h="551815">
                <a:tc rowSpan="2">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序号</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rowSpan="2">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变压等级（千伏）一次电压</a:t>
                      </a:r>
                      <a:r>
                        <a:rPr lang="en-US" altLang="zh-CN" sz="900" b="1">
                          <a:latin typeface="宋体" panose="02010600030101010101" pitchFamily="2" charset="-122"/>
                          <a:ea typeface="宋体" panose="02010600030101010101" pitchFamily="2" charset="-122"/>
                        </a:rPr>
                        <a:t>/</a:t>
                      </a:r>
                      <a:r>
                        <a:rPr lang="zh-CN" altLang="en-US" sz="900" b="1">
                          <a:latin typeface="宋体" panose="02010600030101010101" pitchFamily="2" charset="-122"/>
                          <a:ea typeface="宋体" panose="02010600030101010101" pitchFamily="2" charset="-122"/>
                        </a:rPr>
                        <a:t>二次电压</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rowSpan="2">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主变压器容量（</a:t>
                      </a:r>
                      <a:r>
                        <a:rPr lang="en-US" altLang="zh-CN" sz="900" b="1">
                          <a:latin typeface="宋体" panose="02010600030101010101" pitchFamily="2" charset="-122"/>
                          <a:ea typeface="宋体" panose="02010600030101010101" pitchFamily="2" charset="-122"/>
                        </a:rPr>
                        <a:t>MVA/</a:t>
                      </a:r>
                      <a:r>
                        <a:rPr lang="zh-CN" altLang="en-US" sz="900" b="1">
                          <a:latin typeface="宋体" panose="02010600030101010101" pitchFamily="2" charset="-122"/>
                          <a:ea typeface="宋体" panose="02010600030101010101" pitchFamily="2" charset="-122"/>
                        </a:rPr>
                        <a:t>台（组））</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gridSpan="3">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变电站结构形式及用地面积（㎡）</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hMerge="1">
                  <a:tcP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c hMerge="1">
                  <a:tcPr>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tcPr>
                </a:tc>
              </a:tr>
              <a:tr h="551815">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vMerge="1">
                  <a:tcPr>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B w="6350" cap="flat" cmpd="sng">
                      <a:solidFill>
                        <a:srgbClr val="000008"/>
                      </a:solidFill>
                      <a:prstDash val="solid"/>
                      <a:headEnd type="none" w="med" len="med"/>
                      <a:tailEnd type="none" w="med" len="med"/>
                    </a:lnB>
                  </a:tcPr>
                </a:tc>
                <a:tc>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全户外式用地面积</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半户外式用地面积</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zh-CN" sz="900" b="1">
                          <a:latin typeface="宋体" panose="02010600030101010101" pitchFamily="2" charset="-122"/>
                          <a:ea typeface="宋体" panose="02010600030101010101" pitchFamily="2" charset="-122"/>
                        </a:rPr>
                        <a:t>户内式用地面积</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1815">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1</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500/220</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750~1500/3~4</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900">
                          <a:solidFill>
                            <a:srgbClr val="000000"/>
                          </a:solidFill>
                          <a:latin typeface="宋体" panose="02010600030101010101" pitchFamily="2" charset="-122"/>
                          <a:ea typeface="宋体" panose="02010600030101010101" pitchFamily="2" charset="-122"/>
                        </a:rPr>
                        <a:t>300*280</a:t>
                      </a:r>
                      <a:endParaRPr lang="en-US" altLang="zh-CN" sz="9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1815">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2</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220/110</a:t>
                      </a:r>
                      <a:r>
                        <a:rPr lang="zh-CN" altLang="en-US" sz="900">
                          <a:latin typeface="宋体" panose="02010600030101010101" pitchFamily="2" charset="-122"/>
                          <a:ea typeface="宋体" panose="02010600030101010101" pitchFamily="2" charset="-122"/>
                        </a:rPr>
                        <a:t>（</a:t>
                      </a:r>
                      <a:r>
                        <a:rPr lang="en-US" altLang="zh-CN" sz="900">
                          <a:latin typeface="宋体" panose="02010600030101010101" pitchFamily="2" charset="-122"/>
                          <a:ea typeface="宋体" panose="02010600030101010101" pitchFamily="2" charset="-122"/>
                        </a:rPr>
                        <a:t>66.35</a:t>
                      </a:r>
                      <a:r>
                        <a:rPr lang="zh-CN" altLang="en-US" sz="900">
                          <a:latin typeface="宋体" panose="02010600030101010101" pitchFamily="2" charset="-122"/>
                          <a:ea typeface="宋体" panose="02010600030101010101" pitchFamily="2" charset="-122"/>
                        </a:rPr>
                        <a:t>）</a:t>
                      </a:r>
                      <a:endParaRPr lang="zh-CN" altLang="en-US"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120~240/3~4</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900">
                          <a:solidFill>
                            <a:srgbClr val="000000"/>
                          </a:solidFill>
                          <a:latin typeface="宋体" panose="02010600030101010101" pitchFamily="2" charset="-122"/>
                          <a:ea typeface="宋体" panose="02010600030101010101" pitchFamily="2" charset="-122"/>
                        </a:rPr>
                        <a:t>200*120</a:t>
                      </a:r>
                      <a:endParaRPr lang="en-US" altLang="zh-CN" sz="9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1815">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3</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110</a:t>
                      </a:r>
                      <a:r>
                        <a:rPr lang="zh-CN" altLang="en-US" sz="900">
                          <a:latin typeface="宋体" panose="02010600030101010101" pitchFamily="2" charset="-122"/>
                          <a:ea typeface="宋体" panose="02010600030101010101" pitchFamily="2" charset="-122"/>
                        </a:rPr>
                        <a:t>（</a:t>
                      </a:r>
                      <a:r>
                        <a:rPr lang="en-US" altLang="zh-CN" sz="900">
                          <a:latin typeface="宋体" panose="02010600030101010101" pitchFamily="2" charset="-122"/>
                          <a:ea typeface="宋体" panose="02010600030101010101" pitchFamily="2" charset="-122"/>
                        </a:rPr>
                        <a:t>66</a:t>
                      </a:r>
                      <a:r>
                        <a:rPr lang="zh-CN" altLang="en-US" sz="900">
                          <a:latin typeface="宋体" panose="02010600030101010101" pitchFamily="2" charset="-122"/>
                          <a:ea typeface="宋体" panose="02010600030101010101" pitchFamily="2" charset="-122"/>
                        </a:rPr>
                        <a:t>）</a:t>
                      </a:r>
                      <a:r>
                        <a:rPr lang="en-US" altLang="zh-CN" sz="900">
                          <a:latin typeface="宋体" panose="02010600030101010101" pitchFamily="2" charset="-122"/>
                          <a:ea typeface="宋体" panose="02010600030101010101" pitchFamily="2" charset="-122"/>
                        </a:rPr>
                        <a:t>/10</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20~63/2~4</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900">
                          <a:solidFill>
                            <a:srgbClr val="000000"/>
                          </a:solidFill>
                          <a:latin typeface="宋体" panose="02010600030101010101" pitchFamily="2" charset="-122"/>
                          <a:ea typeface="宋体" panose="02010600030101010101" pitchFamily="2" charset="-122"/>
                        </a:rPr>
                        <a:t>120*100</a:t>
                      </a:r>
                      <a:endParaRPr lang="en-US" altLang="zh-CN" sz="9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900">
                          <a:solidFill>
                            <a:srgbClr val="000000"/>
                          </a:solidFill>
                          <a:latin typeface="宋体" panose="02010600030101010101" pitchFamily="2" charset="-122"/>
                          <a:ea typeface="宋体" panose="02010600030101010101" pitchFamily="2" charset="-122"/>
                        </a:rPr>
                        <a:t>94*40</a:t>
                      </a:r>
                      <a:endParaRPr lang="en-US" altLang="zh-CN" sz="9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551815">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4</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35/10</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5.6~31.5/2~3</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900">
                          <a:solidFill>
                            <a:srgbClr val="000000"/>
                          </a:solidFill>
                          <a:latin typeface="宋体" panose="02010600030101010101" pitchFamily="2" charset="-122"/>
                          <a:ea typeface="宋体" panose="02010600030101010101" pitchFamily="2" charset="-122"/>
                        </a:rPr>
                        <a:t>65*45</a:t>
                      </a:r>
                      <a:endParaRPr lang="en-US" altLang="zh-CN" sz="90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just">
                        <a:spcBef>
                          <a:spcPct val="0"/>
                        </a:spcBef>
                        <a:spcAft>
                          <a:spcPct val="0"/>
                        </a:spcAft>
                      </a:pPr>
                      <a:r>
                        <a:rPr lang="en-US" altLang="zh-CN" sz="900">
                          <a:latin typeface="宋体" panose="02010600030101010101" pitchFamily="2" charset="-122"/>
                          <a:ea typeface="宋体" panose="02010600030101010101" pitchFamily="2" charset="-122"/>
                        </a:rPr>
                        <a:t> </a:t>
                      </a:r>
                      <a:endParaRPr lang="en-US" altLang="zh-CN" sz="900">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bl>
          </a:graphicData>
        </a:graphic>
      </p:graphicFrame>
      <p:sp>
        <p:nvSpPr>
          <p:cNvPr id="9" name="文本框 8"/>
          <p:cNvSpPr txBox="1"/>
          <p:nvPr/>
        </p:nvSpPr>
        <p:spPr>
          <a:xfrm>
            <a:off x="528955" y="5307965"/>
            <a:ext cx="6308090" cy="501015"/>
          </a:xfrm>
          <a:prstGeom prst="rect">
            <a:avLst/>
          </a:prstGeom>
        </p:spPr>
        <p:txBody>
          <a:bodyPr wrap="square">
            <a:noAutofit/>
          </a:bodyPr>
          <a:p>
            <a:r>
              <a:rPr lang="zh-CN" altLang="en-US" sz="1600">
                <a:latin typeface="宋体" panose="02010600030101010101" pitchFamily="2" charset="-122"/>
                <a:ea typeface="宋体" panose="02010600030101010101" pitchFamily="2" charset="-122"/>
              </a:rPr>
              <a:t>注：本指标未包括厂区周围防护距离或绿化带用地，不含生活区用地。</a:t>
            </a:r>
            <a:endParaRPr lang="zh-CN" altLang="en-US" sz="160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3230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sym typeface="+mn-ea"/>
              </a:rPr>
              <a:t>二、</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sym typeface="+mn-ea"/>
              </a:rPr>
              <a:t>电网规划及变电站布局</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6" name="文本框 5"/>
          <p:cNvSpPr txBox="1"/>
          <p:nvPr/>
        </p:nvSpPr>
        <p:spPr>
          <a:xfrm>
            <a:off x="275219" y="852422"/>
            <a:ext cx="2983230" cy="645160"/>
          </a:xfrm>
          <a:prstGeom prst="rect">
            <a:avLst/>
          </a:prstGeom>
          <a:noFill/>
        </p:spPr>
        <p:txBody>
          <a:bodyPr wrap="none" rtlCol="0">
            <a:spAutoFit/>
          </a:bodyPr>
          <a:lstStyle/>
          <a:p>
            <a:pPr marL="285750" indent="-285750">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新能源项目电网接线情况</a:t>
            </a:r>
            <a:endParaRPr lang="zh-CN" altLang="en-US" b="1" dirty="0">
              <a:latin typeface="微软雅黑" panose="020B0503020204020204" pitchFamily="34" charset="-122"/>
              <a:ea typeface="微软雅黑" panose="020B0503020204020204" pitchFamily="34" charset="-122"/>
              <a:sym typeface="+mn-ea"/>
            </a:endParaRPr>
          </a:p>
          <a:p>
            <a:pPr marL="285750" indent="-285750">
              <a:buFont typeface="Wingdings" panose="05000000000000000000" pitchFamily="2" charset="2"/>
              <a:buChar char="Ø"/>
            </a:pPr>
            <a:endParaRPr lang="zh-CN" altLang="en-US" b="1" dirty="0">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635000" y="1288415"/>
            <a:ext cx="10902315" cy="554990"/>
          </a:xfrm>
          <a:prstGeom prst="rect">
            <a:avLst/>
          </a:prstGeom>
          <a:noFill/>
          <a:ln w="9525">
            <a:noFill/>
          </a:ln>
        </p:spPr>
        <p:txBody>
          <a:bodyPr wrap="square">
            <a:noAutofit/>
          </a:bodyPr>
          <a:lstStyle/>
          <a:p>
            <a:pPr indent="381000" algn="just" fontAlgn="auto">
              <a:lnSpc>
                <a:spcPct val="150000"/>
              </a:lnSpc>
              <a:spcBef>
                <a:spcPts val="0"/>
              </a:spcBef>
              <a:spcAft>
                <a:spcPts val="0"/>
              </a:spcAft>
            </a:pPr>
            <a:r>
              <a:rPr lang="zh-CN" altLang="en-US" sz="1600" noProof="1">
                <a:latin typeface="微软雅黑" panose="020B0503020204020204" pitchFamily="34" charset="-122"/>
                <a:ea typeface="微软雅黑" panose="020B0503020204020204" pitchFamily="34" charset="-122"/>
                <a:cs typeface="微软雅黑" panose="020B0503020204020204" pitchFamily="34" charset="-122"/>
              </a:rPr>
              <a:t>至远景年，新田县周边新能源项目经汇流后分</a:t>
            </a:r>
            <a:r>
              <a:rPr lang="en-US" altLang="zh-CN" sz="1600" noProof="1">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1600" noProof="1">
                <a:latin typeface="微软雅黑" panose="020B0503020204020204" pitchFamily="34" charset="-122"/>
                <a:ea typeface="微软雅黑" panose="020B0503020204020204" pitchFamily="34" charset="-122"/>
                <a:cs typeface="微软雅黑" panose="020B0503020204020204" pitchFamily="34" charset="-122"/>
              </a:rPr>
              <a:t>回</a:t>
            </a:r>
            <a:r>
              <a:rPr lang="en-US" altLang="zh-CN" sz="1600" noProof="1">
                <a:latin typeface="微软雅黑" panose="020B0503020204020204" pitchFamily="34" charset="-122"/>
                <a:ea typeface="微软雅黑" panose="020B0503020204020204" pitchFamily="34" charset="-122"/>
                <a:cs typeface="微软雅黑" panose="020B0503020204020204" pitchFamily="34" charset="-122"/>
              </a:rPr>
              <a:t>110kV</a:t>
            </a:r>
            <a:r>
              <a:rPr lang="zh-CN" altLang="en-US" sz="1600" noProof="1">
                <a:latin typeface="微软雅黑" panose="020B0503020204020204" pitchFamily="34" charset="-122"/>
                <a:ea typeface="微软雅黑" panose="020B0503020204020204" pitchFamily="34" charset="-122"/>
                <a:cs typeface="微软雅黑" panose="020B0503020204020204" pitchFamily="34" charset="-122"/>
              </a:rPr>
              <a:t>线路接入硒城变，线路走向如图所示。</a:t>
            </a:r>
            <a:endParaRPr lang="zh-CN" altLang="en-US" sz="1600" noProof="1">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0" descr="1745830464116"/>
          <p:cNvPicPr>
            <a:picLocks noChangeAspect="1"/>
          </p:cNvPicPr>
          <p:nvPr/>
        </p:nvPicPr>
        <p:blipFill>
          <a:blip r:embed="rId1"/>
          <a:stretch>
            <a:fillRect/>
          </a:stretch>
        </p:blipFill>
        <p:spPr>
          <a:xfrm>
            <a:off x="2811145" y="1843405"/>
            <a:ext cx="6570345" cy="45561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3381000"/>
            <a:ext cx="2640000"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5" name="六边形 44"/>
          <p:cNvSpPr/>
          <p:nvPr/>
        </p:nvSpPr>
        <p:spPr>
          <a:xfrm>
            <a:off x="2735627" y="2518554"/>
            <a:ext cx="2112235" cy="1820893"/>
          </a:xfrm>
          <a:prstGeom prst="hexagon">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r>
              <a:rPr lang="en-US" altLang="zh-CN" sz="8800" b="1" dirty="0">
                <a:solidFill>
                  <a:prstClr val="white"/>
                </a:solidFill>
                <a:latin typeface="Calibri" panose="020F0502020204030204"/>
                <a:ea typeface="宋体" panose="02010600030101010101" pitchFamily="2" charset="-122"/>
              </a:rPr>
              <a:t>03</a:t>
            </a:r>
            <a:endParaRPr lang="zh-CN" altLang="en-US" sz="8800" b="1" dirty="0">
              <a:solidFill>
                <a:prstClr val="white"/>
              </a:solidFill>
              <a:latin typeface="Calibri" panose="020F0502020204030204"/>
              <a:ea typeface="宋体" panose="02010600030101010101" pitchFamily="2" charset="-122"/>
            </a:endParaRPr>
          </a:p>
        </p:txBody>
      </p:sp>
      <p:sp>
        <p:nvSpPr>
          <p:cNvPr id="46" name="矩形 45"/>
          <p:cNvSpPr/>
          <p:nvPr/>
        </p:nvSpPr>
        <p:spPr>
          <a:xfrm>
            <a:off x="5039883" y="3381000"/>
            <a:ext cx="7152117"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7" name="TextBox 5"/>
          <p:cNvSpPr txBox="1"/>
          <p:nvPr/>
        </p:nvSpPr>
        <p:spPr>
          <a:xfrm>
            <a:off x="4986707" y="2595836"/>
            <a:ext cx="3175000" cy="64516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200" eaLnBrk="1" hangingPunct="1"/>
            <a:r>
              <a:rPr lang="zh-CN" sz="3600" b="1" kern="0" dirty="0">
                <a:solidFill>
                  <a:prstClr val="black"/>
                </a:solidFill>
                <a:latin typeface="微软雅黑" panose="020B0503020204020204" pitchFamily="34" charset="-122"/>
                <a:ea typeface="微软雅黑" panose="020B0503020204020204" pitchFamily="34" charset="-122"/>
                <a:cs typeface="+mn-ea"/>
                <a:sym typeface="+mn-lt"/>
              </a:rPr>
              <a:t>10kV电网现状</a:t>
            </a:r>
            <a:endParaRPr lang="zh-CN" altLang="en-US" sz="3600" b="1" dirty="0">
              <a:solidFill>
                <a:prstClr val="black"/>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302885" y="370840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电网设备水平</a:t>
            </a:r>
            <a:endParaRPr lang="zh-CN" altLang="en-US" sz="2000" b="1" dirty="0">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5302885" y="425069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运行情况</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85365"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三、</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10kV电网现状</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4" name="文本框 3"/>
          <p:cNvSpPr txBox="1"/>
          <p:nvPr/>
        </p:nvSpPr>
        <p:spPr>
          <a:xfrm>
            <a:off x="275590" y="874395"/>
            <a:ext cx="6096000" cy="368300"/>
          </a:xfrm>
          <a:prstGeom prst="rect">
            <a:avLst/>
          </a:prstGeom>
          <a:noFill/>
        </p:spPr>
        <p:txBody>
          <a:bodyPr wrap="square" rtlCol="0" anchor="t">
            <a:spAutoFit/>
          </a:bodyPr>
          <a:p>
            <a:pPr marL="285750" indent="-285750" algn="l">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电网设备水平</a:t>
            </a:r>
            <a:endParaRPr lang="zh-CN" altLang="en-US" b="1"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783590" y="1426210"/>
            <a:ext cx="3810000" cy="4574540"/>
          </a:xfrm>
          <a:prstGeom prst="rect">
            <a:avLst/>
          </a:prstGeom>
        </p:spPr>
        <p:txBody>
          <a:bodyPr wrap="square">
            <a:spAutoFit/>
          </a:bodyPr>
          <a:p>
            <a:pPr marL="0" indent="302260" algn="just" defTabSz="266700">
              <a:lnSpc>
                <a:spcPct val="200000"/>
              </a:lnSpc>
              <a:spcBef>
                <a:spcPts val="200"/>
              </a:spcBef>
              <a:spcAft>
                <a:spcPct val="0"/>
              </a:spcAft>
            </a:pPr>
            <a:r>
              <a:rPr lang="en-US" altLang="zh-CN" sz="1600">
                <a:latin typeface="Times New Roman" panose="02020603050405020304"/>
                <a:ea typeface="Times New Roman" panose="02020603050405020304"/>
              </a:rPr>
              <a:t>2023</a:t>
            </a:r>
            <a:r>
              <a:rPr lang="zh-CN" altLang="en-US" sz="1600">
                <a:latin typeface="Times New Roman" panose="02020603050405020304"/>
                <a:ea typeface="宋体" panose="02010600030101010101" pitchFamily="2" charset="-122"/>
              </a:rPr>
              <a:t>年新田县县域</a:t>
            </a:r>
            <a:r>
              <a:rPr lang="en-US" altLang="zh-CN" sz="1600">
                <a:latin typeface="Times New Roman" panose="02020603050405020304"/>
                <a:ea typeface="Times New Roman" panose="02020603050405020304"/>
              </a:rPr>
              <a:t>10kV</a:t>
            </a:r>
            <a:r>
              <a:rPr lang="zh-CN" altLang="en-US" sz="1600">
                <a:latin typeface="Times New Roman" panose="02020603050405020304"/>
                <a:ea typeface="宋体" panose="02010600030101010101" pitchFamily="2" charset="-122"/>
              </a:rPr>
              <a:t>线路共计</a:t>
            </a:r>
            <a:r>
              <a:rPr lang="en-US" altLang="zh-CN" sz="1600">
                <a:latin typeface="Times New Roman" panose="02020603050405020304"/>
                <a:ea typeface="Times New Roman" panose="02020603050405020304"/>
              </a:rPr>
              <a:t>57</a:t>
            </a:r>
            <a:r>
              <a:rPr lang="zh-CN" altLang="en-US" sz="1600">
                <a:latin typeface="Times New Roman" panose="02020603050405020304"/>
                <a:ea typeface="宋体" panose="02010600030101010101" pitchFamily="2" charset="-122"/>
              </a:rPr>
              <a:t>条。</a:t>
            </a:r>
            <a:endParaRPr lang="zh-CN" altLang="en-US" sz="1600">
              <a:latin typeface="Times New Roman" panose="02020603050405020304"/>
              <a:ea typeface="宋体" panose="02010600030101010101" pitchFamily="2" charset="-122"/>
            </a:endParaRPr>
          </a:p>
          <a:p>
            <a:pPr marL="0" indent="302260" algn="just" defTabSz="266700">
              <a:lnSpc>
                <a:spcPct val="200000"/>
              </a:lnSpc>
              <a:spcBef>
                <a:spcPts val="200"/>
              </a:spcBef>
              <a:spcAft>
                <a:spcPct val="0"/>
              </a:spcAft>
            </a:pPr>
            <a:r>
              <a:rPr lang="zh-CN" altLang="en-US" sz="1600">
                <a:latin typeface="Times New Roman" panose="02020603050405020304"/>
                <a:ea typeface="宋体" panose="02010600030101010101" pitchFamily="2" charset="-122"/>
              </a:rPr>
              <a:t>其中：县城共有</a:t>
            </a:r>
            <a:r>
              <a:rPr lang="en-US" altLang="zh-CN" sz="1600">
                <a:latin typeface="Times New Roman" panose="02020603050405020304"/>
                <a:ea typeface="Times New Roman" panose="02020603050405020304"/>
              </a:rPr>
              <a:t>10kV</a:t>
            </a:r>
            <a:r>
              <a:rPr lang="zh-CN" altLang="en-US" sz="1600">
                <a:latin typeface="Times New Roman" panose="02020603050405020304"/>
                <a:ea typeface="宋体" panose="02010600030101010101" pitchFamily="2" charset="-122"/>
              </a:rPr>
              <a:t>线路</a:t>
            </a:r>
            <a:r>
              <a:rPr lang="en-US" altLang="zh-CN" sz="1600">
                <a:latin typeface="Times New Roman" panose="02020603050405020304"/>
                <a:ea typeface="Times New Roman" panose="02020603050405020304"/>
              </a:rPr>
              <a:t>17</a:t>
            </a:r>
            <a:r>
              <a:rPr lang="zh-CN" altLang="en-US" sz="1600">
                <a:latin typeface="Times New Roman" panose="02020603050405020304"/>
                <a:ea typeface="宋体" panose="02010600030101010101" pitchFamily="2" charset="-122"/>
              </a:rPr>
              <a:t>条，线路总长度</a:t>
            </a:r>
            <a:r>
              <a:rPr lang="en-US" altLang="zh-CN" sz="1600">
                <a:latin typeface="Times New Roman" panose="02020603050405020304"/>
                <a:ea typeface="Times New Roman" panose="02020603050405020304"/>
              </a:rPr>
              <a:t>138.18</a:t>
            </a:r>
            <a:r>
              <a:rPr lang="zh-CN" altLang="en-US" sz="1600">
                <a:latin typeface="Times New Roman" panose="02020603050405020304"/>
                <a:ea typeface="宋体" panose="02010600030101010101" pitchFamily="2" charset="-122"/>
              </a:rPr>
              <a:t>千米，其中架空线路</a:t>
            </a:r>
            <a:r>
              <a:rPr lang="en-US" altLang="zh-CN" sz="1600">
                <a:latin typeface="Times New Roman" panose="02020603050405020304"/>
                <a:ea typeface="Times New Roman" panose="02020603050405020304"/>
              </a:rPr>
              <a:t>115.92</a:t>
            </a:r>
            <a:r>
              <a:rPr lang="zh-CN" altLang="en-US" sz="1600">
                <a:latin typeface="Times New Roman" panose="02020603050405020304"/>
                <a:ea typeface="宋体" panose="02010600030101010101" pitchFamily="2" charset="-122"/>
              </a:rPr>
              <a:t>千米，电缆线路</a:t>
            </a:r>
            <a:r>
              <a:rPr lang="en-US" altLang="zh-CN" sz="1600">
                <a:latin typeface="Times New Roman" panose="02020603050405020304"/>
                <a:ea typeface="Times New Roman" panose="02020603050405020304"/>
              </a:rPr>
              <a:t>22.26</a:t>
            </a:r>
            <a:r>
              <a:rPr lang="zh-CN" altLang="en-US" sz="1600">
                <a:latin typeface="Times New Roman" panose="02020603050405020304"/>
                <a:ea typeface="宋体" panose="02010600030101010101" pitchFamily="2" charset="-122"/>
              </a:rPr>
              <a:t>千米，电缆化率为</a:t>
            </a:r>
            <a:r>
              <a:rPr lang="en-US" altLang="zh-CN" sz="1600">
                <a:latin typeface="Times New Roman" panose="02020603050405020304"/>
                <a:ea typeface="Times New Roman" panose="02020603050405020304"/>
              </a:rPr>
              <a:t>26.6%</a:t>
            </a:r>
            <a:r>
              <a:rPr lang="zh-CN" altLang="en-US" sz="1600">
                <a:latin typeface="Times New Roman" panose="02020603050405020304"/>
                <a:ea typeface="宋体" panose="02010600030101010101" pitchFamily="2" charset="-122"/>
              </a:rPr>
              <a:t>，架空绝缘线路</a:t>
            </a:r>
            <a:r>
              <a:rPr lang="en-US" altLang="zh-CN" sz="1600">
                <a:latin typeface="Times New Roman" panose="02020603050405020304"/>
                <a:ea typeface="Times New Roman" panose="02020603050405020304"/>
              </a:rPr>
              <a:t>112.5</a:t>
            </a:r>
            <a:r>
              <a:rPr lang="zh-CN" altLang="en-US" sz="1600">
                <a:latin typeface="Times New Roman" panose="02020603050405020304"/>
                <a:ea typeface="宋体" panose="02010600030101010101" pitchFamily="2" charset="-122"/>
              </a:rPr>
              <a:t>千米，架空线路绝缘化率</a:t>
            </a:r>
            <a:r>
              <a:rPr lang="en-US" altLang="zh-CN" sz="1600">
                <a:latin typeface="Times New Roman" panose="02020603050405020304"/>
                <a:ea typeface="Times New Roman" panose="02020603050405020304"/>
              </a:rPr>
              <a:t>91%</a:t>
            </a:r>
            <a:r>
              <a:rPr lang="zh-CN" altLang="en-US" sz="1600">
                <a:latin typeface="Times New Roman" panose="02020603050405020304"/>
                <a:ea typeface="宋体" panose="02010600030101010101" pitchFamily="2" charset="-122"/>
              </a:rPr>
              <a:t>。总装接公用配变</a:t>
            </a:r>
            <a:r>
              <a:rPr lang="en-US" altLang="zh-CN" sz="1600">
                <a:latin typeface="Times New Roman" panose="02020603050405020304"/>
                <a:ea typeface="Times New Roman" panose="02020603050405020304"/>
              </a:rPr>
              <a:t>356</a:t>
            </a:r>
            <a:r>
              <a:rPr lang="zh-CN" altLang="en-US" sz="1600">
                <a:latin typeface="Times New Roman" panose="02020603050405020304"/>
                <a:ea typeface="宋体" panose="02010600030101010101" pitchFamily="2" charset="-122"/>
              </a:rPr>
              <a:t>台，总容量</a:t>
            </a:r>
            <a:r>
              <a:rPr lang="en-US" altLang="zh-CN" sz="1600">
                <a:latin typeface="Times New Roman" panose="02020603050405020304"/>
                <a:ea typeface="Times New Roman" panose="02020603050405020304"/>
              </a:rPr>
              <a:t>160.7MVA</a:t>
            </a:r>
            <a:r>
              <a:rPr lang="zh-CN" altLang="en-US" sz="1600">
                <a:latin typeface="Times New Roman" panose="02020603050405020304"/>
                <a:ea typeface="宋体" panose="02010600030101010101" pitchFamily="2" charset="-122"/>
              </a:rPr>
              <a:t>。</a:t>
            </a:r>
            <a:endParaRPr lang="zh-CN" altLang="en-US" sz="1600">
              <a:latin typeface="Times New Roman" panose="02020603050405020304"/>
              <a:ea typeface="宋体" panose="02010600030101010101" pitchFamily="2" charset="-122"/>
            </a:endParaRPr>
          </a:p>
          <a:p>
            <a:pPr marL="0" indent="302260" algn="just" defTabSz="266700">
              <a:lnSpc>
                <a:spcPct val="200000"/>
              </a:lnSpc>
              <a:spcBef>
                <a:spcPts val="200"/>
              </a:spcBef>
              <a:spcAft>
                <a:spcPct val="0"/>
              </a:spcAft>
            </a:pPr>
            <a:r>
              <a:rPr lang="zh-CN" altLang="en-US" sz="1600">
                <a:latin typeface="Times New Roman" panose="02020603050405020304"/>
                <a:ea typeface="宋体" panose="02010600030101010101" pitchFamily="2" charset="-122"/>
              </a:rPr>
              <a:t>共存在10回线路装接容量超过12000kVA。详见</a:t>
            </a:r>
            <a:r>
              <a:rPr lang="zh-CN" altLang="en-US" sz="1600">
                <a:latin typeface="Times New Roman" panose="02020603050405020304"/>
                <a:ea typeface="宋体" panose="02010600030101010101" pitchFamily="2" charset="-122"/>
              </a:rPr>
              <a:t>右表：</a:t>
            </a:r>
            <a:endParaRPr lang="zh-CN" altLang="en-US" sz="1600">
              <a:latin typeface="Times New Roman" panose="02020603050405020304"/>
              <a:ea typeface="宋体" panose="02010600030101010101" pitchFamily="2" charset="-122"/>
            </a:endParaRPr>
          </a:p>
        </p:txBody>
      </p:sp>
      <p:sp>
        <p:nvSpPr>
          <p:cNvPr id="6" name="文本框 5"/>
          <p:cNvSpPr txBox="1"/>
          <p:nvPr/>
        </p:nvSpPr>
        <p:spPr>
          <a:xfrm>
            <a:off x="4961255" y="1501775"/>
            <a:ext cx="6821170" cy="746760"/>
          </a:xfrm>
          <a:prstGeom prst="rect">
            <a:avLst/>
          </a:prstGeom>
        </p:spPr>
        <p:txBody>
          <a:bodyPr wrap="square">
            <a:spAutoFit/>
          </a:bodyPr>
          <a:p>
            <a:pPr marL="0" indent="0" algn="ctr" defTabSz="266700">
              <a:spcAft>
                <a:spcPct val="60000"/>
              </a:spcAft>
            </a:pPr>
            <a:r>
              <a:rPr lang="en-US" altLang="zh-CN" sz="1600">
                <a:latin typeface="Times New Roman" panose="02020603050405020304"/>
                <a:ea typeface="Times New Roman" panose="02020603050405020304"/>
              </a:rPr>
              <a:t>新田县县城10kV线路装接容量超标线路明细表</a:t>
            </a:r>
            <a:endParaRPr lang="en-US" altLang="zh-CN" sz="1600">
              <a:latin typeface="Times New Roman" panose="02020603050405020304"/>
              <a:ea typeface="Times New Roman" panose="02020603050405020304"/>
            </a:endParaRPr>
          </a:p>
          <a:p>
            <a:pPr marL="0" indent="0" algn="r" defTabSz="266700">
              <a:spcBef>
                <a:spcPct val="0"/>
              </a:spcBef>
              <a:spcAft>
                <a:spcPct val="0"/>
              </a:spcAft>
            </a:pPr>
            <a:r>
              <a:rPr lang="en-US" altLang="zh-CN" sz="1600">
                <a:latin typeface="Times New Roman" panose="02020603050405020304"/>
                <a:ea typeface="Times New Roman" panose="02020603050405020304"/>
              </a:rPr>
              <a:t>单位：kVA</a:t>
            </a:r>
            <a:endParaRPr lang="en-US" altLang="zh-CN" sz="1600">
              <a:latin typeface="Times New Roman" panose="02020603050405020304"/>
              <a:ea typeface="Times New Roman" panose="02020603050405020304"/>
            </a:endParaRPr>
          </a:p>
        </p:txBody>
      </p:sp>
      <p:graphicFrame>
        <p:nvGraphicFramePr>
          <p:cNvPr id="9" name="表格 8"/>
          <p:cNvGraphicFramePr/>
          <p:nvPr>
            <p:custDataLst>
              <p:tags r:id="rId1"/>
            </p:custDataLst>
          </p:nvPr>
        </p:nvGraphicFramePr>
        <p:xfrm>
          <a:off x="4961890" y="2299970"/>
          <a:ext cx="6820535" cy="3266440"/>
        </p:xfrm>
        <a:graphic>
          <a:graphicData uri="http://schemas.openxmlformats.org/drawingml/2006/table">
            <a:tbl>
              <a:tblPr/>
              <a:tblGrid>
                <a:gridCol w="464185"/>
                <a:gridCol w="1124585"/>
                <a:gridCol w="864235"/>
                <a:gridCol w="1283970"/>
                <a:gridCol w="1599565"/>
                <a:gridCol w="741680"/>
                <a:gridCol w="742315"/>
              </a:tblGrid>
              <a:tr h="411480">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序号</a:t>
                      </a:r>
                      <a:endParaRPr lang="zh-CN" sz="10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线路名称</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所属区域类型</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所属供电所</a:t>
                      </a:r>
                      <a:r>
                        <a:rPr lang="en-US" altLang="zh-CN" sz="1000">
                          <a:latin typeface="Times New Roman" panose="02020603050405020304"/>
                          <a:ea typeface="仿宋_GB2312" panose="02010609030101010101" charset="-122"/>
                        </a:rPr>
                        <a:t>/</a:t>
                      </a:r>
                      <a:r>
                        <a:rPr lang="zh-CN" sz="1000">
                          <a:latin typeface="仿宋_GB2312" panose="02010609030101010101" charset="-122"/>
                          <a:ea typeface="仿宋_GB2312" panose="02010609030101010101" charset="-122"/>
                        </a:rPr>
                        <a:t>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所属变电站名称</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装接配变</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装接配变容量</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solidFill>
                      <a:srgbClr val="DCE6F2"/>
                    </a:solidFill>
                  </a:tcPr>
                </a:tc>
              </a:tr>
              <a:tr h="285750">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新城线</a:t>
                      </a:r>
                      <a:r>
                        <a:rPr lang="en-US" altLang="zh-CN" sz="1000">
                          <a:latin typeface="Times New Roman" panose="02020603050405020304"/>
                          <a:ea typeface="仿宋_GB2312" panose="02010609030101010101" charset="-122"/>
                        </a:rPr>
                        <a:t>304</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新田变电站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40</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19430</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115">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2</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新电线</a:t>
                      </a:r>
                      <a:r>
                        <a:rPr lang="en-US" altLang="zh-CN" sz="1000">
                          <a:latin typeface="Times New Roman" panose="02020603050405020304"/>
                          <a:ea typeface="仿宋_GB2312" panose="02010609030101010101" charset="-122"/>
                        </a:rPr>
                        <a:t>312</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新田变电站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37</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18135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750">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新龙线</a:t>
                      </a:r>
                      <a:r>
                        <a:rPr lang="en-US" altLang="zh-CN" sz="1000">
                          <a:latin typeface="Times New Roman" panose="02020603050405020304"/>
                          <a:ea typeface="仿宋_GB2312" panose="02010609030101010101" charset="-122"/>
                        </a:rPr>
                        <a:t>326</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新田变电站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25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16650</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115">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4</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新秀线</a:t>
                      </a:r>
                      <a:r>
                        <a:rPr lang="en-US" altLang="zh-CN" sz="1000">
                          <a:latin typeface="Times New Roman" panose="02020603050405020304"/>
                          <a:ea typeface="仿宋_GB2312" panose="02010609030101010101" charset="-122"/>
                        </a:rPr>
                        <a:t>316</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新田变电站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45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16495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750">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5</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枇城</a:t>
                      </a:r>
                      <a:r>
                        <a:rPr lang="en-US" altLang="zh-CN" sz="1000">
                          <a:latin typeface="Times New Roman" panose="02020603050405020304"/>
                          <a:ea typeface="仿宋_GB2312" panose="02010609030101010101" charset="-122"/>
                        </a:rPr>
                        <a:t>Ⅱ</a:t>
                      </a:r>
                      <a:r>
                        <a:rPr lang="zh-CN" sz="1000">
                          <a:latin typeface="仿宋_GB2312" panose="02010609030101010101" charset="-122"/>
                          <a:ea typeface="仿宋_GB2312" panose="02010609030101010101" charset="-122"/>
                        </a:rPr>
                        <a:t>线</a:t>
                      </a:r>
                      <a:r>
                        <a:rPr lang="en-US" altLang="zh-CN" sz="1000">
                          <a:latin typeface="Times New Roman" panose="02020603050405020304"/>
                          <a:ea typeface="仿宋_GB2312" panose="02010609030101010101" charset="-122"/>
                        </a:rPr>
                        <a:t>326</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枇杷园变电站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39</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16225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750">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6</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枇城</a:t>
                      </a:r>
                      <a:r>
                        <a:rPr lang="en-US" altLang="zh-CN" sz="1000">
                          <a:latin typeface="Times New Roman" panose="02020603050405020304"/>
                          <a:ea typeface="仿宋_GB2312" panose="02010609030101010101" charset="-122"/>
                        </a:rPr>
                        <a:t>Ⅳ</a:t>
                      </a:r>
                      <a:r>
                        <a:rPr lang="zh-CN" sz="1000">
                          <a:latin typeface="仿宋_GB2312" panose="02010609030101010101" charset="-122"/>
                          <a:ea typeface="仿宋_GB2312" panose="02010609030101010101" charset="-122"/>
                        </a:rPr>
                        <a:t>线</a:t>
                      </a:r>
                      <a:r>
                        <a:rPr lang="en-US" altLang="zh-CN" sz="1000">
                          <a:latin typeface="Times New Roman" panose="02020603050405020304"/>
                          <a:ea typeface="仿宋_GB2312" panose="02010609030101010101" charset="-122"/>
                        </a:rPr>
                        <a:t>316</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枇杷园变电站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37</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20435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115">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7</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枇润</a:t>
                      </a:r>
                      <a:r>
                        <a:rPr lang="en-US" altLang="zh-CN" sz="1000">
                          <a:latin typeface="Times New Roman" panose="02020603050405020304"/>
                          <a:ea typeface="仿宋_GB2312" panose="02010609030101010101" charset="-122"/>
                        </a:rPr>
                        <a:t>Ⅱ</a:t>
                      </a:r>
                      <a:r>
                        <a:rPr lang="zh-CN" sz="1000">
                          <a:latin typeface="仿宋_GB2312" panose="02010609030101010101" charset="-122"/>
                          <a:ea typeface="仿宋_GB2312" panose="02010609030101010101" charset="-122"/>
                        </a:rPr>
                        <a:t>线</a:t>
                      </a:r>
                      <a:r>
                        <a:rPr lang="en-US" altLang="zh-CN" sz="1000">
                          <a:latin typeface="Times New Roman" panose="02020603050405020304"/>
                          <a:ea typeface="仿宋_GB2312" panose="02010609030101010101" charset="-122"/>
                        </a:rPr>
                        <a:t>306</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枇杷园变电站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37</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22270</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750">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8</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硒城</a:t>
                      </a:r>
                      <a:r>
                        <a:rPr lang="en-US" altLang="zh-CN" sz="1000">
                          <a:latin typeface="Times New Roman" panose="02020603050405020304"/>
                          <a:ea typeface="仿宋_GB2312" panose="02010609030101010101" charset="-122"/>
                        </a:rPr>
                        <a:t>Ⅲ</a:t>
                      </a:r>
                      <a:r>
                        <a:rPr lang="zh-CN" sz="1000">
                          <a:latin typeface="仿宋_GB2312" panose="02010609030101010101" charset="-122"/>
                          <a:ea typeface="仿宋_GB2312" panose="02010609030101010101" charset="-122"/>
                        </a:rPr>
                        <a:t>线</a:t>
                      </a:r>
                      <a:r>
                        <a:rPr lang="en-US" altLang="zh-CN" sz="1000">
                          <a:latin typeface="Times New Roman" panose="02020603050405020304"/>
                          <a:ea typeface="仿宋_GB2312" panose="02010609030101010101" charset="-122"/>
                        </a:rPr>
                        <a:t>308</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220kV</a:t>
                      </a:r>
                      <a:r>
                        <a:rPr lang="zh-CN" sz="1000">
                          <a:latin typeface="仿宋_GB2312" panose="02010609030101010101" charset="-122"/>
                          <a:ea typeface="仿宋_GB2312" panose="02010609030101010101" charset="-122"/>
                        </a:rPr>
                        <a:t>硒城变电站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43</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17900</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115">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9</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田工线</a:t>
                      </a:r>
                      <a:r>
                        <a:rPr lang="en-US" altLang="zh-CN" sz="1000">
                          <a:latin typeface="Times New Roman" panose="02020603050405020304"/>
                          <a:ea typeface="仿宋_GB2312" panose="02010609030101010101" charset="-122"/>
                        </a:rPr>
                        <a:t>312</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35kV</a:t>
                      </a:r>
                      <a:r>
                        <a:rPr lang="zh-CN" sz="1000">
                          <a:latin typeface="仿宋_GB2312" panose="02010609030101010101" charset="-122"/>
                          <a:ea typeface="仿宋_GB2312" panose="02010609030101010101" charset="-122"/>
                        </a:rPr>
                        <a:t>田家变电站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39</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16565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6350" cap="flat" cmpd="sng">
                      <a:solidFill>
                        <a:srgbClr val="000008"/>
                      </a:solidFill>
                      <a:prstDash val="solid"/>
                      <a:headEnd type="none" w="med" len="med"/>
                      <a:tailEnd type="none" w="med" len="med"/>
                    </a:lnB>
                    <a:noFill/>
                  </a:tcPr>
                </a:tc>
              </a:tr>
              <a:tr h="285750">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10</a:t>
                      </a:r>
                      <a:endParaRPr lang="en-US" altLang="zh-CN" sz="10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枇润</a:t>
                      </a:r>
                      <a:r>
                        <a:rPr lang="en-US" altLang="zh-CN" sz="1000">
                          <a:latin typeface="Times New Roman" panose="02020603050405020304"/>
                          <a:ea typeface="仿宋_GB2312" panose="02010609030101010101" charset="-122"/>
                        </a:rPr>
                        <a:t>Ⅲ</a:t>
                      </a:r>
                      <a:r>
                        <a:rPr lang="zh-CN" sz="1000">
                          <a:latin typeface="仿宋_GB2312" panose="02010609030101010101" charset="-122"/>
                          <a:ea typeface="仿宋_GB2312" panose="02010609030101010101" charset="-122"/>
                        </a:rPr>
                        <a:t>线</a:t>
                      </a:r>
                      <a:r>
                        <a:rPr lang="en-US" altLang="zh-CN" sz="1000">
                          <a:latin typeface="Times New Roman" panose="02020603050405020304"/>
                          <a:ea typeface="仿宋_GB2312" panose="02010609030101010101" charset="-122"/>
                        </a:rPr>
                        <a:t>308</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县城</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a:latin typeface="仿宋_GB2312" panose="02010609030101010101" charset="-122"/>
                          <a:ea typeface="仿宋_GB2312" panose="02010609030101010101" charset="-122"/>
                        </a:rPr>
                        <a:t>青云供电服务站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110kV</a:t>
                      </a:r>
                      <a:r>
                        <a:rPr lang="zh-CN" sz="1000">
                          <a:latin typeface="仿宋_GB2312" panose="02010609030101010101" charset="-122"/>
                          <a:ea typeface="仿宋_GB2312" panose="02010609030101010101" charset="-122"/>
                        </a:rPr>
                        <a:t>枇杷园变电站</a:t>
                      </a:r>
                      <a:endParaRPr lang="zh-CN" sz="1000">
                        <a:latin typeface="仿宋_GB2312" panose="02010609030101010101" charset="-122"/>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36</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6350"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a:latin typeface="Times New Roman" panose="02020603050405020304"/>
                          <a:ea typeface="仿宋_GB2312" panose="02010609030101010101" charset="-122"/>
                        </a:rPr>
                        <a:t>14515</a:t>
                      </a:r>
                      <a:endParaRPr lang="en-US" altLang="zh-CN" sz="1000">
                        <a:latin typeface="Times New Roman" panose="02020603050405020304"/>
                        <a:ea typeface="仿宋_GB2312" panose="02010609030101010101" charset="-122"/>
                      </a:endParaRPr>
                    </a:p>
                  </a:txBody>
                  <a:tcPr marL="0" marR="0" marT="0" marB="0" anchor="ctr" anchorCtr="0">
                    <a:lnL w="6350"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6350"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58750" y="852805"/>
            <a:ext cx="6096000" cy="368300"/>
          </a:xfrm>
          <a:prstGeom prst="rect">
            <a:avLst/>
          </a:prstGeom>
          <a:noFill/>
        </p:spPr>
        <p:txBody>
          <a:bodyPr wrap="square" rtlCol="0" anchor="t">
            <a:spAutoFit/>
          </a:bodyPr>
          <a:p>
            <a:pPr marL="285750" indent="-285750" algn="l">
              <a:buFont typeface="Wingdings" panose="05000000000000000000" pitchFamily="2" charset="2"/>
              <a:buChar char="Ø"/>
            </a:pPr>
            <a:r>
              <a:rPr lang="zh-CN" altLang="en-US" b="1" dirty="0">
                <a:latin typeface="微软雅黑" panose="020B0503020204020204" pitchFamily="34" charset="-122"/>
                <a:ea typeface="微软雅黑" panose="020B0503020204020204" pitchFamily="34" charset="-122"/>
                <a:sym typeface="+mn-ea"/>
              </a:rPr>
              <a:t>运行情况</a:t>
            </a:r>
            <a:endParaRPr lang="zh-CN" altLang="en-US" b="1"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327660" y="1398905"/>
            <a:ext cx="5080000" cy="1540510"/>
          </a:xfrm>
          <a:prstGeom prst="rect">
            <a:avLst/>
          </a:prstGeom>
        </p:spPr>
        <p:txBody>
          <a:bodyPr>
            <a:spAutoFit/>
          </a:bodyPr>
          <a:p>
            <a:pPr marL="0" indent="304800" algn="l" defTabSz="266700">
              <a:lnSpc>
                <a:spcPct val="170000"/>
              </a:lnSpc>
              <a:spcBef>
                <a:spcPts val="200"/>
              </a:spcBef>
              <a:spcAft>
                <a:spcPct val="0"/>
              </a:spcAft>
            </a:pPr>
            <a:r>
              <a:rPr lang="en-US" altLang="zh-CN" sz="1600">
                <a:latin typeface="Times New Roman" panose="02020603050405020304"/>
                <a:ea typeface="宋体" panose="02010600030101010101" pitchFamily="2" charset="-122"/>
              </a:rPr>
              <a:t>1</a:t>
            </a:r>
            <a:r>
              <a:rPr lang="zh-CN" altLang="en-US" sz="1600">
                <a:latin typeface="Times New Roman" panose="02020603050405020304"/>
                <a:ea typeface="宋体" panose="02010600030101010101" pitchFamily="2" charset="-122"/>
              </a:rPr>
              <a:t>、</a:t>
            </a:r>
            <a:r>
              <a:rPr lang="en-US" altLang="zh-CN" sz="1600">
                <a:latin typeface="Times New Roman" panose="02020603050405020304"/>
                <a:ea typeface="宋体" panose="02010600030101010101" pitchFamily="2" charset="-122"/>
              </a:rPr>
              <a:t> </a:t>
            </a:r>
            <a:r>
              <a:rPr lang="zh-CN" altLang="en-US" sz="1600">
                <a:latin typeface="Times New Roman" panose="02020603050405020304"/>
                <a:ea typeface="宋体" panose="02010600030101010101" pitchFamily="2" charset="-122"/>
              </a:rPr>
              <a:t>线路负载率</a:t>
            </a:r>
            <a:endParaRPr lang="zh-CN" altLang="en-US" sz="1600">
              <a:latin typeface="Times New Roman" panose="02020603050405020304"/>
              <a:ea typeface="宋体" panose="02010600030101010101" pitchFamily="2" charset="-122"/>
            </a:endParaRPr>
          </a:p>
          <a:p>
            <a:pPr marL="0" indent="0" algn="just" defTabSz="266700">
              <a:spcBef>
                <a:spcPct val="0"/>
              </a:spcBef>
              <a:spcAft>
                <a:spcPct val="0"/>
              </a:spcAft>
            </a:pPr>
            <a:r>
              <a:rPr lang="zh-CN" altLang="en-US" sz="1600">
                <a:latin typeface="宋体" panose="02010600030101010101" pitchFamily="2" charset="-122"/>
                <a:ea typeface="宋体" panose="02010600030101010101" pitchFamily="2" charset="-122"/>
              </a:rPr>
              <a:t>截止</a:t>
            </a:r>
            <a:r>
              <a:rPr lang="en-US" altLang="zh-CN" sz="1600">
                <a:latin typeface="Times New Roman" panose="02020603050405020304"/>
                <a:ea typeface="宋体" panose="02010600030101010101" pitchFamily="2" charset="-122"/>
              </a:rPr>
              <a:t>202</a:t>
            </a:r>
            <a:r>
              <a:rPr lang="en-US" altLang="zh-CN" sz="1600">
                <a:latin typeface="Times New Roman" panose="02020603050405020304"/>
                <a:ea typeface="Times New Roman" panose="02020603050405020304"/>
              </a:rPr>
              <a:t>3</a:t>
            </a:r>
            <a:r>
              <a:rPr lang="zh-CN" altLang="en-US" sz="1600">
                <a:latin typeface="宋体" panose="02010600030101010101" pitchFamily="2" charset="-122"/>
                <a:ea typeface="宋体" panose="02010600030101010101" pitchFamily="2" charset="-122"/>
              </a:rPr>
              <a:t>年，新田县</a:t>
            </a:r>
            <a:r>
              <a:rPr lang="zh-CN" altLang="en-US" sz="1600">
                <a:latin typeface="Times New Roman" panose="02020603050405020304"/>
                <a:ea typeface="宋体" panose="02010600030101010101" pitchFamily="2" charset="-122"/>
              </a:rPr>
              <a:t>县城</a:t>
            </a:r>
            <a:r>
              <a:rPr lang="zh-CN" altLang="en-US" sz="1600">
                <a:latin typeface="宋体" panose="02010600030101010101" pitchFamily="2" charset="-122"/>
                <a:ea typeface="宋体" panose="02010600030101010101" pitchFamily="2" charset="-122"/>
              </a:rPr>
              <a:t>现状</a:t>
            </a:r>
            <a:r>
              <a:rPr lang="en-US" altLang="zh-CN" sz="1600">
                <a:latin typeface="Times New Roman" panose="02020603050405020304"/>
                <a:ea typeface="宋体" panose="02010600030101010101" pitchFamily="2" charset="-122"/>
              </a:rPr>
              <a:t>10kV</a:t>
            </a:r>
            <a:r>
              <a:rPr lang="zh-CN" altLang="en-US" sz="1600">
                <a:latin typeface="宋体" panose="02010600030101010101" pitchFamily="2" charset="-122"/>
                <a:ea typeface="宋体" panose="02010600030101010101" pitchFamily="2" charset="-122"/>
              </a:rPr>
              <a:t>线路最大负载率小于</a:t>
            </a:r>
            <a:r>
              <a:rPr lang="en-US" altLang="zh-CN" sz="1600">
                <a:latin typeface="Times New Roman" panose="02020603050405020304"/>
                <a:ea typeface="宋体" panose="02010600030101010101" pitchFamily="2" charset="-122"/>
              </a:rPr>
              <a:t>20%</a:t>
            </a:r>
            <a:r>
              <a:rPr lang="zh-CN" altLang="en-US" sz="1600">
                <a:latin typeface="宋体" panose="02010600030101010101" pitchFamily="2" charset="-122"/>
                <a:ea typeface="宋体" panose="02010600030101010101" pitchFamily="2" charset="-122"/>
              </a:rPr>
              <a:t>的线路有</a:t>
            </a:r>
            <a:r>
              <a:rPr lang="en-US" altLang="zh-CN" sz="1600">
                <a:latin typeface="Times New Roman" panose="02020603050405020304"/>
                <a:ea typeface="Times New Roman" panose="02020603050405020304"/>
              </a:rPr>
              <a:t>2</a:t>
            </a:r>
            <a:r>
              <a:rPr lang="zh-CN" altLang="en-US" sz="1600">
                <a:latin typeface="宋体" panose="02010600030101010101" pitchFamily="2" charset="-122"/>
                <a:ea typeface="宋体" panose="02010600030101010101" pitchFamily="2" charset="-122"/>
              </a:rPr>
              <a:t>回，占</a:t>
            </a:r>
            <a:r>
              <a:rPr lang="zh-CN" altLang="en-US" sz="1600">
                <a:latin typeface="Times New Roman" panose="02020603050405020304"/>
                <a:ea typeface="宋体" panose="02010600030101010101" pitchFamily="2" charset="-122"/>
              </a:rPr>
              <a:t>县城</a:t>
            </a:r>
            <a:r>
              <a:rPr lang="zh-CN" altLang="en-US" sz="1600">
                <a:latin typeface="宋体" panose="02010600030101010101" pitchFamily="2" charset="-122"/>
                <a:ea typeface="宋体" panose="02010600030101010101" pitchFamily="2" charset="-122"/>
              </a:rPr>
              <a:t>线路总数的</a:t>
            </a:r>
            <a:r>
              <a:rPr lang="en-US" altLang="zh-CN" sz="1600">
                <a:latin typeface="Times New Roman" panose="02020603050405020304"/>
                <a:ea typeface="宋体" panose="02010600030101010101" pitchFamily="2" charset="-122"/>
              </a:rPr>
              <a:t>1</a:t>
            </a:r>
            <a:r>
              <a:rPr lang="en-US" altLang="zh-CN" sz="1600">
                <a:latin typeface="Times New Roman" panose="02020603050405020304"/>
                <a:ea typeface="Times New Roman" panose="02020603050405020304"/>
              </a:rPr>
              <a:t>1.76</a:t>
            </a:r>
            <a:r>
              <a:rPr lang="en-US" altLang="zh-CN" sz="1600">
                <a:latin typeface="Times New Roman" panose="02020603050405020304"/>
                <a:ea typeface="宋体" panose="02010600030101010101" pitchFamily="2" charset="-122"/>
              </a:rPr>
              <a:t>%</a:t>
            </a:r>
            <a:r>
              <a:rPr lang="zh-CN" altLang="en-US" sz="1600">
                <a:latin typeface="宋体" panose="02010600030101010101" pitchFamily="2" charset="-122"/>
                <a:ea typeface="宋体" panose="02010600030101010101" pitchFamily="2" charset="-122"/>
              </a:rPr>
              <a:t>，</a:t>
            </a:r>
            <a:r>
              <a:rPr lang="zh-CN" altLang="en-US" sz="1600">
                <a:latin typeface="Times New Roman" panose="02020603050405020304"/>
                <a:ea typeface="宋体" panose="02010600030101010101" pitchFamily="2" charset="-122"/>
              </a:rPr>
              <a:t>分别为</a:t>
            </a:r>
            <a:r>
              <a:rPr lang="zh-CN" altLang="en-US" sz="1600">
                <a:latin typeface="宋体" panose="02010600030101010101" pitchFamily="2" charset="-122"/>
                <a:ea typeface="宋体" panose="02010600030101010101" pitchFamily="2" charset="-122"/>
              </a:rPr>
              <a:t>硒诺</a:t>
            </a:r>
            <a:r>
              <a:rPr lang="en-US" altLang="zh-CN" sz="1600">
                <a:latin typeface="Times New Roman" panose="02020603050405020304"/>
                <a:ea typeface="宋体" panose="02010600030101010101" pitchFamily="2" charset="-122"/>
              </a:rPr>
              <a:t>Ⅰ</a:t>
            </a:r>
            <a:r>
              <a:rPr lang="zh-CN" altLang="en-US" sz="1600">
                <a:latin typeface="宋体" panose="02010600030101010101" pitchFamily="2" charset="-122"/>
                <a:ea typeface="宋体" panose="02010600030101010101" pitchFamily="2" charset="-122"/>
              </a:rPr>
              <a:t>线、硒诺</a:t>
            </a:r>
            <a:r>
              <a:rPr lang="en-US" altLang="zh-CN" sz="1600">
                <a:latin typeface="Times New Roman" panose="02020603050405020304"/>
                <a:ea typeface="宋体" panose="02010600030101010101" pitchFamily="2" charset="-122"/>
              </a:rPr>
              <a:t>Ⅱ</a:t>
            </a:r>
            <a:r>
              <a:rPr lang="zh-CN" altLang="en-US" sz="1600">
                <a:latin typeface="宋体" panose="02010600030101010101" pitchFamily="2" charset="-122"/>
                <a:ea typeface="宋体" panose="02010600030101010101" pitchFamily="2" charset="-122"/>
              </a:rPr>
              <a:t>线</a:t>
            </a:r>
            <a:r>
              <a:rPr lang="zh-CN" altLang="en-US" sz="1600">
                <a:latin typeface="Times New Roman" panose="02020603050405020304"/>
                <a:ea typeface="宋体" panose="02010600030101010101" pitchFamily="2" charset="-122"/>
              </a:rPr>
              <a:t>，属</a:t>
            </a:r>
            <a:r>
              <a:rPr lang="zh-CN" altLang="en-US" sz="1600">
                <a:latin typeface="宋体" panose="02010600030101010101" pitchFamily="2" charset="-122"/>
                <a:ea typeface="宋体" panose="02010600030101010101" pitchFamily="2" charset="-122"/>
              </a:rPr>
              <a:t>专线移交</a:t>
            </a:r>
            <a:r>
              <a:rPr lang="zh-CN" altLang="en-US" sz="1600">
                <a:latin typeface="Times New Roman" panose="02020603050405020304"/>
                <a:ea typeface="宋体" panose="02010600030101010101" pitchFamily="2" charset="-122"/>
              </a:rPr>
              <a:t>待负荷接入</a:t>
            </a:r>
            <a:r>
              <a:rPr lang="zh-CN" altLang="en-US" sz="1600">
                <a:latin typeface="宋体" panose="02010600030101010101" pitchFamily="2" charset="-122"/>
                <a:ea typeface="宋体" panose="02010600030101010101" pitchFamily="2" charset="-122"/>
              </a:rPr>
              <a:t>；负载率</a:t>
            </a:r>
            <a:r>
              <a:rPr lang="en-US" altLang="zh-CN" sz="1600">
                <a:latin typeface="Times New Roman" panose="02020603050405020304"/>
                <a:ea typeface="宋体" panose="02010600030101010101" pitchFamily="2" charset="-122"/>
              </a:rPr>
              <a:t>70%</a:t>
            </a:r>
            <a:r>
              <a:rPr lang="zh-CN" altLang="en-US" sz="1600">
                <a:latin typeface="宋体" panose="02010600030101010101" pitchFamily="2" charset="-122"/>
                <a:ea typeface="宋体" panose="02010600030101010101" pitchFamily="2" charset="-122"/>
              </a:rPr>
              <a:t>～</a:t>
            </a:r>
            <a:r>
              <a:rPr lang="en-US" altLang="zh-CN" sz="1600">
                <a:latin typeface="Times New Roman" panose="02020603050405020304"/>
                <a:ea typeface="宋体" panose="02010600030101010101" pitchFamily="2" charset="-122"/>
              </a:rPr>
              <a:t>100%</a:t>
            </a:r>
            <a:r>
              <a:rPr lang="zh-CN" altLang="en-US" sz="1600">
                <a:latin typeface="宋体" panose="02010600030101010101" pitchFamily="2" charset="-122"/>
                <a:ea typeface="宋体" panose="02010600030101010101" pitchFamily="2" charset="-122"/>
              </a:rPr>
              <a:t>的线路有</a:t>
            </a:r>
            <a:r>
              <a:rPr lang="en-US" altLang="zh-CN" sz="1600">
                <a:latin typeface="Times New Roman" panose="02020603050405020304"/>
                <a:ea typeface="Times New Roman" panose="02020603050405020304"/>
              </a:rPr>
              <a:t>2</a:t>
            </a:r>
            <a:r>
              <a:rPr lang="zh-CN" altLang="en-US" sz="1600">
                <a:latin typeface="宋体" panose="02010600030101010101" pitchFamily="2" charset="-122"/>
                <a:ea typeface="宋体" panose="02010600030101010101" pitchFamily="2" charset="-122"/>
              </a:rPr>
              <a:t>回，占</a:t>
            </a:r>
            <a:r>
              <a:rPr lang="zh-CN" altLang="en-US" sz="1600">
                <a:latin typeface="Times New Roman" panose="02020603050405020304"/>
                <a:ea typeface="宋体" panose="02010600030101010101" pitchFamily="2" charset="-122"/>
              </a:rPr>
              <a:t>县城</a:t>
            </a:r>
            <a:r>
              <a:rPr lang="zh-CN" altLang="en-US" sz="1600">
                <a:latin typeface="宋体" panose="02010600030101010101" pitchFamily="2" charset="-122"/>
                <a:ea typeface="宋体" panose="02010600030101010101" pitchFamily="2" charset="-122"/>
              </a:rPr>
              <a:t>线路总数的</a:t>
            </a:r>
            <a:r>
              <a:rPr lang="en-US" altLang="zh-CN" sz="1600">
                <a:latin typeface="Times New Roman" panose="02020603050405020304"/>
                <a:ea typeface="宋体" panose="02010600030101010101" pitchFamily="2" charset="-122"/>
              </a:rPr>
              <a:t>1</a:t>
            </a:r>
            <a:r>
              <a:rPr lang="en-US" altLang="zh-CN" sz="1600">
                <a:latin typeface="Times New Roman" panose="02020603050405020304"/>
                <a:ea typeface="Times New Roman" panose="02020603050405020304"/>
              </a:rPr>
              <a:t>1.76</a:t>
            </a:r>
            <a:r>
              <a:rPr lang="en-US" altLang="zh-CN" sz="1600">
                <a:latin typeface="Times New Roman" panose="02020603050405020304"/>
                <a:ea typeface="宋体" panose="02010600030101010101" pitchFamily="2" charset="-122"/>
              </a:rPr>
              <a:t>%</a:t>
            </a:r>
            <a:r>
              <a:rPr lang="zh-CN" altLang="en-US" sz="1900">
                <a:latin typeface="仿宋_GB2312" panose="02010609030101010101" charset="-122"/>
                <a:ea typeface="仿宋_GB2312" panose="02010609030101010101" charset="-122"/>
              </a:rPr>
              <a:t>。</a:t>
            </a:r>
            <a:endParaRPr lang="zh-CN" altLang="en-US" sz="1900">
              <a:latin typeface="仿宋_GB2312" panose="02010609030101010101" charset="-122"/>
              <a:ea typeface="仿宋_GB2312" panose="02010609030101010101" charset="-122"/>
            </a:endParaRPr>
          </a:p>
        </p:txBody>
      </p:sp>
      <p:sp>
        <p:nvSpPr>
          <p:cNvPr id="6" name="文本框 5"/>
          <p:cNvSpPr txBox="1"/>
          <p:nvPr/>
        </p:nvSpPr>
        <p:spPr>
          <a:xfrm>
            <a:off x="327660" y="3521393"/>
            <a:ext cx="5080000" cy="1740535"/>
          </a:xfrm>
          <a:prstGeom prst="rect">
            <a:avLst/>
          </a:prstGeom>
        </p:spPr>
        <p:txBody>
          <a:bodyPr>
            <a:spAutoFit/>
          </a:bodyPr>
          <a:p>
            <a:pPr marL="0" indent="304800" algn="l" defTabSz="266700">
              <a:lnSpc>
                <a:spcPct val="170000"/>
              </a:lnSpc>
              <a:spcBef>
                <a:spcPts val="200"/>
              </a:spcBef>
              <a:spcAft>
                <a:spcPct val="0"/>
              </a:spcAft>
            </a:pPr>
            <a:r>
              <a:rPr lang="en-US" altLang="zh-CN" sz="1600">
                <a:latin typeface="Times New Roman" panose="02020603050405020304"/>
                <a:ea typeface="宋体" panose="02010600030101010101" pitchFamily="2" charset="-122"/>
              </a:rPr>
              <a:t>2</a:t>
            </a:r>
            <a:r>
              <a:rPr lang="zh-CN" altLang="en-US" sz="1600">
                <a:latin typeface="Times New Roman" panose="02020603050405020304"/>
                <a:ea typeface="宋体" panose="02010600030101010101" pitchFamily="2" charset="-122"/>
              </a:rPr>
              <a:t>、</a:t>
            </a:r>
            <a:r>
              <a:rPr lang="en-US" altLang="zh-CN" sz="1600">
                <a:latin typeface="Times New Roman" panose="02020603050405020304"/>
                <a:ea typeface="宋体" panose="02010600030101010101" pitchFamily="2" charset="-122"/>
              </a:rPr>
              <a:t> </a:t>
            </a:r>
            <a:r>
              <a:rPr lang="zh-CN" altLang="en-US" sz="1600">
                <a:latin typeface="宋体" panose="02010600030101010101" pitchFamily="2" charset="-122"/>
                <a:ea typeface="宋体" panose="02010600030101010101" pitchFamily="2" charset="-122"/>
              </a:rPr>
              <a:t>线路</a:t>
            </a:r>
            <a:r>
              <a:rPr lang="en-US" altLang="zh-CN" sz="1600">
                <a:latin typeface="Times New Roman" panose="02020603050405020304"/>
                <a:ea typeface="宋体" panose="02010600030101010101" pitchFamily="2" charset="-122"/>
              </a:rPr>
              <a:t>“N-1”</a:t>
            </a:r>
            <a:r>
              <a:rPr lang="zh-CN" altLang="en-US" sz="1600">
                <a:latin typeface="宋体" panose="02010600030101010101" pitchFamily="2" charset="-122"/>
                <a:ea typeface="宋体" panose="02010600030101010101" pitchFamily="2" charset="-122"/>
              </a:rPr>
              <a:t>情况</a:t>
            </a:r>
            <a:endParaRPr lang="zh-CN" altLang="en-US" sz="1600">
              <a:latin typeface="宋体" panose="02010600030101010101" pitchFamily="2" charset="-122"/>
              <a:ea typeface="宋体" panose="02010600030101010101" pitchFamily="2" charset="-122"/>
            </a:endParaRPr>
          </a:p>
          <a:p>
            <a:pPr marL="0" indent="0" algn="just" defTabSz="266700">
              <a:spcBef>
                <a:spcPct val="0"/>
              </a:spcBef>
              <a:spcAft>
                <a:spcPct val="0"/>
              </a:spcAft>
            </a:pPr>
            <a:r>
              <a:rPr lang="zh-CN" altLang="en-US" sz="1600">
                <a:latin typeface="宋体" panose="02010600030101010101" pitchFamily="2" charset="-122"/>
                <a:ea typeface="宋体" panose="02010600030101010101" pitchFamily="2" charset="-122"/>
              </a:rPr>
              <a:t>截止</a:t>
            </a:r>
            <a:r>
              <a:rPr lang="en-US" altLang="zh-CN" sz="1600">
                <a:latin typeface="Times New Roman" panose="02020603050405020304"/>
                <a:ea typeface="宋体" panose="02010600030101010101" pitchFamily="2" charset="-122"/>
              </a:rPr>
              <a:t>202</a:t>
            </a:r>
            <a:r>
              <a:rPr lang="en-US" altLang="zh-CN" sz="1600">
                <a:latin typeface="Times New Roman" panose="02020603050405020304"/>
                <a:ea typeface="Times New Roman" panose="02020603050405020304"/>
              </a:rPr>
              <a:t>3</a:t>
            </a:r>
            <a:r>
              <a:rPr lang="zh-CN" altLang="en-US" sz="1600">
                <a:latin typeface="宋体" panose="02010600030101010101" pitchFamily="2" charset="-122"/>
                <a:ea typeface="宋体" panose="02010600030101010101" pitchFamily="2" charset="-122"/>
              </a:rPr>
              <a:t>年，新田县</a:t>
            </a:r>
            <a:r>
              <a:rPr lang="zh-CN" altLang="en-US" sz="1600">
                <a:latin typeface="Times New Roman" panose="02020603050405020304"/>
                <a:ea typeface="宋体" panose="02010600030101010101" pitchFamily="2" charset="-122"/>
              </a:rPr>
              <a:t>县城</a:t>
            </a:r>
            <a:r>
              <a:rPr lang="zh-CN" altLang="en-US" sz="1600">
                <a:latin typeface="宋体" panose="02010600030101010101" pitchFamily="2" charset="-122"/>
                <a:ea typeface="宋体" panose="02010600030101010101" pitchFamily="2" charset="-122"/>
              </a:rPr>
              <a:t>存在</a:t>
            </a:r>
            <a:r>
              <a:rPr lang="en-US" altLang="zh-CN" sz="1600">
                <a:latin typeface="Times New Roman" panose="02020603050405020304"/>
                <a:ea typeface="Times New Roman" panose="02020603050405020304"/>
              </a:rPr>
              <a:t>9</a:t>
            </a:r>
            <a:r>
              <a:rPr lang="zh-CN" altLang="en-US" sz="1600">
                <a:latin typeface="宋体" panose="02010600030101010101" pitchFamily="2" charset="-122"/>
                <a:ea typeface="宋体" panose="02010600030101010101" pitchFamily="2" charset="-122"/>
              </a:rPr>
              <a:t>回线路不满足</a:t>
            </a:r>
            <a:r>
              <a:rPr lang="en-US" altLang="zh-CN" sz="1600">
                <a:latin typeface="Times New Roman" panose="02020603050405020304"/>
                <a:ea typeface="宋体" panose="02010600030101010101" pitchFamily="2" charset="-122"/>
              </a:rPr>
              <a:t>“N-1”</a:t>
            </a:r>
            <a:r>
              <a:rPr lang="zh-CN" altLang="en-US" sz="1600">
                <a:latin typeface="宋体" panose="02010600030101010101" pitchFamily="2" charset="-122"/>
                <a:ea typeface="宋体" panose="02010600030101010101" pitchFamily="2" charset="-122"/>
              </a:rPr>
              <a:t>校验，其中辐射线路</a:t>
            </a:r>
            <a:r>
              <a:rPr lang="en-US" altLang="zh-CN" sz="1600">
                <a:latin typeface="Times New Roman" panose="02020603050405020304"/>
                <a:ea typeface="宋体" panose="02010600030101010101" pitchFamily="2" charset="-122"/>
              </a:rPr>
              <a:t>13</a:t>
            </a:r>
            <a:r>
              <a:rPr lang="zh-CN" altLang="en-US" sz="1600">
                <a:latin typeface="宋体" panose="02010600030101010101" pitchFamily="2" charset="-122"/>
                <a:ea typeface="宋体" panose="02010600030101010101" pitchFamily="2" charset="-122"/>
              </a:rPr>
              <a:t>回，联络线路</a:t>
            </a:r>
            <a:r>
              <a:rPr lang="en-US" altLang="zh-CN" sz="1600">
                <a:latin typeface="Times New Roman" panose="02020603050405020304"/>
                <a:ea typeface="宋体" panose="02010600030101010101" pitchFamily="2" charset="-122"/>
              </a:rPr>
              <a:t>12</a:t>
            </a:r>
            <a:r>
              <a:rPr lang="zh-CN" altLang="en-US" sz="1600">
                <a:latin typeface="宋体" panose="02010600030101010101" pitchFamily="2" charset="-122"/>
                <a:ea typeface="宋体" panose="02010600030101010101" pitchFamily="2" charset="-122"/>
              </a:rPr>
              <a:t>回，</a:t>
            </a:r>
            <a:r>
              <a:rPr lang="en-US" altLang="zh-CN" sz="1600">
                <a:latin typeface="Times New Roman" panose="02020603050405020304"/>
                <a:ea typeface="宋体" panose="02010600030101010101" pitchFamily="2" charset="-122"/>
              </a:rPr>
              <a:t>“N-1”</a:t>
            </a:r>
            <a:r>
              <a:rPr lang="zh-CN" altLang="en-US" sz="1600">
                <a:latin typeface="宋体" panose="02010600030101010101" pitchFamily="2" charset="-122"/>
                <a:ea typeface="宋体" panose="02010600030101010101" pitchFamily="2" charset="-122"/>
              </a:rPr>
              <a:t>通过率</a:t>
            </a:r>
            <a:r>
              <a:rPr lang="en-US" altLang="zh-CN" sz="1600">
                <a:latin typeface="Times New Roman" panose="02020603050405020304"/>
                <a:ea typeface="宋体" panose="02010600030101010101" pitchFamily="2" charset="-122"/>
              </a:rPr>
              <a:t>52.83%</a:t>
            </a:r>
            <a:r>
              <a:rPr lang="zh-CN" altLang="en-US" sz="1600">
                <a:latin typeface="宋体" panose="02010600030101010101" pitchFamily="2" charset="-122"/>
                <a:ea typeface="宋体" panose="02010600030101010101" pitchFamily="2" charset="-122"/>
              </a:rPr>
              <a:t>。不满足</a:t>
            </a:r>
            <a:r>
              <a:rPr lang="en-US" altLang="zh-CN" sz="1600">
                <a:latin typeface="Times New Roman" panose="02020603050405020304"/>
                <a:ea typeface="宋体" panose="02010600030101010101" pitchFamily="2" charset="-122"/>
              </a:rPr>
              <a:t>“N-1”</a:t>
            </a:r>
            <a:r>
              <a:rPr lang="zh-CN" altLang="en-US" sz="1600">
                <a:latin typeface="宋体" panose="02010600030101010101" pitchFamily="2" charset="-122"/>
                <a:ea typeface="宋体" panose="02010600030101010101" pitchFamily="2" charset="-122"/>
              </a:rPr>
              <a:t>校验的原因有两点，一是由于线路为单辐射线路，无法转供负荷；二是由于线路本身或对端联络线路负荷较大，不能满足</a:t>
            </a:r>
            <a:r>
              <a:rPr lang="en-US" altLang="zh-CN" sz="1600">
                <a:latin typeface="Times New Roman" panose="02020603050405020304"/>
                <a:ea typeface="宋体" panose="02010600030101010101" pitchFamily="2" charset="-122"/>
              </a:rPr>
              <a:t>“N-1”</a:t>
            </a:r>
            <a:r>
              <a:rPr lang="zh-CN" altLang="en-US" sz="1600">
                <a:latin typeface="宋体" panose="02010600030101010101" pitchFamily="2" charset="-122"/>
                <a:ea typeface="宋体" panose="02010600030101010101" pitchFamily="2" charset="-122"/>
              </a:rPr>
              <a:t>校验。</a:t>
            </a:r>
            <a:endParaRPr lang="zh-CN" altLang="en-US" sz="1600">
              <a:latin typeface="宋体" panose="02010600030101010101" pitchFamily="2" charset="-122"/>
              <a:ea typeface="宋体" panose="02010600030101010101" pitchFamily="2" charset="-122"/>
            </a:endParaRPr>
          </a:p>
        </p:txBody>
      </p:sp>
      <p:sp>
        <p:nvSpPr>
          <p:cNvPr id="7" name="文本框 6"/>
          <p:cNvSpPr txBox="1"/>
          <p:nvPr/>
        </p:nvSpPr>
        <p:spPr>
          <a:xfrm>
            <a:off x="5640705" y="1221105"/>
            <a:ext cx="6069330" cy="798830"/>
          </a:xfrm>
          <a:prstGeom prst="rect">
            <a:avLst/>
          </a:prstGeom>
        </p:spPr>
        <p:txBody>
          <a:bodyPr>
            <a:noAutofit/>
          </a:bodyPr>
          <a:p>
            <a:pPr marL="0" indent="0" algn="ctr" defTabSz="266700">
              <a:spcAft>
                <a:spcPct val="60000"/>
              </a:spcAft>
            </a:pPr>
            <a:r>
              <a:rPr lang="zh-CN" altLang="en-US" b="1">
                <a:latin typeface="仿宋_GB2312" panose="02010609030101010101" charset="-122"/>
                <a:ea typeface="仿宋_GB2312" panose="02010609030101010101" charset="-122"/>
              </a:rPr>
              <a:t>联络线路不满足</a:t>
            </a:r>
            <a:r>
              <a:rPr lang="en-US" altLang="zh-CN" b="1">
                <a:latin typeface="Times New Roman" panose="02020603050405020304"/>
                <a:ea typeface="仿宋_GB2312" panose="02010609030101010101" charset="-122"/>
              </a:rPr>
              <a:t>“N-1”</a:t>
            </a:r>
            <a:r>
              <a:rPr lang="zh-CN" altLang="en-US" b="1">
                <a:latin typeface="仿宋_GB2312" panose="02010609030101010101" charset="-122"/>
                <a:ea typeface="仿宋_GB2312" panose="02010609030101010101" charset="-122"/>
              </a:rPr>
              <a:t>校验明细表</a:t>
            </a:r>
            <a:endParaRPr lang="zh-CN" altLang="en-US" b="1">
              <a:latin typeface="仿宋_GB2312" panose="02010609030101010101" charset="-122"/>
              <a:ea typeface="仿宋_GB2312" panose="02010609030101010101" charset="-122"/>
            </a:endParaRPr>
          </a:p>
          <a:p>
            <a:pPr marL="0" indent="0" algn="r" defTabSz="266700">
              <a:spcBef>
                <a:spcPct val="0"/>
              </a:spcBef>
              <a:spcAft>
                <a:spcPct val="0"/>
              </a:spcAft>
            </a:pPr>
            <a:r>
              <a:rPr lang="zh-CN" altLang="en-US" sz="1600" b="1">
                <a:latin typeface="仿宋_GB2312" panose="02010609030101010101" charset="-122"/>
                <a:ea typeface="仿宋_GB2312" panose="02010609030101010101" charset="-122"/>
              </a:rPr>
              <a:t>单位：</a:t>
            </a:r>
            <a:r>
              <a:rPr lang="en-US" altLang="zh-CN" sz="1600" b="1">
                <a:latin typeface="Times New Roman" panose="02020603050405020304"/>
                <a:ea typeface="仿宋_GB2312" panose="02010609030101010101" charset="-122"/>
              </a:rPr>
              <a:t>A</a:t>
            </a:r>
            <a:endParaRPr lang="en-US" altLang="zh-CN" sz="1600" b="1">
              <a:latin typeface="Times New Roman" panose="02020603050405020304"/>
              <a:ea typeface="仿宋_GB2312" panose="02010609030101010101" charset="-122"/>
            </a:endParaRPr>
          </a:p>
        </p:txBody>
      </p:sp>
      <p:graphicFrame>
        <p:nvGraphicFramePr>
          <p:cNvPr id="8" name="表格 7"/>
          <p:cNvGraphicFramePr/>
          <p:nvPr>
            <p:custDataLst>
              <p:tags r:id="rId1"/>
            </p:custDataLst>
          </p:nvPr>
        </p:nvGraphicFramePr>
        <p:xfrm>
          <a:off x="5629275" y="2019300"/>
          <a:ext cx="6212840" cy="3709035"/>
        </p:xfrm>
        <a:graphic>
          <a:graphicData uri="http://schemas.openxmlformats.org/drawingml/2006/table">
            <a:tbl>
              <a:tblPr/>
              <a:tblGrid>
                <a:gridCol w="380365"/>
                <a:gridCol w="523875"/>
                <a:gridCol w="857885"/>
                <a:gridCol w="947420"/>
                <a:gridCol w="660400"/>
                <a:gridCol w="845185"/>
                <a:gridCol w="612775"/>
                <a:gridCol w="690880"/>
                <a:gridCol w="694055"/>
              </a:tblGrid>
              <a:tr h="360045">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序号</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地区</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所属变电站</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线路名称</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电网结构</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互联线路名称</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现状电流</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互联线路剩余裕量</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是否满足</a:t>
                      </a:r>
                      <a:r>
                        <a:rPr lang="en-US" altLang="zh-CN" sz="900">
                          <a:latin typeface="Times New Roman" panose="02020603050405020304"/>
                          <a:ea typeface="仿宋_GB2312" panose="02010609030101010101" charset="-122"/>
                        </a:rPr>
                        <a:t>N-1</a:t>
                      </a:r>
                      <a:r>
                        <a:rPr lang="zh-CN" sz="900">
                          <a:latin typeface="仿宋_GB2312" panose="02010609030101010101" charset="-122"/>
                          <a:ea typeface="仿宋_GB2312" panose="02010609030101010101" charset="-122"/>
                        </a:rPr>
                        <a:t>校验</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solidFill>
                      <a:srgbClr val="C7DAF1"/>
                    </a:solidFill>
                  </a:tcPr>
                </a:tc>
              </a:tr>
              <a:tr h="467995">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1</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110kV</a:t>
                      </a:r>
                      <a:r>
                        <a:rPr lang="zh-CN" altLang="en-US" sz="1000" i="0">
                          <a:solidFill>
                            <a:srgbClr val="000000"/>
                          </a:solidFill>
                          <a:latin typeface="仿宋" panose="02010609060101010101" charset="-122"/>
                          <a:ea typeface="仿宋" panose="02010609060101010101" charset="-122"/>
                        </a:rPr>
                        <a:t>新田变电站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新龙线</a:t>
                      </a:r>
                      <a:r>
                        <a:rPr lang="en-US" altLang="zh-CN" sz="1000" i="0">
                          <a:solidFill>
                            <a:srgbClr val="000000"/>
                          </a:solidFill>
                          <a:latin typeface="仿宋" panose="02010609060101010101" charset="-122"/>
                          <a:ea typeface="仿宋" panose="02010609060101010101" charset="-122"/>
                        </a:rPr>
                        <a:t>326</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单辐射</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221.012</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60680">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2</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110kV</a:t>
                      </a:r>
                      <a:r>
                        <a:rPr lang="zh-CN" altLang="en-US" sz="1000" i="0">
                          <a:solidFill>
                            <a:srgbClr val="000000"/>
                          </a:solidFill>
                          <a:latin typeface="仿宋" panose="02010609060101010101" charset="-122"/>
                          <a:ea typeface="仿宋" panose="02010609060101010101" charset="-122"/>
                        </a:rPr>
                        <a:t>新田变电站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新工线</a:t>
                      </a:r>
                      <a:r>
                        <a:rPr lang="en-US" altLang="zh-CN" sz="1000" i="0">
                          <a:solidFill>
                            <a:srgbClr val="000000"/>
                          </a:solidFill>
                          <a:latin typeface="仿宋" panose="02010609060101010101" charset="-122"/>
                          <a:ea typeface="仿宋" panose="02010609060101010101" charset="-122"/>
                        </a:rPr>
                        <a:t>314</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单辐射</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148.93</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59410">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3</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220kV</a:t>
                      </a:r>
                      <a:r>
                        <a:rPr lang="zh-CN" altLang="en-US" sz="1000" i="0">
                          <a:solidFill>
                            <a:srgbClr val="000000"/>
                          </a:solidFill>
                          <a:latin typeface="仿宋" panose="02010609060101010101" charset="-122"/>
                          <a:ea typeface="仿宋" panose="02010609060101010101" charset="-122"/>
                        </a:rPr>
                        <a:t>硒城变电站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硒城</a:t>
                      </a:r>
                      <a:r>
                        <a:rPr lang="en-US" altLang="zh-CN" sz="1000" i="0">
                          <a:solidFill>
                            <a:srgbClr val="000000"/>
                          </a:solidFill>
                          <a:latin typeface="仿宋" panose="02010609060101010101" charset="-122"/>
                          <a:ea typeface="仿宋" panose="02010609060101010101" charset="-122"/>
                        </a:rPr>
                        <a:t>Ⅲ</a:t>
                      </a:r>
                      <a:r>
                        <a:rPr lang="zh-CN" altLang="en-US" sz="1000" i="0">
                          <a:solidFill>
                            <a:srgbClr val="000000"/>
                          </a:solidFill>
                          <a:latin typeface="仿宋" panose="02010609060101010101" charset="-122"/>
                          <a:ea typeface="仿宋" panose="02010609060101010101" charset="-122"/>
                        </a:rPr>
                        <a:t>线</a:t>
                      </a:r>
                      <a:r>
                        <a:rPr lang="en-US" altLang="zh-CN" sz="1000" i="0">
                          <a:solidFill>
                            <a:srgbClr val="000000"/>
                          </a:solidFill>
                          <a:latin typeface="仿宋" panose="02010609060101010101" charset="-122"/>
                          <a:ea typeface="仿宋" panose="02010609060101010101" charset="-122"/>
                        </a:rPr>
                        <a:t>308</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单联络</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硒双线</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267.04</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233</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60680">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4</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110kV</a:t>
                      </a:r>
                      <a:r>
                        <a:rPr lang="zh-CN" altLang="en-US" sz="1000" i="0">
                          <a:solidFill>
                            <a:srgbClr val="000000"/>
                          </a:solidFill>
                          <a:latin typeface="仿宋" panose="02010609060101010101" charset="-122"/>
                          <a:ea typeface="仿宋" panose="02010609060101010101" charset="-122"/>
                        </a:rPr>
                        <a:t>新田变电站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新秀线</a:t>
                      </a:r>
                      <a:r>
                        <a:rPr lang="en-US" altLang="zh-CN" sz="1000" i="0">
                          <a:solidFill>
                            <a:srgbClr val="000000"/>
                          </a:solidFill>
                          <a:latin typeface="仿宋" panose="02010609060101010101" charset="-122"/>
                          <a:ea typeface="仿宋" panose="02010609060101010101" charset="-122"/>
                        </a:rPr>
                        <a:t>316</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单联络</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枇润</a:t>
                      </a:r>
                      <a:r>
                        <a:rPr lang="en-US" altLang="zh-CN" sz="1000" i="0">
                          <a:solidFill>
                            <a:srgbClr val="000000"/>
                          </a:solidFill>
                          <a:latin typeface="仿宋" panose="02010609060101010101" charset="-122"/>
                          <a:ea typeface="仿宋" panose="02010609060101010101" charset="-122"/>
                        </a:rPr>
                        <a:t>Ⅲ</a:t>
                      </a:r>
                      <a:r>
                        <a:rPr lang="zh-CN" altLang="en-US" sz="1000" i="0">
                          <a:solidFill>
                            <a:srgbClr val="000000"/>
                          </a:solidFill>
                          <a:latin typeface="仿宋" panose="02010609060101010101" charset="-122"/>
                          <a:ea typeface="仿宋" panose="02010609060101010101" charset="-122"/>
                        </a:rPr>
                        <a:t>线</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389.2</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236.87</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60045">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5</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110kV</a:t>
                      </a:r>
                      <a:r>
                        <a:rPr lang="zh-CN" altLang="en-US" sz="1000" i="0">
                          <a:solidFill>
                            <a:srgbClr val="000000"/>
                          </a:solidFill>
                          <a:latin typeface="仿宋" panose="02010609060101010101" charset="-122"/>
                          <a:ea typeface="仿宋" panose="02010609060101010101" charset="-122"/>
                        </a:rPr>
                        <a:t>枇杷园变电站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枇城</a:t>
                      </a:r>
                      <a:r>
                        <a:rPr lang="en-US" altLang="zh-CN" sz="1000" i="0">
                          <a:solidFill>
                            <a:srgbClr val="000000"/>
                          </a:solidFill>
                          <a:latin typeface="仿宋" panose="02010609060101010101" charset="-122"/>
                          <a:ea typeface="仿宋" panose="02010609060101010101" charset="-122"/>
                        </a:rPr>
                        <a:t>Ⅰ</a:t>
                      </a:r>
                      <a:r>
                        <a:rPr lang="zh-CN" altLang="en-US" sz="1000" i="0">
                          <a:solidFill>
                            <a:srgbClr val="000000"/>
                          </a:solidFill>
                          <a:latin typeface="仿宋" panose="02010609060101010101" charset="-122"/>
                          <a:ea typeface="仿宋" panose="02010609060101010101" charset="-122"/>
                        </a:rPr>
                        <a:t>线</a:t>
                      </a:r>
                      <a:r>
                        <a:rPr lang="en-US" altLang="zh-CN" sz="1000" i="0">
                          <a:solidFill>
                            <a:srgbClr val="000000"/>
                          </a:solidFill>
                          <a:latin typeface="仿宋" panose="02010609060101010101" charset="-122"/>
                          <a:ea typeface="仿宋" panose="02010609060101010101" charset="-122"/>
                        </a:rPr>
                        <a:t>338</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单联络</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枇润</a:t>
                      </a:r>
                      <a:r>
                        <a:rPr lang="en-US" altLang="zh-CN" sz="1000" i="0">
                          <a:solidFill>
                            <a:srgbClr val="000000"/>
                          </a:solidFill>
                          <a:latin typeface="仿宋" panose="02010609060101010101" charset="-122"/>
                          <a:ea typeface="仿宋" panose="02010609060101010101" charset="-122"/>
                        </a:rPr>
                        <a:t>Ⅱ</a:t>
                      </a:r>
                      <a:r>
                        <a:rPr lang="zh-CN" altLang="en-US" sz="1000" i="0">
                          <a:solidFill>
                            <a:srgbClr val="000000"/>
                          </a:solidFill>
                          <a:latin typeface="仿宋" panose="02010609060101010101" charset="-122"/>
                          <a:ea typeface="仿宋" panose="02010609060101010101" charset="-122"/>
                        </a:rPr>
                        <a:t>线</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322.56</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253.05</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60045">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6</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110kV</a:t>
                      </a:r>
                      <a:r>
                        <a:rPr lang="zh-CN" altLang="en-US" sz="1000" i="0">
                          <a:solidFill>
                            <a:srgbClr val="000000"/>
                          </a:solidFill>
                          <a:latin typeface="仿宋" panose="02010609060101010101" charset="-122"/>
                          <a:ea typeface="仿宋" panose="02010609060101010101" charset="-122"/>
                        </a:rPr>
                        <a:t>新田变电站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新城线</a:t>
                      </a:r>
                      <a:r>
                        <a:rPr lang="en-US" altLang="zh-CN" sz="1000" i="0">
                          <a:solidFill>
                            <a:srgbClr val="000000"/>
                          </a:solidFill>
                          <a:latin typeface="仿宋" panose="02010609060101010101" charset="-122"/>
                          <a:ea typeface="仿宋" panose="02010609060101010101" charset="-122"/>
                        </a:rPr>
                        <a:t>304</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单联络</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新电线</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405.52</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264.54</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59410">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7</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110kV</a:t>
                      </a:r>
                      <a:r>
                        <a:rPr lang="zh-CN" altLang="en-US" sz="1000" i="0">
                          <a:solidFill>
                            <a:srgbClr val="000000"/>
                          </a:solidFill>
                          <a:latin typeface="仿宋" panose="02010609060101010101" charset="-122"/>
                          <a:ea typeface="仿宋" panose="02010609060101010101" charset="-122"/>
                        </a:rPr>
                        <a:t>枇杷园变电站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枇城</a:t>
                      </a:r>
                      <a:r>
                        <a:rPr lang="en-US" altLang="zh-CN" sz="1000" i="0">
                          <a:solidFill>
                            <a:srgbClr val="000000"/>
                          </a:solidFill>
                          <a:latin typeface="仿宋" panose="02010609060101010101" charset="-122"/>
                          <a:ea typeface="仿宋" panose="02010609060101010101" charset="-122"/>
                        </a:rPr>
                        <a:t>Ⅱ</a:t>
                      </a:r>
                      <a:r>
                        <a:rPr lang="zh-CN" altLang="en-US" sz="1000" i="0">
                          <a:solidFill>
                            <a:srgbClr val="000000"/>
                          </a:solidFill>
                          <a:latin typeface="仿宋" panose="02010609060101010101" charset="-122"/>
                          <a:ea typeface="仿宋" panose="02010609060101010101" charset="-122"/>
                        </a:rPr>
                        <a:t>线</a:t>
                      </a:r>
                      <a:r>
                        <a:rPr lang="en-US" altLang="zh-CN" sz="1000" i="0">
                          <a:solidFill>
                            <a:srgbClr val="000000"/>
                          </a:solidFill>
                          <a:latin typeface="仿宋" panose="02010609060101010101" charset="-122"/>
                          <a:ea typeface="仿宋" panose="02010609060101010101" charset="-122"/>
                        </a:rPr>
                        <a:t>326</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单联络</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新电线</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313.41</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264.54</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60680">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8</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220kV</a:t>
                      </a:r>
                      <a:r>
                        <a:rPr lang="zh-CN" altLang="en-US" sz="1000" i="0">
                          <a:solidFill>
                            <a:srgbClr val="000000"/>
                          </a:solidFill>
                          <a:latin typeface="仿宋" panose="02010609060101010101" charset="-122"/>
                          <a:ea typeface="仿宋" panose="02010609060101010101" charset="-122"/>
                        </a:rPr>
                        <a:t>硒城变电站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硒诺</a:t>
                      </a:r>
                      <a:r>
                        <a:rPr lang="en-US" altLang="zh-CN" sz="1000" i="0">
                          <a:solidFill>
                            <a:srgbClr val="000000"/>
                          </a:solidFill>
                          <a:latin typeface="仿宋" panose="02010609060101010101" charset="-122"/>
                          <a:ea typeface="仿宋" panose="02010609060101010101" charset="-122"/>
                        </a:rPr>
                        <a:t>Ⅱ</a:t>
                      </a:r>
                      <a:r>
                        <a:rPr lang="zh-CN" altLang="en-US" sz="1000" i="0">
                          <a:solidFill>
                            <a:srgbClr val="000000"/>
                          </a:solidFill>
                          <a:latin typeface="仿宋" panose="02010609060101010101" charset="-122"/>
                          <a:ea typeface="仿宋" panose="02010609060101010101" charset="-122"/>
                        </a:rPr>
                        <a:t>线</a:t>
                      </a:r>
                      <a:r>
                        <a:rPr lang="en-US" altLang="zh-CN" sz="1000" i="0">
                          <a:solidFill>
                            <a:srgbClr val="000000"/>
                          </a:solidFill>
                          <a:latin typeface="仿宋" panose="02010609060101010101" charset="-122"/>
                          <a:ea typeface="仿宋" panose="02010609060101010101" charset="-122"/>
                        </a:rPr>
                        <a:t>338</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单辐射</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31.36</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r h="360045">
                <a:tc>
                  <a:txBody>
                    <a:bodyPr/>
                    <a:p>
                      <a:pPr marL="0" indent="0" algn="ctr">
                        <a:lnSpc>
                          <a:spcPts val="1200"/>
                        </a:lnSpc>
                        <a:spcBef>
                          <a:spcPct val="0"/>
                        </a:spcBef>
                        <a:spcAft>
                          <a:spcPct val="0"/>
                        </a:spcAft>
                      </a:pPr>
                      <a:r>
                        <a:rPr lang="en-US" altLang="zh-CN" sz="900">
                          <a:latin typeface="Times New Roman" panose="02020603050405020304"/>
                          <a:ea typeface="仿宋_GB2312" panose="02010609030101010101" charset="-122"/>
                        </a:rPr>
                        <a:t>9</a:t>
                      </a:r>
                      <a:endParaRPr lang="en-US" altLang="zh-CN" sz="900">
                        <a:latin typeface="Times New Roman" panose="02020603050405020304"/>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县城</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en-US" altLang="zh-CN" sz="1000" i="0">
                          <a:solidFill>
                            <a:srgbClr val="000000"/>
                          </a:solidFill>
                          <a:latin typeface="仿宋" panose="02010609060101010101" charset="-122"/>
                          <a:ea typeface="仿宋" panose="02010609060101010101" charset="-122"/>
                        </a:rPr>
                        <a:t>220kV</a:t>
                      </a:r>
                      <a:r>
                        <a:rPr lang="zh-CN" altLang="en-US" sz="1000" i="0">
                          <a:solidFill>
                            <a:srgbClr val="000000"/>
                          </a:solidFill>
                          <a:latin typeface="仿宋" panose="02010609060101010101" charset="-122"/>
                          <a:ea typeface="仿宋" panose="02010609060101010101" charset="-122"/>
                        </a:rPr>
                        <a:t>硒城变电站</a:t>
                      </a:r>
                      <a:endParaRPr lang="zh-CN" altLang="en-US"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硒诺</a:t>
                      </a:r>
                      <a:r>
                        <a:rPr lang="en-US" altLang="zh-CN" sz="1000" i="0">
                          <a:solidFill>
                            <a:srgbClr val="000000"/>
                          </a:solidFill>
                          <a:latin typeface="仿宋" panose="02010609060101010101" charset="-122"/>
                          <a:ea typeface="仿宋" panose="02010609060101010101" charset="-122"/>
                        </a:rPr>
                        <a:t>Ⅰ</a:t>
                      </a:r>
                      <a:r>
                        <a:rPr lang="zh-CN" altLang="en-US" sz="1000" i="0">
                          <a:solidFill>
                            <a:srgbClr val="000000"/>
                          </a:solidFill>
                          <a:latin typeface="仿宋" panose="02010609060101010101" charset="-122"/>
                          <a:ea typeface="仿宋" panose="02010609060101010101" charset="-122"/>
                        </a:rPr>
                        <a:t>线</a:t>
                      </a:r>
                      <a:r>
                        <a:rPr lang="en-US" altLang="zh-CN" sz="1000" i="0">
                          <a:solidFill>
                            <a:srgbClr val="000000"/>
                          </a:solidFill>
                          <a:latin typeface="仿宋" panose="02010609060101010101" charset="-122"/>
                          <a:ea typeface="仿宋" panose="02010609060101010101" charset="-122"/>
                        </a:rPr>
                        <a:t>318</a:t>
                      </a:r>
                      <a:endParaRPr lang="en-US" alt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fontAlgn="ctr">
                        <a:spcBef>
                          <a:spcPct val="0"/>
                        </a:spcBef>
                        <a:spcAft>
                          <a:spcPct val="0"/>
                        </a:spcAft>
                      </a:pPr>
                      <a:r>
                        <a:rPr lang="zh-CN" sz="1000" i="0">
                          <a:solidFill>
                            <a:srgbClr val="000000"/>
                          </a:solidFill>
                          <a:latin typeface="仿宋" panose="02010609060101010101" charset="-122"/>
                          <a:ea typeface="仿宋" panose="02010609060101010101" charset="-122"/>
                        </a:rPr>
                        <a:t>单辐射</a:t>
                      </a:r>
                      <a:endParaRPr lang="zh-CN" sz="1000" i="0">
                        <a:solidFill>
                          <a:srgbClr val="000000"/>
                        </a:solidFill>
                        <a:latin typeface="仿宋" panose="02010609060101010101" charset="-122"/>
                        <a:ea typeface="仿宋" panose="0201060906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19.16</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en-US" altLang="zh-CN" sz="900">
                          <a:latin typeface="Times New Roman" panose="02020603050405020304"/>
                          <a:ea typeface="Times New Roman" panose="02020603050405020304"/>
                        </a:rPr>
                        <a:t>/</a:t>
                      </a:r>
                      <a:endParaRPr lang="en-US" altLang="zh-CN" sz="900">
                        <a:latin typeface="Times New Roman" panose="02020603050405020304"/>
                        <a:ea typeface="Times New Roman" panose="02020603050405020304"/>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c>
                  <a:txBody>
                    <a:bodyPr/>
                    <a:p>
                      <a:pPr marL="0" indent="0" algn="ctr">
                        <a:lnSpc>
                          <a:spcPts val="1200"/>
                        </a:lnSpc>
                        <a:spcBef>
                          <a:spcPct val="0"/>
                        </a:spcBef>
                        <a:spcAft>
                          <a:spcPct val="0"/>
                        </a:spcAft>
                      </a:pPr>
                      <a:r>
                        <a:rPr lang="zh-CN" sz="900">
                          <a:latin typeface="仿宋_GB2312" panose="02010609030101010101" charset="-122"/>
                          <a:ea typeface="仿宋_GB2312" panose="02010609030101010101" charset="-122"/>
                        </a:rPr>
                        <a:t>否</a:t>
                      </a:r>
                      <a:endParaRPr lang="zh-CN" sz="900">
                        <a:latin typeface="仿宋_GB2312" panose="02010609030101010101" charset="-122"/>
                        <a:ea typeface="仿宋_GB2312" panose="02010609030101010101" charset="-122"/>
                      </a:endParaRPr>
                    </a:p>
                  </a:txBody>
                  <a:tcPr marL="0" marR="0" marT="0" marB="0" anchor="ctr" anchorCtr="0">
                    <a:lnL w="3175" cap="flat" cmpd="sng">
                      <a:solidFill>
                        <a:srgbClr val="000008"/>
                      </a:solidFill>
                      <a:prstDash val="solid"/>
                      <a:headEnd type="none" w="med" len="med"/>
                      <a:tailEnd type="none" w="med" len="med"/>
                    </a:lnL>
                    <a:lnR w="3175" cap="flat" cmpd="sng">
                      <a:solidFill>
                        <a:srgbClr val="000008"/>
                      </a:solidFill>
                      <a:prstDash val="solid"/>
                      <a:headEnd type="none" w="med" len="med"/>
                      <a:tailEnd type="none" w="med" len="med"/>
                    </a:lnR>
                    <a:lnT w="3175" cap="flat" cmpd="sng">
                      <a:solidFill>
                        <a:srgbClr val="000008"/>
                      </a:solidFill>
                      <a:prstDash val="solid"/>
                      <a:headEnd type="none" w="med" len="med"/>
                      <a:tailEnd type="none" w="med" len="med"/>
                    </a:lnT>
                    <a:lnB w="3175" cap="flat" cmpd="sng">
                      <a:solidFill>
                        <a:srgbClr val="000008"/>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3381000"/>
            <a:ext cx="2640000"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5" name="六边形 44"/>
          <p:cNvSpPr/>
          <p:nvPr/>
        </p:nvSpPr>
        <p:spPr>
          <a:xfrm>
            <a:off x="2735627" y="2518554"/>
            <a:ext cx="2112235" cy="1820893"/>
          </a:xfrm>
          <a:prstGeom prst="hexagon">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r>
              <a:rPr lang="en-US" altLang="zh-CN" sz="8800" b="1" dirty="0">
                <a:solidFill>
                  <a:prstClr val="white"/>
                </a:solidFill>
                <a:latin typeface="Calibri" panose="020F0502020204030204"/>
                <a:ea typeface="宋体" panose="02010600030101010101" pitchFamily="2" charset="-122"/>
              </a:rPr>
              <a:t>04</a:t>
            </a:r>
            <a:endParaRPr lang="zh-CN" altLang="en-US" sz="8800" b="1" dirty="0">
              <a:solidFill>
                <a:prstClr val="white"/>
              </a:solidFill>
              <a:latin typeface="Calibri" panose="020F0502020204030204"/>
              <a:ea typeface="宋体" panose="02010600030101010101" pitchFamily="2" charset="-122"/>
            </a:endParaRPr>
          </a:p>
        </p:txBody>
      </p:sp>
      <p:sp>
        <p:nvSpPr>
          <p:cNvPr id="46" name="矩形 45"/>
          <p:cNvSpPr/>
          <p:nvPr/>
        </p:nvSpPr>
        <p:spPr>
          <a:xfrm>
            <a:off x="5039883" y="3381000"/>
            <a:ext cx="7152117"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7" name="TextBox 5"/>
          <p:cNvSpPr txBox="1"/>
          <p:nvPr/>
        </p:nvSpPr>
        <p:spPr>
          <a:xfrm>
            <a:off x="4943527" y="2624411"/>
            <a:ext cx="2926080" cy="64516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200" eaLnBrk="1" hangingPunct="1"/>
            <a:r>
              <a:rPr lang="zh-CN" sz="3600" b="1" kern="0" dirty="0">
                <a:solidFill>
                  <a:prstClr val="black"/>
                </a:solidFill>
                <a:latin typeface="微软雅黑" panose="020B0503020204020204" pitchFamily="34" charset="-122"/>
                <a:ea typeface="微软雅黑" panose="020B0503020204020204" pitchFamily="34" charset="-122"/>
                <a:cs typeface="+mn-ea"/>
                <a:sym typeface="+mn-lt"/>
              </a:rPr>
              <a:t>负荷预测分析</a:t>
            </a:r>
            <a:endParaRPr lang="zh-CN" altLang="en-US" sz="3600" b="1" dirty="0">
              <a:solidFill>
                <a:prstClr val="black"/>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1"/>
            </p:custDataLst>
          </p:nvPr>
        </p:nvSpPr>
        <p:spPr>
          <a:xfrm>
            <a:off x="5302885" y="3708400"/>
            <a:ext cx="430212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10kV线路负荷预测分析</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四、</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负荷预测分析</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40" name="矩形 39"/>
          <p:cNvSpPr/>
          <p:nvPr/>
        </p:nvSpPr>
        <p:spPr>
          <a:xfrm>
            <a:off x="551815" y="1402080"/>
            <a:ext cx="11321415" cy="4661535"/>
          </a:xfrm>
          <a:prstGeom prst="rect">
            <a:avLst/>
          </a:prstGeom>
        </p:spPr>
        <p:txBody>
          <a:bodyPr wrap="square">
            <a:spAutoFit/>
          </a:bodyPr>
          <a:lstStyle/>
          <a:p>
            <a:pPr indent="0" algn="just">
              <a:lnSpc>
                <a:spcPct val="150000"/>
              </a:lnSpc>
              <a:buFont typeface="Wingdings" panose="05000000000000000000" pitchFamily="2" charset="2"/>
              <a:buNone/>
            </a:pPr>
            <a:r>
              <a:rPr dirty="0">
                <a:latin typeface="微软雅黑" panose="020B0503020204020204" pitchFamily="34" charset="-122"/>
                <a:ea typeface="微软雅黑" panose="020B0503020204020204" pitchFamily="34" charset="-122"/>
                <a:sym typeface="+mn-ea"/>
              </a:rPr>
              <a:t>通过10kV线路负荷预测结果分析，在未实施线路新建、改造工程前提下，新田县县城从2023年2条重过载线路至2035年提高至6条线路将出现重过载问题，</a:t>
            </a:r>
            <a:r>
              <a:rPr lang="zh-CN" dirty="0">
                <a:latin typeface="微软雅黑" panose="020B0503020204020204" pitchFamily="34" charset="-122"/>
                <a:ea typeface="微软雅黑" panose="020B0503020204020204" pitchFamily="34" charset="-122"/>
                <a:sym typeface="+mn-ea"/>
              </a:rPr>
              <a:t>相较于</a:t>
            </a:r>
            <a:r>
              <a:rPr lang="en-US" altLang="zh-CN" dirty="0">
                <a:latin typeface="微软雅黑" panose="020B0503020204020204" pitchFamily="34" charset="-122"/>
                <a:ea typeface="微软雅黑" panose="020B0503020204020204" pitchFamily="34" charset="-122"/>
                <a:sym typeface="+mn-ea"/>
              </a:rPr>
              <a:t>2023</a:t>
            </a:r>
            <a:r>
              <a:rPr lang="zh-CN" altLang="en-US" dirty="0">
                <a:latin typeface="微软雅黑" panose="020B0503020204020204" pitchFamily="34" charset="-122"/>
                <a:ea typeface="微软雅黑" panose="020B0503020204020204" pitchFamily="34" charset="-122"/>
                <a:sym typeface="+mn-ea"/>
              </a:rPr>
              <a:t>年</a:t>
            </a:r>
            <a:r>
              <a:rPr dirty="0">
                <a:latin typeface="微软雅黑" panose="020B0503020204020204" pitchFamily="34" charset="-122"/>
                <a:ea typeface="微软雅黑" panose="020B0503020204020204" pitchFamily="34" charset="-122"/>
                <a:sym typeface="+mn-ea"/>
              </a:rPr>
              <a:t>新增4条重过载线路；</a:t>
            </a:r>
            <a:endParaRPr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r>
              <a:rPr dirty="0">
                <a:latin typeface="微软雅黑" panose="020B0503020204020204" pitchFamily="34" charset="-122"/>
                <a:ea typeface="微软雅黑" panose="020B0503020204020204" pitchFamily="34" charset="-122"/>
                <a:sym typeface="+mn-ea"/>
              </a:rPr>
              <a:t>详细请见附表：新田县城区10kV线路负荷预测分析表。</a:t>
            </a:r>
            <a:endParaRPr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r>
              <a:rPr lang="zh-CN" dirty="0">
                <a:latin typeface="微软雅黑" panose="020B0503020204020204" pitchFamily="34" charset="-122"/>
                <a:ea typeface="微软雅黑" panose="020B0503020204020204" pitchFamily="34" charset="-122"/>
                <a:sym typeface="+mn-ea"/>
              </a:rPr>
              <a:t>结合</a:t>
            </a:r>
            <a:r>
              <a:rPr dirty="0">
                <a:latin typeface="微软雅黑" panose="020B0503020204020204" pitchFamily="34" charset="-122"/>
                <a:ea typeface="微软雅黑" panose="020B0503020204020204" pitchFamily="34" charset="-122"/>
                <a:sym typeface="+mn-ea"/>
              </a:rPr>
              <a:t>新田县城区10kV线路负荷预测分析</a:t>
            </a:r>
            <a:r>
              <a:rPr lang="zh-CN" dirty="0">
                <a:latin typeface="微软雅黑" panose="020B0503020204020204" pitchFamily="34" charset="-122"/>
                <a:ea typeface="微软雅黑" panose="020B0503020204020204" pitchFamily="34" charset="-122"/>
                <a:sym typeface="+mn-ea"/>
              </a:rPr>
              <a:t>及</a:t>
            </a:r>
            <a:r>
              <a:rPr dirty="0">
                <a:latin typeface="微软雅黑" panose="020B0503020204020204" pitchFamily="34" charset="-122"/>
                <a:ea typeface="微软雅黑" panose="020B0503020204020204" pitchFamily="34" charset="-122"/>
                <a:sym typeface="+mn-ea"/>
              </a:rPr>
              <a:t>新田县县城</a:t>
            </a:r>
            <a:r>
              <a:rPr lang="zh-CN" dirty="0">
                <a:latin typeface="微软雅黑" panose="020B0503020204020204" pitchFamily="34" charset="-122"/>
                <a:ea typeface="微软雅黑" panose="020B0503020204020204" pitchFamily="34" charset="-122"/>
                <a:sym typeface="+mn-ea"/>
              </a:rPr>
              <a:t>未来建设规划</a:t>
            </a:r>
            <a:r>
              <a:rPr lang="zh-CN" dirty="0">
                <a:latin typeface="微软雅黑" panose="020B0503020204020204" pitchFamily="34" charset="-122"/>
                <a:ea typeface="微软雅黑" panose="020B0503020204020204" pitchFamily="34" charset="-122"/>
                <a:sym typeface="+mn-ea"/>
              </a:rPr>
              <a:t>，本期电力专项规划新建和改造</a:t>
            </a:r>
            <a:r>
              <a:rPr lang="en-US" altLang="zh-CN" dirty="0">
                <a:latin typeface="微软雅黑" panose="020B0503020204020204" pitchFamily="34" charset="-122"/>
                <a:ea typeface="微软雅黑" panose="020B0503020204020204" pitchFamily="34" charset="-122"/>
                <a:sym typeface="+mn-ea"/>
              </a:rPr>
              <a:t>10kV</a:t>
            </a:r>
            <a:r>
              <a:rPr lang="zh-CN" altLang="en-US" dirty="0">
                <a:latin typeface="微软雅黑" panose="020B0503020204020204" pitchFamily="34" charset="-122"/>
                <a:ea typeface="微软雅黑" panose="020B0503020204020204" pitchFamily="34" charset="-122"/>
                <a:sym typeface="+mn-ea"/>
              </a:rPr>
              <a:t>线路共计</a:t>
            </a:r>
            <a:r>
              <a:rPr lang="en-US" altLang="zh-CN" dirty="0">
                <a:latin typeface="微软雅黑" panose="020B0503020204020204" pitchFamily="34" charset="-122"/>
                <a:ea typeface="微软雅黑" panose="020B0503020204020204" pitchFamily="34" charset="-122"/>
                <a:sym typeface="+mn-ea"/>
              </a:rPr>
              <a:t>24</a:t>
            </a:r>
            <a:r>
              <a:rPr lang="zh-CN" altLang="en-US" dirty="0">
                <a:latin typeface="微软雅黑" panose="020B0503020204020204" pitchFamily="34" charset="-122"/>
                <a:ea typeface="微软雅黑" panose="020B0503020204020204" pitchFamily="34" charset="-122"/>
                <a:sym typeface="+mn-ea"/>
              </a:rPr>
              <a:t>条。</a:t>
            </a:r>
            <a:endParaRPr lang="zh-CN" altLang="en-US"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r>
              <a:rPr lang="zh-CN" altLang="en-US" dirty="0">
                <a:latin typeface="微软雅黑" panose="020B0503020204020204" pitchFamily="34" charset="-122"/>
                <a:ea typeface="微软雅黑" panose="020B0503020204020204" pitchFamily="34" charset="-122"/>
                <a:sym typeface="+mn-ea"/>
              </a:rPr>
              <a:t>其中</a:t>
            </a:r>
            <a:r>
              <a:rPr lang="en-US" altLang="zh-CN" dirty="0">
                <a:latin typeface="微软雅黑" panose="020B0503020204020204" pitchFamily="34" charset="-122"/>
                <a:ea typeface="微软雅黑" panose="020B0503020204020204" pitchFamily="34" charset="-122"/>
                <a:sym typeface="+mn-ea"/>
              </a:rPr>
              <a:t>2024</a:t>
            </a:r>
            <a:r>
              <a:rPr lang="zh-CN" altLang="en-US" dirty="0">
                <a:latin typeface="微软雅黑" panose="020B0503020204020204" pitchFamily="34" charset="-122"/>
                <a:ea typeface="微软雅黑" panose="020B0503020204020204" pitchFamily="34" charset="-122"/>
                <a:sym typeface="+mn-ea"/>
              </a:rPr>
              <a:t>年至</a:t>
            </a:r>
            <a:r>
              <a:rPr lang="en-US" altLang="zh-CN" dirty="0">
                <a:latin typeface="微软雅黑" panose="020B0503020204020204" pitchFamily="34" charset="-122"/>
                <a:ea typeface="微软雅黑" panose="020B0503020204020204" pitchFamily="34" charset="-122"/>
                <a:sym typeface="+mn-ea"/>
              </a:rPr>
              <a:t>2025</a:t>
            </a:r>
            <a:r>
              <a:rPr lang="zh-CN" altLang="en-US" dirty="0">
                <a:latin typeface="微软雅黑" panose="020B0503020204020204" pitchFamily="34" charset="-122"/>
                <a:ea typeface="微软雅黑" panose="020B0503020204020204" pitchFamily="34" charset="-122"/>
                <a:sym typeface="+mn-ea"/>
              </a:rPr>
              <a:t>年预计共建设</a:t>
            </a:r>
            <a:r>
              <a:rPr lang="en-US" altLang="zh-CN" dirty="0">
                <a:latin typeface="微软雅黑" panose="020B0503020204020204" pitchFamily="34" charset="-122"/>
                <a:ea typeface="微软雅黑" panose="020B0503020204020204" pitchFamily="34" charset="-122"/>
                <a:sym typeface="+mn-ea"/>
              </a:rPr>
              <a:t>10kV</a:t>
            </a:r>
            <a:r>
              <a:rPr lang="zh-CN" altLang="en-US" dirty="0">
                <a:latin typeface="微软雅黑" panose="020B0503020204020204" pitchFamily="34" charset="-122"/>
                <a:ea typeface="微软雅黑" panose="020B0503020204020204" pitchFamily="34" charset="-122"/>
                <a:sym typeface="+mn-ea"/>
              </a:rPr>
              <a:t>线路</a:t>
            </a:r>
            <a:r>
              <a:rPr lang="en-US" altLang="zh-CN" dirty="0">
                <a:latin typeface="微软雅黑" panose="020B0503020204020204" pitchFamily="34" charset="-122"/>
                <a:ea typeface="微软雅黑" panose="020B0503020204020204" pitchFamily="34" charset="-122"/>
                <a:sym typeface="+mn-ea"/>
              </a:rPr>
              <a:t>2</a:t>
            </a:r>
            <a:r>
              <a:rPr lang="zh-CN" altLang="en-US" dirty="0">
                <a:latin typeface="微软雅黑" panose="020B0503020204020204" pitchFamily="34" charset="-122"/>
                <a:ea typeface="微软雅黑" panose="020B0503020204020204" pitchFamily="34" charset="-122"/>
                <a:sym typeface="+mn-ea"/>
              </a:rPr>
              <a:t>条；其中新建架空线路路径总长约</a:t>
            </a:r>
            <a:r>
              <a:rPr lang="en-US" altLang="zh-CN" dirty="0">
                <a:latin typeface="微软雅黑" panose="020B0503020204020204" pitchFamily="34" charset="-122"/>
                <a:ea typeface="微软雅黑" panose="020B0503020204020204" pitchFamily="34" charset="-122"/>
                <a:sym typeface="+mn-ea"/>
              </a:rPr>
              <a:t>4.8km</a:t>
            </a:r>
            <a:r>
              <a:rPr lang="zh-CN" altLang="en-US" dirty="0">
                <a:latin typeface="微软雅黑" panose="020B0503020204020204" pitchFamily="34" charset="-122"/>
                <a:ea typeface="微软雅黑" panose="020B0503020204020204" pitchFamily="34" charset="-122"/>
                <a:sym typeface="+mn-ea"/>
              </a:rPr>
              <a:t>；改造架空线路路径总长约</a:t>
            </a:r>
            <a:r>
              <a:rPr lang="en-US" altLang="zh-CN" dirty="0">
                <a:latin typeface="微软雅黑" panose="020B0503020204020204" pitchFamily="34" charset="-122"/>
                <a:ea typeface="微软雅黑" panose="020B0503020204020204" pitchFamily="34" charset="-122"/>
                <a:sym typeface="+mn-ea"/>
              </a:rPr>
              <a:t>0.7km</a:t>
            </a:r>
            <a:r>
              <a:rPr lang="zh-CN" altLang="en-US" dirty="0">
                <a:latin typeface="微软雅黑" panose="020B0503020204020204" pitchFamily="34" charset="-122"/>
                <a:ea typeface="微软雅黑" panose="020B0503020204020204" pitchFamily="34" charset="-122"/>
                <a:sym typeface="+mn-ea"/>
              </a:rPr>
              <a:t>；</a:t>
            </a:r>
            <a:endParaRPr lang="zh-CN" altLang="en-US"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r>
              <a:rPr lang="en-US" altLang="zh-CN" dirty="0">
                <a:latin typeface="微软雅黑" panose="020B0503020204020204" pitchFamily="34" charset="-122"/>
                <a:ea typeface="微软雅黑" panose="020B0503020204020204" pitchFamily="34" charset="-122"/>
                <a:sym typeface="+mn-ea"/>
              </a:rPr>
              <a:t>2026</a:t>
            </a:r>
            <a:r>
              <a:rPr lang="zh-CN" altLang="en-US" dirty="0">
                <a:latin typeface="微软雅黑" panose="020B0503020204020204" pitchFamily="34" charset="-122"/>
                <a:ea typeface="微软雅黑" panose="020B0503020204020204" pitchFamily="34" charset="-122"/>
                <a:sym typeface="+mn-ea"/>
              </a:rPr>
              <a:t>年至</a:t>
            </a:r>
            <a:r>
              <a:rPr lang="en-US" altLang="zh-CN" dirty="0">
                <a:latin typeface="微软雅黑" panose="020B0503020204020204" pitchFamily="34" charset="-122"/>
                <a:ea typeface="微软雅黑" panose="020B0503020204020204" pitchFamily="34" charset="-122"/>
                <a:sym typeface="+mn-ea"/>
              </a:rPr>
              <a:t>2030</a:t>
            </a:r>
            <a:r>
              <a:rPr lang="zh-CN" altLang="en-US" dirty="0">
                <a:latin typeface="微软雅黑" panose="020B0503020204020204" pitchFamily="34" charset="-122"/>
                <a:ea typeface="微软雅黑" panose="020B0503020204020204" pitchFamily="34" charset="-122"/>
                <a:sym typeface="+mn-ea"/>
              </a:rPr>
              <a:t>年预计共建设</a:t>
            </a:r>
            <a:r>
              <a:rPr lang="en-US" altLang="zh-CN" dirty="0">
                <a:latin typeface="微软雅黑" panose="020B0503020204020204" pitchFamily="34" charset="-122"/>
                <a:ea typeface="微软雅黑" panose="020B0503020204020204" pitchFamily="34" charset="-122"/>
                <a:sym typeface="+mn-ea"/>
              </a:rPr>
              <a:t>10kV</a:t>
            </a:r>
            <a:r>
              <a:rPr lang="zh-CN" altLang="en-US" dirty="0">
                <a:latin typeface="微软雅黑" panose="020B0503020204020204" pitchFamily="34" charset="-122"/>
                <a:ea typeface="微软雅黑" panose="020B0503020204020204" pitchFamily="34" charset="-122"/>
                <a:sym typeface="+mn-ea"/>
              </a:rPr>
              <a:t>线路</a:t>
            </a:r>
            <a:r>
              <a:rPr lang="en-US" altLang="zh-CN" dirty="0">
                <a:latin typeface="微软雅黑" panose="020B0503020204020204" pitchFamily="34" charset="-122"/>
                <a:ea typeface="微软雅黑" panose="020B0503020204020204" pitchFamily="34" charset="-122"/>
                <a:sym typeface="+mn-ea"/>
              </a:rPr>
              <a:t>16</a:t>
            </a:r>
            <a:r>
              <a:rPr lang="zh-CN" altLang="en-US" dirty="0">
                <a:latin typeface="微软雅黑" panose="020B0503020204020204" pitchFamily="34" charset="-122"/>
                <a:ea typeface="微软雅黑" panose="020B0503020204020204" pitchFamily="34" charset="-122"/>
                <a:sym typeface="+mn-ea"/>
              </a:rPr>
              <a:t>条；其中新建架空线路路径总长约</a:t>
            </a:r>
            <a:r>
              <a:rPr lang="en-US" altLang="zh-CN" dirty="0">
                <a:latin typeface="微软雅黑" panose="020B0503020204020204" pitchFamily="34" charset="-122"/>
                <a:ea typeface="微软雅黑" panose="020B0503020204020204" pitchFamily="34" charset="-122"/>
                <a:sym typeface="+mn-ea"/>
              </a:rPr>
              <a:t>62.6km</a:t>
            </a:r>
            <a:r>
              <a:rPr lang="zh-CN" altLang="en-US" dirty="0">
                <a:latin typeface="微软雅黑" panose="020B0503020204020204" pitchFamily="34" charset="-122"/>
                <a:ea typeface="微软雅黑" panose="020B0503020204020204" pitchFamily="34" charset="-122"/>
                <a:sym typeface="+mn-ea"/>
              </a:rPr>
              <a:t>；改造架空线路路径总长约</a:t>
            </a:r>
            <a:r>
              <a:rPr lang="en-US" altLang="zh-CN" dirty="0">
                <a:latin typeface="微软雅黑" panose="020B0503020204020204" pitchFamily="34" charset="-122"/>
                <a:ea typeface="微软雅黑" panose="020B0503020204020204" pitchFamily="34" charset="-122"/>
                <a:sym typeface="+mn-ea"/>
              </a:rPr>
              <a:t>10.1km</a:t>
            </a:r>
            <a:r>
              <a:rPr lang="zh-CN" altLang="en-US" dirty="0">
                <a:latin typeface="微软雅黑" panose="020B0503020204020204" pitchFamily="34" charset="-122"/>
                <a:ea typeface="微软雅黑" panose="020B0503020204020204" pitchFamily="34" charset="-122"/>
                <a:sym typeface="+mn-ea"/>
              </a:rPr>
              <a:t>，电缆线路总长约为</a:t>
            </a:r>
            <a:r>
              <a:rPr lang="en-US" altLang="zh-CN" dirty="0">
                <a:latin typeface="微软雅黑" panose="020B0503020204020204" pitchFamily="34" charset="-122"/>
                <a:ea typeface="微软雅黑" panose="020B0503020204020204" pitchFamily="34" charset="-122"/>
                <a:sym typeface="+mn-ea"/>
              </a:rPr>
              <a:t>4.24km</a:t>
            </a:r>
            <a:r>
              <a:rPr lang="zh-CN" altLang="en-US" dirty="0">
                <a:latin typeface="微软雅黑" panose="020B0503020204020204" pitchFamily="34" charset="-122"/>
                <a:ea typeface="微软雅黑" panose="020B0503020204020204" pitchFamily="34" charset="-122"/>
                <a:sym typeface="+mn-ea"/>
              </a:rPr>
              <a:t>；</a:t>
            </a:r>
            <a:endParaRPr lang="zh-CN" altLang="en-US"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r>
              <a:rPr lang="en-US" altLang="zh-CN" dirty="0">
                <a:latin typeface="微软雅黑" panose="020B0503020204020204" pitchFamily="34" charset="-122"/>
                <a:ea typeface="微软雅黑" panose="020B0503020204020204" pitchFamily="34" charset="-122"/>
                <a:sym typeface="+mn-ea"/>
              </a:rPr>
              <a:t>2031</a:t>
            </a:r>
            <a:r>
              <a:rPr lang="zh-CN" altLang="en-US" dirty="0">
                <a:latin typeface="微软雅黑" panose="020B0503020204020204" pitchFamily="34" charset="-122"/>
                <a:ea typeface="微软雅黑" panose="020B0503020204020204" pitchFamily="34" charset="-122"/>
                <a:sym typeface="+mn-ea"/>
              </a:rPr>
              <a:t>年至</a:t>
            </a:r>
            <a:r>
              <a:rPr lang="en-US" altLang="zh-CN" dirty="0">
                <a:latin typeface="微软雅黑" panose="020B0503020204020204" pitchFamily="34" charset="-122"/>
                <a:ea typeface="微软雅黑" panose="020B0503020204020204" pitchFamily="34" charset="-122"/>
                <a:sym typeface="+mn-ea"/>
              </a:rPr>
              <a:t>2035</a:t>
            </a:r>
            <a:r>
              <a:rPr lang="zh-CN" altLang="en-US" dirty="0">
                <a:latin typeface="微软雅黑" panose="020B0503020204020204" pitchFamily="34" charset="-122"/>
                <a:ea typeface="微软雅黑" panose="020B0503020204020204" pitchFamily="34" charset="-122"/>
                <a:sym typeface="+mn-ea"/>
              </a:rPr>
              <a:t>年预计共建设</a:t>
            </a:r>
            <a:r>
              <a:rPr lang="en-US" altLang="zh-CN" dirty="0">
                <a:latin typeface="微软雅黑" panose="020B0503020204020204" pitchFamily="34" charset="-122"/>
                <a:ea typeface="微软雅黑" panose="020B0503020204020204" pitchFamily="34" charset="-122"/>
                <a:sym typeface="+mn-ea"/>
              </a:rPr>
              <a:t>10kV</a:t>
            </a:r>
            <a:r>
              <a:rPr lang="zh-CN" altLang="en-US" dirty="0">
                <a:latin typeface="微软雅黑" panose="020B0503020204020204" pitchFamily="34" charset="-122"/>
                <a:ea typeface="微软雅黑" panose="020B0503020204020204" pitchFamily="34" charset="-122"/>
                <a:sym typeface="+mn-ea"/>
              </a:rPr>
              <a:t>线路</a:t>
            </a:r>
            <a:r>
              <a:rPr lang="en-US" altLang="zh-CN" dirty="0">
                <a:latin typeface="微软雅黑" panose="020B0503020204020204" pitchFamily="34" charset="-122"/>
                <a:ea typeface="微软雅黑" panose="020B0503020204020204" pitchFamily="34" charset="-122"/>
                <a:sym typeface="+mn-ea"/>
              </a:rPr>
              <a:t>6</a:t>
            </a:r>
            <a:r>
              <a:rPr lang="zh-CN" altLang="en-US" dirty="0">
                <a:latin typeface="微软雅黑" panose="020B0503020204020204" pitchFamily="34" charset="-122"/>
                <a:ea typeface="微软雅黑" panose="020B0503020204020204" pitchFamily="34" charset="-122"/>
                <a:sym typeface="+mn-ea"/>
              </a:rPr>
              <a:t>条；其中新建架空线路路径总长约</a:t>
            </a:r>
            <a:r>
              <a:rPr lang="en-US" altLang="zh-CN" dirty="0">
                <a:latin typeface="微软雅黑" panose="020B0503020204020204" pitchFamily="34" charset="-122"/>
                <a:ea typeface="微软雅黑" panose="020B0503020204020204" pitchFamily="34" charset="-122"/>
                <a:sym typeface="+mn-ea"/>
              </a:rPr>
              <a:t>2.8km</a:t>
            </a:r>
            <a:r>
              <a:rPr lang="zh-CN" altLang="en-US" dirty="0">
                <a:latin typeface="微软雅黑" panose="020B0503020204020204" pitchFamily="34" charset="-122"/>
                <a:ea typeface="微软雅黑" panose="020B0503020204020204" pitchFamily="34" charset="-122"/>
                <a:sym typeface="+mn-ea"/>
              </a:rPr>
              <a:t>；改造架空线路路径总长约</a:t>
            </a:r>
            <a:r>
              <a:rPr lang="en-US" altLang="zh-CN" dirty="0">
                <a:latin typeface="微软雅黑" panose="020B0503020204020204" pitchFamily="34" charset="-122"/>
                <a:ea typeface="微软雅黑" panose="020B0503020204020204" pitchFamily="34" charset="-122"/>
                <a:sym typeface="+mn-ea"/>
              </a:rPr>
              <a:t>8.8km</a:t>
            </a:r>
            <a:r>
              <a:rPr lang="zh-CN" altLang="en-US" dirty="0">
                <a:latin typeface="微软雅黑" panose="020B0503020204020204" pitchFamily="34" charset="-122"/>
                <a:ea typeface="微软雅黑" panose="020B0503020204020204" pitchFamily="34" charset="-122"/>
                <a:sym typeface="+mn-ea"/>
              </a:rPr>
              <a:t>。</a:t>
            </a:r>
            <a:endParaRPr lang="zh-CN" altLang="en-US" dirty="0">
              <a:latin typeface="微软雅黑" panose="020B0503020204020204" pitchFamily="34" charset="-122"/>
              <a:ea typeface="微软雅黑" panose="020B0503020204020204" pitchFamily="34" charset="-122"/>
              <a:sym typeface="+mn-ea"/>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10kV线路负荷预测分析</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478155" y="1411605"/>
          <a:ext cx="11210925" cy="5049520"/>
        </p:xfrm>
        <a:graphic>
          <a:graphicData uri="http://schemas.openxmlformats.org/drawingml/2006/table">
            <a:tbl>
              <a:tblPr/>
              <a:tblGrid>
                <a:gridCol w="1042035"/>
                <a:gridCol w="502920"/>
                <a:gridCol w="615315"/>
                <a:gridCol w="615315"/>
                <a:gridCol w="615950"/>
                <a:gridCol w="862965"/>
                <a:gridCol w="850265"/>
                <a:gridCol w="867410"/>
                <a:gridCol w="866775"/>
                <a:gridCol w="558165"/>
                <a:gridCol w="588010"/>
                <a:gridCol w="628015"/>
                <a:gridCol w="626110"/>
                <a:gridCol w="627380"/>
                <a:gridCol w="688975"/>
                <a:gridCol w="655320"/>
              </a:tblGrid>
              <a:tr h="532130">
                <a:tc>
                  <a:txBody>
                    <a:bodyPr/>
                    <a:p>
                      <a:pPr marL="62230" indent="0" algn="ctr">
                        <a:lnSpc>
                          <a:spcPts val="1200"/>
                        </a:lnSpc>
                        <a:spcBef>
                          <a:spcPct val="0"/>
                        </a:spcBef>
                        <a:spcAft>
                          <a:spcPct val="0"/>
                        </a:spcAft>
                      </a:pPr>
                      <a:r>
                        <a:rPr lang="zh-CN" sz="900" b="1">
                          <a:latin typeface="宋体" panose="02010600030101010101" pitchFamily="2" charset="-122"/>
                          <a:ea typeface="宋体" panose="02010600030101010101" pitchFamily="2" charset="-122"/>
                        </a:rPr>
                        <a:t>线路</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zh-CN" sz="900" b="1">
                          <a:latin typeface="宋体" panose="02010600030101010101" pitchFamily="2" charset="-122"/>
                          <a:ea typeface="宋体" panose="02010600030101010101" pitchFamily="2" charset="-122"/>
                        </a:rPr>
                        <a:t>安全电流</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2021</a:t>
                      </a:r>
                      <a:r>
                        <a:rPr lang="zh-CN" altLang="en-US" sz="900" b="1">
                          <a:latin typeface="宋体" panose="02010600030101010101" pitchFamily="2" charset="-122"/>
                          <a:ea typeface="宋体" panose="02010600030101010101" pitchFamily="2" charset="-122"/>
                        </a:rPr>
                        <a:t>年最大电流</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2022</a:t>
                      </a:r>
                      <a:r>
                        <a:rPr lang="zh-CN" altLang="en-US" sz="900" b="1">
                          <a:latin typeface="宋体" panose="02010600030101010101" pitchFamily="2" charset="-122"/>
                          <a:ea typeface="宋体" panose="02010600030101010101" pitchFamily="2" charset="-122"/>
                        </a:rPr>
                        <a:t>年最大电流</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2023</a:t>
                      </a:r>
                      <a:r>
                        <a:rPr lang="zh-CN" altLang="en-US" sz="900" b="1">
                          <a:latin typeface="宋体" panose="02010600030101010101" pitchFamily="2" charset="-122"/>
                          <a:ea typeface="宋体" panose="02010600030101010101" pitchFamily="2" charset="-122"/>
                        </a:rPr>
                        <a:t>年最大电流</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2024</a:t>
                      </a:r>
                      <a:r>
                        <a:rPr lang="zh-CN" altLang="en-US" sz="900" b="1">
                          <a:latin typeface="宋体" panose="02010600030101010101" pitchFamily="2" charset="-122"/>
                          <a:ea typeface="宋体" panose="02010600030101010101" pitchFamily="2" charset="-122"/>
                        </a:rPr>
                        <a:t>年最大电流</a:t>
                      </a:r>
                      <a:br>
                        <a:rPr lang="zh-CN" altLang="en-US" sz="900" b="1">
                          <a:latin typeface="宋体" panose="02010600030101010101" pitchFamily="2" charset="-122"/>
                          <a:ea typeface="宋体" panose="02010600030101010101" pitchFamily="2" charset="-122"/>
                        </a:rPr>
                      </a:br>
                      <a:r>
                        <a:rPr lang="zh-CN" sz="900" b="1">
                          <a:latin typeface="宋体" panose="02010600030101010101" pitchFamily="2" charset="-122"/>
                          <a:ea typeface="宋体" panose="02010600030101010101" pitchFamily="2" charset="-122"/>
                        </a:rPr>
                        <a:t>（</a:t>
                      </a:r>
                      <a:r>
                        <a:rPr lang="en-US" altLang="zh-CN" sz="900" b="1">
                          <a:latin typeface="宋体" panose="02010600030101010101" pitchFamily="2" charset="-122"/>
                          <a:ea typeface="宋体" panose="02010600030101010101" pitchFamily="2" charset="-122"/>
                        </a:rPr>
                        <a:t>1-9</a:t>
                      </a:r>
                      <a:r>
                        <a:rPr lang="zh-CN" altLang="en-US" sz="900" b="1">
                          <a:latin typeface="宋体" panose="02010600030101010101" pitchFamily="2" charset="-122"/>
                          <a:ea typeface="宋体" panose="02010600030101010101" pitchFamily="2" charset="-122"/>
                        </a:rPr>
                        <a:t>月）</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2025</a:t>
                      </a:r>
                      <a:r>
                        <a:rPr lang="zh-CN" altLang="en-US" sz="900" b="1">
                          <a:latin typeface="宋体" panose="02010600030101010101" pitchFamily="2" charset="-122"/>
                          <a:ea typeface="宋体" panose="02010600030101010101" pitchFamily="2" charset="-122"/>
                        </a:rPr>
                        <a:t>年最大电流</a:t>
                      </a:r>
                      <a:br>
                        <a:rPr lang="zh-CN" altLang="en-US" sz="900" b="1">
                          <a:latin typeface="宋体" panose="02010600030101010101" pitchFamily="2" charset="-122"/>
                          <a:ea typeface="宋体" panose="02010600030101010101" pitchFamily="2" charset="-122"/>
                        </a:rPr>
                      </a:br>
                      <a:r>
                        <a:rPr lang="zh-CN" sz="900" b="1">
                          <a:latin typeface="宋体" panose="02010600030101010101" pitchFamily="2" charset="-122"/>
                          <a:ea typeface="宋体" panose="02010600030101010101" pitchFamily="2" charset="-122"/>
                        </a:rPr>
                        <a:t>（计算）</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2030</a:t>
                      </a:r>
                      <a:r>
                        <a:rPr lang="zh-CN" altLang="en-US" sz="900" b="1">
                          <a:latin typeface="宋体" panose="02010600030101010101" pitchFamily="2" charset="-122"/>
                          <a:ea typeface="宋体" panose="02010600030101010101" pitchFamily="2" charset="-122"/>
                        </a:rPr>
                        <a:t>年最大电流</a:t>
                      </a:r>
                      <a:br>
                        <a:rPr lang="zh-CN" altLang="en-US" sz="900" b="1">
                          <a:latin typeface="宋体" panose="02010600030101010101" pitchFamily="2" charset="-122"/>
                          <a:ea typeface="宋体" panose="02010600030101010101" pitchFamily="2" charset="-122"/>
                        </a:rPr>
                      </a:br>
                      <a:r>
                        <a:rPr lang="zh-CN" sz="900" b="1">
                          <a:latin typeface="宋体" panose="02010600030101010101" pitchFamily="2" charset="-122"/>
                          <a:ea typeface="宋体" panose="02010600030101010101" pitchFamily="2" charset="-122"/>
                        </a:rPr>
                        <a:t>（计算）</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2035</a:t>
                      </a:r>
                      <a:r>
                        <a:rPr lang="zh-CN" altLang="en-US" sz="900" b="1">
                          <a:latin typeface="宋体" panose="02010600030101010101" pitchFamily="2" charset="-122"/>
                          <a:ea typeface="宋体" panose="02010600030101010101" pitchFamily="2" charset="-122"/>
                        </a:rPr>
                        <a:t>年最大电流</a:t>
                      </a:r>
                      <a:br>
                        <a:rPr lang="zh-CN" altLang="en-US" sz="900" b="1">
                          <a:latin typeface="宋体" panose="02010600030101010101" pitchFamily="2" charset="-122"/>
                          <a:ea typeface="宋体" panose="02010600030101010101" pitchFamily="2" charset="-122"/>
                        </a:rPr>
                      </a:br>
                      <a:r>
                        <a:rPr lang="zh-CN" sz="900" b="1">
                          <a:latin typeface="宋体" panose="02010600030101010101" pitchFamily="2" charset="-122"/>
                          <a:ea typeface="宋体" panose="02010600030101010101" pitchFamily="2" charset="-122"/>
                        </a:rPr>
                        <a:t>（计算）</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zh-CN" sz="900" b="1">
                          <a:latin typeface="宋体" panose="02010600030101010101" pitchFamily="2" charset="-122"/>
                          <a:ea typeface="宋体" panose="02010600030101010101" pitchFamily="2" charset="-122"/>
                        </a:rPr>
                        <a:t>增速</a:t>
                      </a:r>
                      <a:endParaRPr lang="zh-CN"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2022</a:t>
                      </a:r>
                      <a:r>
                        <a:rPr lang="zh-CN" altLang="en-US" sz="900" b="1">
                          <a:latin typeface="宋体" panose="02010600030101010101" pitchFamily="2" charset="-122"/>
                          <a:ea typeface="宋体" panose="02010600030101010101" pitchFamily="2" charset="-122"/>
                        </a:rPr>
                        <a:t>年负载率</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2023</a:t>
                      </a:r>
                      <a:r>
                        <a:rPr lang="zh-CN" altLang="en-US" sz="900" b="1">
                          <a:latin typeface="宋体" panose="02010600030101010101" pitchFamily="2" charset="-122"/>
                          <a:ea typeface="宋体" panose="02010600030101010101" pitchFamily="2" charset="-122"/>
                        </a:rPr>
                        <a:t>年负载率</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2024</a:t>
                      </a:r>
                      <a:r>
                        <a:rPr lang="zh-CN" altLang="en-US" sz="900" b="1">
                          <a:latin typeface="宋体" panose="02010600030101010101" pitchFamily="2" charset="-122"/>
                          <a:ea typeface="宋体" panose="02010600030101010101" pitchFamily="2" charset="-122"/>
                        </a:rPr>
                        <a:t>年负载率</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2025</a:t>
                      </a:r>
                      <a:r>
                        <a:rPr lang="zh-CN" altLang="en-US" sz="900" b="1">
                          <a:latin typeface="宋体" panose="02010600030101010101" pitchFamily="2" charset="-122"/>
                          <a:ea typeface="宋体" panose="02010600030101010101" pitchFamily="2" charset="-122"/>
                        </a:rPr>
                        <a:t>年负载率</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2030</a:t>
                      </a:r>
                      <a:r>
                        <a:rPr lang="zh-CN" altLang="en-US" sz="900" b="1">
                          <a:latin typeface="宋体" panose="02010600030101010101" pitchFamily="2" charset="-122"/>
                          <a:ea typeface="宋体" panose="02010600030101010101" pitchFamily="2" charset="-122"/>
                        </a:rPr>
                        <a:t>年负载率</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a:lnSpc>
                          <a:spcPts val="1200"/>
                        </a:lnSpc>
                        <a:spcBef>
                          <a:spcPct val="0"/>
                        </a:spcBef>
                        <a:spcAft>
                          <a:spcPct val="0"/>
                        </a:spcAft>
                      </a:pPr>
                      <a:r>
                        <a:rPr lang="en-US" altLang="zh-CN" sz="900" b="1">
                          <a:latin typeface="宋体" panose="02010600030101010101" pitchFamily="2" charset="-122"/>
                          <a:ea typeface="宋体" panose="02010600030101010101" pitchFamily="2" charset="-122"/>
                        </a:rPr>
                        <a:t>2035</a:t>
                      </a:r>
                      <a:r>
                        <a:rPr lang="zh-CN" altLang="en-US" sz="900" b="1">
                          <a:latin typeface="宋体" panose="02010600030101010101" pitchFamily="2" charset="-122"/>
                          <a:ea typeface="宋体" panose="02010600030101010101" pitchFamily="2" charset="-122"/>
                        </a:rPr>
                        <a:t>年负载率</a:t>
                      </a:r>
                      <a:endParaRPr lang="zh-CN" altLang="en-US" sz="900" b="1">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6540">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新城线</a:t>
                      </a:r>
                      <a:r>
                        <a:rPr lang="en-US" altLang="zh-CN" sz="900" i="0">
                          <a:solidFill>
                            <a:srgbClr val="000000"/>
                          </a:solidFill>
                          <a:latin typeface="宋体" panose="02010600030101010101" pitchFamily="2" charset="-122"/>
                          <a:ea typeface="宋体" panose="02010600030101010101" pitchFamily="2" charset="-122"/>
                        </a:rPr>
                        <a:t>304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451.20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367.19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405.52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367.99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368.26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369.60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370.94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66.40%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73.33%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66.54%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66.59%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66.83%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67.08%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876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新电线</a:t>
                      </a:r>
                      <a:r>
                        <a:rPr lang="en-US" altLang="zh-CN" sz="900" i="0">
                          <a:solidFill>
                            <a:srgbClr val="000000"/>
                          </a:solidFill>
                          <a:latin typeface="宋体" panose="02010600030101010101" pitchFamily="2" charset="-122"/>
                          <a:ea typeface="宋体" panose="02010600030101010101" pitchFamily="2" charset="-122"/>
                        </a:rPr>
                        <a:t>312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156.00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334.94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288.46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320.80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316.22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294.29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273.87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-1.43%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60.57%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52.16%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58.01%</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57.18%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53.22%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49.52%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590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新龙线</a:t>
                      </a:r>
                      <a:r>
                        <a:rPr lang="en-US" altLang="zh-CN" sz="900" i="0">
                          <a:solidFill>
                            <a:srgbClr val="000000"/>
                          </a:solidFill>
                          <a:latin typeface="宋体" panose="02010600030101010101" pitchFamily="2" charset="-122"/>
                          <a:ea typeface="宋体" panose="02010600030101010101" pitchFamily="2" charset="-122"/>
                        </a:rPr>
                        <a:t>326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229.20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230.06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221.01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250.83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256.55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287.16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321.43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2.28%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41.60%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39.97%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45.36%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46.39%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51.93%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58.12%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7495">
                <a:tc>
                  <a:txBody>
                    <a:bodyPr/>
                    <a:p>
                      <a:pPr marL="62230" indent="0" algn="ctr" fontAlgn="ctr">
                        <a:spcBef>
                          <a:spcPct val="0"/>
                        </a:spcBef>
                        <a:spcAft>
                          <a:spcPct val="0"/>
                        </a:spcAft>
                      </a:pPr>
                      <a:r>
                        <a:rPr lang="zh-CN" sz="900" b="1" i="0">
                          <a:solidFill>
                            <a:srgbClr val="FF0000"/>
                          </a:solidFill>
                          <a:latin typeface="宋体" panose="02010600030101010101" pitchFamily="2" charset="-122"/>
                          <a:ea typeface="宋体" panose="02010600030101010101" pitchFamily="2" charset="-122"/>
                        </a:rPr>
                        <a:t>新瑞线</a:t>
                      </a:r>
                      <a:r>
                        <a:rPr lang="en-US" altLang="zh-CN" sz="900" b="1" i="0">
                          <a:solidFill>
                            <a:srgbClr val="FF0000"/>
                          </a:solidFill>
                          <a:latin typeface="宋体" panose="02010600030101010101" pitchFamily="2" charset="-122"/>
                          <a:ea typeface="宋体" panose="02010600030101010101" pitchFamily="2" charset="-122"/>
                        </a:rPr>
                        <a:t>324</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110.40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151.29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148.57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246.85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272.53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447.05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733.32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10.40%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27.36%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26.87%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44.64%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49.28%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80.84%</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132.61%</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8765">
                <a:tc>
                  <a:txBody>
                    <a:bodyPr/>
                    <a:p>
                      <a:pPr marL="62230" indent="0" algn="ctr" fontAlgn="ctr">
                        <a:spcBef>
                          <a:spcPct val="0"/>
                        </a:spcBef>
                        <a:spcAft>
                          <a:spcPct val="0"/>
                        </a:spcAft>
                      </a:pPr>
                      <a:r>
                        <a:rPr lang="zh-CN" sz="900" b="1" i="0">
                          <a:solidFill>
                            <a:srgbClr val="FF0000"/>
                          </a:solidFill>
                          <a:latin typeface="宋体" panose="02010600030101010101" pitchFamily="2" charset="-122"/>
                          <a:ea typeface="宋体" panose="02010600030101010101" pitchFamily="2" charset="-122"/>
                        </a:rPr>
                        <a:t>新秀线</a:t>
                      </a:r>
                      <a:r>
                        <a:rPr lang="en-US" altLang="zh-CN" sz="900" b="1" i="0">
                          <a:solidFill>
                            <a:srgbClr val="FF0000"/>
                          </a:solidFill>
                          <a:latin typeface="宋体" panose="02010600030101010101" pitchFamily="2" charset="-122"/>
                          <a:ea typeface="宋体" panose="02010600030101010101" pitchFamily="2" charset="-122"/>
                        </a:rPr>
                        <a:t>316</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355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301.20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335.36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389.20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389.20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414.96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571.68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787.58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94.47%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109.63%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109.63%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116.89%</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161.04%</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221.85%</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5270">
                <a:tc>
                  <a:txBody>
                    <a:bodyPr/>
                    <a:p>
                      <a:pPr marL="62230" indent="0" algn="ctr" fontAlgn="ctr">
                        <a:spcBef>
                          <a:spcPct val="0"/>
                        </a:spcBef>
                        <a:spcAft>
                          <a:spcPct val="0"/>
                        </a:spcAft>
                      </a:pPr>
                      <a:r>
                        <a:rPr lang="zh-CN" sz="900" b="1" i="0">
                          <a:solidFill>
                            <a:srgbClr val="FF0000"/>
                          </a:solidFill>
                          <a:latin typeface="宋体" panose="02010600030101010101" pitchFamily="2" charset="-122"/>
                          <a:ea typeface="宋体" panose="02010600030101010101" pitchFamily="2" charset="-122"/>
                        </a:rPr>
                        <a:t>枇城</a:t>
                      </a:r>
                      <a:r>
                        <a:rPr lang="en-US" altLang="zh-CN" sz="900" b="1" i="0">
                          <a:solidFill>
                            <a:srgbClr val="FF0000"/>
                          </a:solidFill>
                          <a:latin typeface="宋体" panose="02010600030101010101" pitchFamily="2" charset="-122"/>
                          <a:ea typeface="宋体" panose="02010600030101010101" pitchFamily="2" charset="-122"/>
                        </a:rPr>
                        <a:t>Ⅰ</a:t>
                      </a:r>
                      <a:r>
                        <a:rPr lang="zh-CN" altLang="en-US" sz="900" b="1" i="0">
                          <a:solidFill>
                            <a:srgbClr val="FF0000"/>
                          </a:solidFill>
                          <a:latin typeface="宋体" panose="02010600030101010101" pitchFamily="2" charset="-122"/>
                          <a:ea typeface="宋体" panose="02010600030101010101" pitchFamily="2" charset="-122"/>
                        </a:rPr>
                        <a:t>线</a:t>
                      </a:r>
                      <a:r>
                        <a:rPr lang="en-US" altLang="zh-CN" sz="900" b="1" i="0">
                          <a:solidFill>
                            <a:srgbClr val="FF0000"/>
                          </a:solidFill>
                          <a:latin typeface="宋体" panose="02010600030101010101" pitchFamily="2" charset="-122"/>
                          <a:ea typeface="宋体" panose="02010600030101010101" pitchFamily="2" charset="-122"/>
                        </a:rPr>
                        <a:t>338</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230.40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309.90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322.56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334.34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366.96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584.45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930.85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9.76%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56.04%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58.33%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60.46%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66.36%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105.69%</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168.33%</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876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枇城</a:t>
                      </a:r>
                      <a:r>
                        <a:rPr lang="en-US" altLang="zh-CN" sz="900" i="0">
                          <a:solidFill>
                            <a:srgbClr val="000000"/>
                          </a:solidFill>
                          <a:latin typeface="宋体" panose="02010600030101010101" pitchFamily="2" charset="-122"/>
                          <a:ea typeface="宋体" panose="02010600030101010101" pitchFamily="2" charset="-122"/>
                        </a:rPr>
                        <a:t>Ⅱ</a:t>
                      </a:r>
                      <a:r>
                        <a:rPr lang="zh-CN" altLang="en-US" sz="900" i="0">
                          <a:solidFill>
                            <a:srgbClr val="000000"/>
                          </a:solidFill>
                          <a:latin typeface="宋体" panose="02010600030101010101" pitchFamily="2" charset="-122"/>
                          <a:ea typeface="宋体" panose="02010600030101010101" pitchFamily="2" charset="-122"/>
                        </a:rPr>
                        <a:t>线</a:t>
                      </a:r>
                      <a:r>
                        <a:rPr lang="en-US" altLang="zh-CN" sz="900" i="0">
                          <a:solidFill>
                            <a:srgbClr val="000000"/>
                          </a:solidFill>
                          <a:latin typeface="宋体" panose="02010600030101010101" pitchFamily="2" charset="-122"/>
                          <a:ea typeface="宋体" panose="02010600030101010101" pitchFamily="2" charset="-122"/>
                        </a:rPr>
                        <a:t>326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496.80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369.67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313.41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335.92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325.37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277.38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236.47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66.85%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56.67%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60.75%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58.84%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50.16%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42.76%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5905">
                <a:tc>
                  <a:txBody>
                    <a:bodyPr/>
                    <a:p>
                      <a:pPr marL="62230" indent="0" algn="ctr" fontAlgn="ctr">
                        <a:spcBef>
                          <a:spcPct val="0"/>
                        </a:spcBef>
                        <a:spcAft>
                          <a:spcPct val="0"/>
                        </a:spcAft>
                      </a:pPr>
                      <a:r>
                        <a:rPr lang="zh-CN" sz="900" b="1" i="0">
                          <a:solidFill>
                            <a:srgbClr val="FF0000"/>
                          </a:solidFill>
                          <a:latin typeface="宋体" panose="02010600030101010101" pitchFamily="2" charset="-122"/>
                          <a:ea typeface="宋体" panose="02010600030101010101" pitchFamily="2" charset="-122"/>
                        </a:rPr>
                        <a:t>枇城</a:t>
                      </a:r>
                      <a:r>
                        <a:rPr lang="en-US" altLang="zh-CN" sz="900" b="1" i="0">
                          <a:solidFill>
                            <a:srgbClr val="FF0000"/>
                          </a:solidFill>
                          <a:latin typeface="宋体" panose="02010600030101010101" pitchFamily="2" charset="-122"/>
                          <a:ea typeface="宋体" panose="02010600030101010101" pitchFamily="2" charset="-122"/>
                        </a:rPr>
                        <a:t>Ⅳ</a:t>
                      </a:r>
                      <a:r>
                        <a:rPr lang="zh-CN" altLang="en-US" sz="900" b="1" i="0">
                          <a:solidFill>
                            <a:srgbClr val="FF0000"/>
                          </a:solidFill>
                          <a:latin typeface="宋体" panose="02010600030101010101" pitchFamily="2" charset="-122"/>
                          <a:ea typeface="宋体" panose="02010600030101010101" pitchFamily="2" charset="-122"/>
                        </a:rPr>
                        <a:t>线</a:t>
                      </a:r>
                      <a:r>
                        <a:rPr lang="en-US" altLang="zh-CN" sz="900" b="1" i="0">
                          <a:solidFill>
                            <a:srgbClr val="FF0000"/>
                          </a:solidFill>
                          <a:latin typeface="宋体" panose="02010600030101010101" pitchFamily="2" charset="-122"/>
                          <a:ea typeface="宋体" panose="02010600030101010101" pitchFamily="2" charset="-122"/>
                        </a:rPr>
                        <a:t>316</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195.51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182.85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203.78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206.61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221.38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237.21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1.39%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35.35%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33.07%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36.85%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37.36%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40.03%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42.90%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5905">
                <a:tc>
                  <a:txBody>
                    <a:bodyPr/>
                    <a:p>
                      <a:pPr marL="62230" indent="0" algn="ctr" fontAlgn="ctr">
                        <a:spcBef>
                          <a:spcPct val="0"/>
                        </a:spcBef>
                        <a:spcAft>
                          <a:spcPct val="0"/>
                        </a:spcAft>
                      </a:pPr>
                      <a:r>
                        <a:rPr lang="zh-CN" sz="900" b="1" i="0">
                          <a:solidFill>
                            <a:srgbClr val="FF0000"/>
                          </a:solidFill>
                          <a:latin typeface="宋体" panose="02010600030101010101" pitchFamily="2" charset="-122"/>
                          <a:ea typeface="宋体" panose="02010600030101010101" pitchFamily="2" charset="-122"/>
                        </a:rPr>
                        <a:t>枇润</a:t>
                      </a:r>
                      <a:r>
                        <a:rPr lang="en-US" altLang="zh-CN" sz="900" b="1" i="0">
                          <a:solidFill>
                            <a:srgbClr val="FF0000"/>
                          </a:solidFill>
                          <a:latin typeface="宋体" panose="02010600030101010101" pitchFamily="2" charset="-122"/>
                          <a:ea typeface="宋体" panose="02010600030101010101" pitchFamily="2" charset="-122"/>
                        </a:rPr>
                        <a:t>Ⅱ</a:t>
                      </a:r>
                      <a:r>
                        <a:rPr lang="zh-CN" altLang="en-US" sz="900" b="1" i="0">
                          <a:solidFill>
                            <a:srgbClr val="FF0000"/>
                          </a:solidFill>
                          <a:latin typeface="宋体" panose="02010600030101010101" pitchFamily="2" charset="-122"/>
                          <a:ea typeface="宋体" panose="02010600030101010101" pitchFamily="2" charset="-122"/>
                        </a:rPr>
                        <a:t>线</a:t>
                      </a:r>
                      <a:r>
                        <a:rPr lang="en-US" altLang="zh-CN" sz="900" b="1" i="0">
                          <a:solidFill>
                            <a:srgbClr val="FF0000"/>
                          </a:solidFill>
                          <a:latin typeface="宋体" panose="02010600030101010101" pitchFamily="2" charset="-122"/>
                          <a:ea typeface="宋体" panose="02010600030101010101" pitchFamily="2" charset="-122"/>
                        </a:rPr>
                        <a:t>306</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280.00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413.89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299.95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316.66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326.55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380.84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444.16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74.84%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54.24%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57.26%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59.05%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68.87%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80.32%</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590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硒城</a:t>
                      </a:r>
                      <a:r>
                        <a:rPr lang="en-US" altLang="zh-CN" sz="900" i="0">
                          <a:solidFill>
                            <a:srgbClr val="000000"/>
                          </a:solidFill>
                          <a:latin typeface="宋体" panose="02010600030101010101" pitchFamily="2" charset="-122"/>
                          <a:ea typeface="宋体" panose="02010600030101010101" pitchFamily="2" charset="-122"/>
                        </a:rPr>
                        <a:t>Ⅲ</a:t>
                      </a:r>
                      <a:r>
                        <a:rPr lang="zh-CN" altLang="en-US" sz="900" i="0">
                          <a:solidFill>
                            <a:srgbClr val="000000"/>
                          </a:solidFill>
                          <a:latin typeface="宋体" panose="02010600030101010101" pitchFamily="2" charset="-122"/>
                          <a:ea typeface="宋体" panose="02010600030101010101" pitchFamily="2" charset="-122"/>
                        </a:rPr>
                        <a:t>线</a:t>
                      </a:r>
                      <a:r>
                        <a:rPr lang="en-US" altLang="zh-CN" sz="900" i="0">
                          <a:solidFill>
                            <a:srgbClr val="000000"/>
                          </a:solidFill>
                          <a:latin typeface="宋体" panose="02010600030101010101" pitchFamily="2" charset="-122"/>
                          <a:ea typeface="宋体" panose="02010600030101010101" pitchFamily="2" charset="-122"/>
                        </a:rPr>
                        <a:t>308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216.00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243.44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267.04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301.04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327.09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495.31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750.05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8.65%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44.02%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48.29%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54.44%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59.15%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89.57%</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135.63%</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6540">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硒城</a:t>
                      </a:r>
                      <a:r>
                        <a:rPr lang="en-US" altLang="zh-CN" sz="900" i="0">
                          <a:solidFill>
                            <a:srgbClr val="000000"/>
                          </a:solidFill>
                          <a:latin typeface="宋体" panose="02010600030101010101" pitchFamily="2" charset="-122"/>
                          <a:ea typeface="宋体" panose="02010600030101010101" pitchFamily="2" charset="-122"/>
                        </a:rPr>
                        <a:t>Ⅳ</a:t>
                      </a:r>
                      <a:r>
                        <a:rPr lang="zh-CN" altLang="en-US" sz="900" i="0">
                          <a:solidFill>
                            <a:srgbClr val="000000"/>
                          </a:solidFill>
                          <a:latin typeface="宋体" panose="02010600030101010101" pitchFamily="2" charset="-122"/>
                          <a:ea typeface="宋体" panose="02010600030101010101" pitchFamily="2" charset="-122"/>
                        </a:rPr>
                        <a:t>线</a:t>
                      </a:r>
                      <a:r>
                        <a:rPr lang="en-US" altLang="zh-CN" sz="900" i="0">
                          <a:solidFill>
                            <a:srgbClr val="000000"/>
                          </a:solidFill>
                          <a:latin typeface="宋体" panose="02010600030101010101" pitchFamily="2" charset="-122"/>
                          <a:ea typeface="宋体" panose="02010600030101010101" pitchFamily="2" charset="-122"/>
                        </a:rPr>
                        <a:t>312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96.00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206.56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182.00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137.52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150.45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235.78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369.51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9.40%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37.35%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32.91%</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24.87%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27.21%</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42.64%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66.82%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6540">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田工线</a:t>
                      </a:r>
                      <a:r>
                        <a:rPr lang="en-US" altLang="zh-CN" sz="900" i="0">
                          <a:solidFill>
                            <a:srgbClr val="000000"/>
                          </a:solidFill>
                          <a:latin typeface="宋体" panose="02010600030101010101" pitchFamily="2" charset="-122"/>
                          <a:ea typeface="宋体" panose="02010600030101010101" pitchFamily="2" charset="-122"/>
                        </a:rPr>
                        <a:t>312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124.80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120.00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144.90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142.60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147.43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174.17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205.76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21.70%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26.20%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25.79%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26.66%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31.50%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37.21%</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55270">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新工线</a:t>
                      </a:r>
                      <a:r>
                        <a:rPr lang="en-US" altLang="zh-CN" sz="900" i="0">
                          <a:solidFill>
                            <a:srgbClr val="000000"/>
                          </a:solidFill>
                          <a:latin typeface="宋体" panose="02010600030101010101" pitchFamily="2" charset="-122"/>
                          <a:ea typeface="宋体" panose="02010600030101010101" pitchFamily="2" charset="-122"/>
                        </a:rPr>
                        <a:t>314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360.00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152.70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148.93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157.28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158.84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166.86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175.28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0.99%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27.61%</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26.93%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28.44%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28.72%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30.17%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31.70%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876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硒双线</a:t>
                      </a:r>
                      <a:r>
                        <a:rPr lang="en-US" altLang="zh-CN" sz="900" i="0">
                          <a:solidFill>
                            <a:srgbClr val="000000"/>
                          </a:solidFill>
                          <a:latin typeface="宋体" panose="02010600030101010101" pitchFamily="2" charset="-122"/>
                          <a:ea typeface="宋体" panose="02010600030101010101" pitchFamily="2" charset="-122"/>
                        </a:rPr>
                        <a:t>304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456.00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291.20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320.00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373.60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355.44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277.06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215.96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-4.86%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52.66%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57.87%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67.56%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64.28%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50.10%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39.05%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749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硒诺</a:t>
                      </a:r>
                      <a:r>
                        <a:rPr lang="en-US" altLang="zh-CN" sz="900" i="0">
                          <a:solidFill>
                            <a:srgbClr val="000000"/>
                          </a:solidFill>
                          <a:latin typeface="宋体" panose="02010600030101010101" pitchFamily="2" charset="-122"/>
                          <a:ea typeface="宋体" panose="02010600030101010101" pitchFamily="2" charset="-122"/>
                        </a:rPr>
                        <a:t>Ⅰ</a:t>
                      </a:r>
                      <a:r>
                        <a:rPr lang="zh-CN" altLang="en-US" sz="900" i="0">
                          <a:solidFill>
                            <a:srgbClr val="000000"/>
                          </a:solidFill>
                          <a:latin typeface="宋体" panose="02010600030101010101" pitchFamily="2" charset="-122"/>
                          <a:ea typeface="宋体" panose="02010600030101010101" pitchFamily="2" charset="-122"/>
                        </a:rPr>
                        <a:t>线</a:t>
                      </a:r>
                      <a:r>
                        <a:rPr lang="en-US" altLang="zh-CN" sz="900" i="0">
                          <a:solidFill>
                            <a:srgbClr val="000000"/>
                          </a:solidFill>
                          <a:latin typeface="宋体" panose="02010600030101010101" pitchFamily="2" charset="-122"/>
                          <a:ea typeface="宋体" panose="02010600030101010101" pitchFamily="2" charset="-122"/>
                        </a:rPr>
                        <a:t>318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31.36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38.84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43.22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73.79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125.96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11.29%</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5.67%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7.02%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7.82%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13.34%</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22.78%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78765">
                <a:tc>
                  <a:txBody>
                    <a:bodyPr/>
                    <a:p>
                      <a:pPr marL="62230" indent="0" algn="ctr" fontAlgn="ctr">
                        <a:spcBef>
                          <a:spcPct val="0"/>
                        </a:spcBef>
                        <a:spcAft>
                          <a:spcPct val="0"/>
                        </a:spcAft>
                      </a:pPr>
                      <a:r>
                        <a:rPr lang="zh-CN" sz="900" i="0">
                          <a:solidFill>
                            <a:srgbClr val="000000"/>
                          </a:solidFill>
                          <a:latin typeface="宋体" panose="02010600030101010101" pitchFamily="2" charset="-122"/>
                          <a:ea typeface="宋体" panose="02010600030101010101" pitchFamily="2" charset="-122"/>
                        </a:rPr>
                        <a:t>硒诺</a:t>
                      </a:r>
                      <a:r>
                        <a:rPr lang="en-US" altLang="zh-CN" sz="900" i="0">
                          <a:solidFill>
                            <a:srgbClr val="000000"/>
                          </a:solidFill>
                          <a:latin typeface="宋体" panose="02010600030101010101" pitchFamily="2" charset="-122"/>
                          <a:ea typeface="宋体" panose="02010600030101010101" pitchFamily="2" charset="-122"/>
                        </a:rPr>
                        <a:t>Ⅱ</a:t>
                      </a:r>
                      <a:r>
                        <a:rPr lang="zh-CN" altLang="en-US" sz="900" i="0">
                          <a:solidFill>
                            <a:srgbClr val="000000"/>
                          </a:solidFill>
                          <a:latin typeface="宋体" panose="02010600030101010101" pitchFamily="2" charset="-122"/>
                          <a:ea typeface="宋体" panose="02010600030101010101" pitchFamily="2" charset="-122"/>
                        </a:rPr>
                        <a:t>线</a:t>
                      </a:r>
                      <a:r>
                        <a:rPr lang="en-US" altLang="zh-CN" sz="900" i="0">
                          <a:solidFill>
                            <a:srgbClr val="000000"/>
                          </a:solidFill>
                          <a:latin typeface="宋体" panose="02010600030101010101" pitchFamily="2" charset="-122"/>
                          <a:ea typeface="宋体" panose="02010600030101010101" pitchFamily="2" charset="-122"/>
                        </a:rPr>
                        <a:t>338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19.16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52.90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59.33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105.26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186.74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12.15%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0.00%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3.46%</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9.57%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10.73%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19.03%</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33.77%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64795">
                <a:tc>
                  <a:txBody>
                    <a:bodyPr/>
                    <a:p>
                      <a:pPr marL="62230" indent="0" algn="ctr" fontAlgn="ctr">
                        <a:spcBef>
                          <a:spcPct val="0"/>
                        </a:spcBef>
                        <a:spcAft>
                          <a:spcPct val="0"/>
                        </a:spcAft>
                      </a:pPr>
                      <a:r>
                        <a:rPr lang="zh-CN" sz="900" b="1" i="0">
                          <a:solidFill>
                            <a:srgbClr val="FF0000"/>
                          </a:solidFill>
                          <a:latin typeface="宋体" panose="02010600030101010101" pitchFamily="2" charset="-122"/>
                          <a:ea typeface="宋体" panose="02010600030101010101" pitchFamily="2" charset="-122"/>
                        </a:rPr>
                        <a:t>枇润</a:t>
                      </a:r>
                      <a:r>
                        <a:rPr lang="en-US" altLang="zh-CN" sz="900" b="1" i="0">
                          <a:solidFill>
                            <a:srgbClr val="FF0000"/>
                          </a:solidFill>
                          <a:latin typeface="宋体" panose="02010600030101010101" pitchFamily="2" charset="-122"/>
                          <a:ea typeface="宋体" panose="02010600030101010101" pitchFamily="2" charset="-122"/>
                        </a:rPr>
                        <a:t>Ⅲ</a:t>
                      </a:r>
                      <a:r>
                        <a:rPr lang="zh-CN" altLang="en-US" sz="900" b="1" i="0">
                          <a:solidFill>
                            <a:srgbClr val="FF0000"/>
                          </a:solidFill>
                          <a:latin typeface="宋体" panose="02010600030101010101" pitchFamily="2" charset="-122"/>
                          <a:ea typeface="宋体" panose="02010600030101010101" pitchFamily="2" charset="-122"/>
                        </a:rPr>
                        <a:t>线</a:t>
                      </a:r>
                      <a:r>
                        <a:rPr lang="en-US" altLang="zh-CN" sz="900" b="1" i="0">
                          <a:solidFill>
                            <a:srgbClr val="FF0000"/>
                          </a:solidFill>
                          <a:latin typeface="宋体" panose="02010600030101010101" pitchFamily="2" charset="-122"/>
                          <a:ea typeface="宋体" panose="02010600030101010101" pitchFamily="2" charset="-122"/>
                        </a:rPr>
                        <a:t>308</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553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262.70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465.05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316.13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348.84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374.47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533.80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760.91 </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7.35%</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84.10%</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57.17%</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63.08%</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i="0">
                          <a:solidFill>
                            <a:srgbClr val="000000"/>
                          </a:solidFill>
                          <a:latin typeface="宋体" panose="02010600030101010101" pitchFamily="2" charset="-122"/>
                          <a:ea typeface="宋体" panose="02010600030101010101" pitchFamily="2" charset="-122"/>
                        </a:rPr>
                        <a:t>67.72%</a:t>
                      </a:r>
                      <a:endParaRPr lang="en-US" altLang="zh-CN" sz="9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96.53%</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900" b="1" i="0">
                          <a:solidFill>
                            <a:srgbClr val="FF0000"/>
                          </a:solidFill>
                          <a:latin typeface="宋体" panose="02010600030101010101" pitchFamily="2" charset="-122"/>
                          <a:ea typeface="宋体" panose="02010600030101010101" pitchFamily="2" charset="-122"/>
                        </a:rPr>
                        <a:t>137.60%</a:t>
                      </a:r>
                      <a:endParaRPr lang="en-US" altLang="zh-CN" sz="900" b="1" i="0">
                        <a:solidFill>
                          <a:srgbClr val="FF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3" name="文本框 2"/>
          <p:cNvSpPr txBox="1"/>
          <p:nvPr/>
        </p:nvSpPr>
        <p:spPr>
          <a:xfrm>
            <a:off x="4312920" y="1003935"/>
            <a:ext cx="3540760" cy="275590"/>
          </a:xfrm>
          <a:prstGeom prst="rect">
            <a:avLst/>
          </a:prstGeom>
        </p:spPr>
        <p:txBody>
          <a:bodyPr wrap="square">
            <a:spAutoFit/>
          </a:bodyPr>
          <a:p>
            <a:pPr marL="0" indent="0" algn="just" defTabSz="266700">
              <a:spcBef>
                <a:spcPct val="0"/>
              </a:spcBef>
              <a:spcAft>
                <a:spcPct val="0"/>
              </a:spcAft>
            </a:pPr>
            <a:r>
              <a:rPr lang="zh-CN" altLang="en-US" sz="1200" b="1">
                <a:latin typeface="宋体" panose="02010600030101010101" pitchFamily="2" charset="-122"/>
                <a:ea typeface="宋体" panose="02010600030101010101" pitchFamily="2" charset="-122"/>
              </a:rPr>
              <a:t>附表：新田县城区</a:t>
            </a:r>
            <a:r>
              <a:rPr lang="en-US" altLang="zh-CN" sz="1200" b="1">
                <a:latin typeface="Times New Roman" panose="02020603050405020304"/>
                <a:ea typeface="Times New Roman" panose="02020603050405020304"/>
              </a:rPr>
              <a:t>10kV</a:t>
            </a:r>
            <a:r>
              <a:rPr lang="zh-CN" altLang="en-US" sz="1200" b="1">
                <a:latin typeface="宋体" panose="02010600030101010101" pitchFamily="2" charset="-122"/>
                <a:ea typeface="宋体" panose="02010600030101010101" pitchFamily="2" charset="-122"/>
              </a:rPr>
              <a:t>线路负荷预测分析表</a:t>
            </a:r>
            <a:endParaRPr lang="zh-CN" altLang="en-US" sz="1200" b="1">
              <a:latin typeface="宋体" panose="02010600030101010101" pitchFamily="2" charset="-122"/>
              <a:ea typeface="宋体" panose="02010600030101010101" pitchFamily="2" charset="-122"/>
            </a:endParaRPr>
          </a:p>
        </p:txBody>
      </p:sp>
      <p:sp>
        <p:nvSpPr>
          <p:cNvPr id="4" name="文本框 3"/>
          <p:cNvSpPr txBox="1"/>
          <p:nvPr/>
        </p:nvSpPr>
        <p:spPr>
          <a:xfrm>
            <a:off x="1127125" y="290195"/>
            <a:ext cx="6096000" cy="398780"/>
          </a:xfrm>
          <a:prstGeom prst="rect">
            <a:avLst/>
          </a:prstGeom>
          <a:noFill/>
        </p:spPr>
        <p:txBody>
          <a:bodyPr wrap="square" rtlCol="0" anchor="t">
            <a:spAutoFit/>
          </a:bodyPr>
          <a:p>
            <a:pPr marL="0" marR="0" lvl="0" indent="0" algn="l" defTabSz="913765"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sym typeface="+mn-ea"/>
              </a:rPr>
              <a:t>四、</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sym typeface="+mn-ea"/>
              </a:rPr>
              <a:t>负荷预测分析</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85603" y="2630868"/>
            <a:ext cx="2224913" cy="2224913"/>
            <a:chOff x="2071328" y="2531062"/>
            <a:chExt cx="2224913" cy="2224913"/>
          </a:xfrm>
        </p:grpSpPr>
        <p:grpSp>
          <p:nvGrpSpPr>
            <p:cNvPr id="10" name="组合 9"/>
            <p:cNvGrpSpPr/>
            <p:nvPr/>
          </p:nvGrpSpPr>
          <p:grpSpPr>
            <a:xfrm>
              <a:off x="2071328" y="2531062"/>
              <a:ext cx="2224913" cy="2224913"/>
              <a:chOff x="3362962" y="695961"/>
              <a:chExt cx="5466078" cy="5466078"/>
            </a:xfrm>
          </p:grpSpPr>
          <p:sp>
            <p:nvSpPr>
              <p:cNvPr id="23" name="椭圆 22"/>
              <p:cNvSpPr/>
              <p:nvPr/>
            </p:nvSpPr>
            <p:spPr>
              <a:xfrm>
                <a:off x="3362962" y="695961"/>
                <a:ext cx="5466078" cy="5466078"/>
              </a:xfrm>
              <a:prstGeom prst="ellipse">
                <a:avLst/>
              </a:prstGeom>
              <a:solidFill>
                <a:schemeClr val="bg1">
                  <a:lumMod val="6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561477" y="894476"/>
                <a:ext cx="5069048" cy="5069048"/>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标题 1"/>
            <p:cNvSpPr txBox="1"/>
            <p:nvPr/>
          </p:nvSpPr>
          <p:spPr>
            <a:xfrm>
              <a:off x="2204988" y="2998702"/>
              <a:ext cx="1957592" cy="102936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目录</a:t>
              </a:r>
              <a:r>
                <a:rPr kumimoji="0" lang="zh-CN" altLang="en-US" sz="4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 </a:t>
              </a:r>
              <a:r>
                <a:rPr kumimoji="0" lang="en-US" altLang="zh-CN"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CONTENT</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grpSp>
        <p:nvGrpSpPr>
          <p:cNvPr id="11" name="组合 10"/>
          <p:cNvGrpSpPr/>
          <p:nvPr>
            <p:custDataLst>
              <p:tags r:id="rId1"/>
            </p:custDataLst>
          </p:nvPr>
        </p:nvGrpSpPr>
        <p:grpSpPr>
          <a:xfrm>
            <a:off x="4856478" y="2056130"/>
            <a:ext cx="7410042" cy="672463"/>
            <a:chOff x="4941977" y="1421068"/>
            <a:chExt cx="4181550" cy="672485"/>
          </a:xfrm>
        </p:grpSpPr>
        <p:sp>
          <p:nvSpPr>
            <p:cNvPr id="181" name="任意多边形 180"/>
            <p:cNvSpPr/>
            <p:nvPr>
              <p:custDataLst>
                <p:tags r:id="rId2"/>
              </p:custDataLst>
            </p:nvPr>
          </p:nvSpPr>
          <p:spPr>
            <a:xfrm flipH="1">
              <a:off x="4941977" y="1421068"/>
              <a:ext cx="2424859" cy="635655"/>
            </a:xfrm>
            <a:custGeom>
              <a:avLst/>
              <a:gdLst>
                <a:gd name="connsiteX0" fmla="*/ 5217265 w 5554565"/>
                <a:gd name="connsiteY0" fmla="*/ 0 h 635916"/>
                <a:gd name="connsiteX1" fmla="*/ 4917952 w 5554565"/>
                <a:gd name="connsiteY1" fmla="*/ 0 h 635916"/>
                <a:gd name="connsiteX2" fmla="*/ 4838444 w 5554565"/>
                <a:gd name="connsiteY2" fmla="*/ 0 h 635916"/>
                <a:gd name="connsiteX3" fmla="*/ 4539348 w 5554565"/>
                <a:gd name="connsiteY3" fmla="*/ 0 h 635916"/>
                <a:gd name="connsiteX4" fmla="*/ 4539132 w 5554565"/>
                <a:gd name="connsiteY4" fmla="*/ 0 h 635916"/>
                <a:gd name="connsiteX5" fmla="*/ 4240035 w 5554565"/>
                <a:gd name="connsiteY5" fmla="*/ 0 h 635916"/>
                <a:gd name="connsiteX6" fmla="*/ 4201211 w 5554565"/>
                <a:gd name="connsiteY6" fmla="*/ 0 h 635916"/>
                <a:gd name="connsiteX7" fmla="*/ 4160527 w 5554565"/>
                <a:gd name="connsiteY7" fmla="*/ 0 h 635916"/>
                <a:gd name="connsiteX8" fmla="*/ 3901898 w 5554565"/>
                <a:gd name="connsiteY8" fmla="*/ 0 h 635916"/>
                <a:gd name="connsiteX9" fmla="*/ 3861215 w 5554565"/>
                <a:gd name="connsiteY9" fmla="*/ 0 h 635916"/>
                <a:gd name="connsiteX10" fmla="*/ 3822390 w 5554565"/>
                <a:gd name="connsiteY10" fmla="*/ 0 h 635916"/>
                <a:gd name="connsiteX11" fmla="*/ 3680513 w 5554565"/>
                <a:gd name="connsiteY11" fmla="*/ 0 h 635916"/>
                <a:gd name="connsiteX12" fmla="*/ 3532677 w 5554565"/>
                <a:gd name="connsiteY12" fmla="*/ 0 h 635916"/>
                <a:gd name="connsiteX13" fmla="*/ 3523294 w 5554565"/>
                <a:gd name="connsiteY13" fmla="*/ 0 h 635916"/>
                <a:gd name="connsiteX14" fmla="*/ 3523077 w 5554565"/>
                <a:gd name="connsiteY14" fmla="*/ 0 h 635916"/>
                <a:gd name="connsiteX15" fmla="*/ 3381201 w 5554565"/>
                <a:gd name="connsiteY15" fmla="*/ 0 h 635916"/>
                <a:gd name="connsiteX16" fmla="*/ 3377940 w 5554565"/>
                <a:gd name="connsiteY16" fmla="*/ 0 h 635916"/>
                <a:gd name="connsiteX17" fmla="*/ 3301693 w 5554565"/>
                <a:gd name="connsiteY17" fmla="*/ 0 h 635916"/>
                <a:gd name="connsiteX18" fmla="*/ 3233365 w 5554565"/>
                <a:gd name="connsiteY18" fmla="*/ 0 h 635916"/>
                <a:gd name="connsiteX19" fmla="*/ 3230102 w 5554565"/>
                <a:gd name="connsiteY19" fmla="*/ 0 h 635916"/>
                <a:gd name="connsiteX20" fmla="*/ 3223981 w 5554565"/>
                <a:gd name="connsiteY20" fmla="*/ 0 h 635916"/>
                <a:gd name="connsiteX21" fmla="*/ 3153856 w 5554565"/>
                <a:gd name="connsiteY21" fmla="*/ 0 h 635916"/>
                <a:gd name="connsiteX22" fmla="*/ 3144473 w 5554565"/>
                <a:gd name="connsiteY22" fmla="*/ 0 h 635916"/>
                <a:gd name="connsiteX23" fmla="*/ 3078628 w 5554565"/>
                <a:gd name="connsiteY23" fmla="*/ 0 h 635916"/>
                <a:gd name="connsiteX24" fmla="*/ 3002596 w 5554565"/>
                <a:gd name="connsiteY24" fmla="*/ 0 h 635916"/>
                <a:gd name="connsiteX25" fmla="*/ 3002380 w 5554565"/>
                <a:gd name="connsiteY25" fmla="*/ 0 h 635916"/>
                <a:gd name="connsiteX26" fmla="*/ 2999119 w 5554565"/>
                <a:gd name="connsiteY26" fmla="*/ 0 h 635916"/>
                <a:gd name="connsiteX27" fmla="*/ 2930790 w 5554565"/>
                <a:gd name="connsiteY27" fmla="*/ 0 h 635916"/>
                <a:gd name="connsiteX28" fmla="*/ 2854760 w 5554565"/>
                <a:gd name="connsiteY28" fmla="*/ 0 h 635916"/>
                <a:gd name="connsiteX29" fmla="*/ 2854544 w 5554565"/>
                <a:gd name="connsiteY29" fmla="*/ 0 h 635916"/>
                <a:gd name="connsiteX30" fmla="*/ 2851281 w 5554565"/>
                <a:gd name="connsiteY30" fmla="*/ 0 h 635916"/>
                <a:gd name="connsiteX31" fmla="*/ 2845160 w 5554565"/>
                <a:gd name="connsiteY31" fmla="*/ 0 h 635916"/>
                <a:gd name="connsiteX32" fmla="*/ 2709406 w 5554565"/>
                <a:gd name="connsiteY32" fmla="*/ 0 h 635916"/>
                <a:gd name="connsiteX33" fmla="*/ 2703284 w 5554565"/>
                <a:gd name="connsiteY33" fmla="*/ 0 h 635916"/>
                <a:gd name="connsiteX34" fmla="*/ 2700023 w 5554565"/>
                <a:gd name="connsiteY34" fmla="*/ 0 h 635916"/>
                <a:gd name="connsiteX35" fmla="*/ 2699807 w 5554565"/>
                <a:gd name="connsiteY35" fmla="*/ 0 h 635916"/>
                <a:gd name="connsiteX36" fmla="*/ 2623776 w 5554565"/>
                <a:gd name="connsiteY36" fmla="*/ 0 h 635916"/>
                <a:gd name="connsiteX37" fmla="*/ 2555448 w 5554565"/>
                <a:gd name="connsiteY37" fmla="*/ 0 h 635916"/>
                <a:gd name="connsiteX38" fmla="*/ 2552185 w 5554565"/>
                <a:gd name="connsiteY38" fmla="*/ 0 h 635916"/>
                <a:gd name="connsiteX39" fmla="*/ 2551969 w 5554565"/>
                <a:gd name="connsiteY39" fmla="*/ 0 h 635916"/>
                <a:gd name="connsiteX40" fmla="*/ 2475939 w 5554565"/>
                <a:gd name="connsiteY40" fmla="*/ 0 h 635916"/>
                <a:gd name="connsiteX41" fmla="*/ 2410093 w 5554565"/>
                <a:gd name="connsiteY41" fmla="*/ 0 h 635916"/>
                <a:gd name="connsiteX42" fmla="*/ 2400711 w 5554565"/>
                <a:gd name="connsiteY42" fmla="*/ 0 h 635916"/>
                <a:gd name="connsiteX43" fmla="*/ 2330585 w 5554565"/>
                <a:gd name="connsiteY43" fmla="*/ 0 h 635916"/>
                <a:gd name="connsiteX44" fmla="*/ 2324463 w 5554565"/>
                <a:gd name="connsiteY44" fmla="*/ 0 h 635916"/>
                <a:gd name="connsiteX45" fmla="*/ 2321202 w 5554565"/>
                <a:gd name="connsiteY45" fmla="*/ 0 h 635916"/>
                <a:gd name="connsiteX46" fmla="*/ 2252873 w 5554565"/>
                <a:gd name="connsiteY46" fmla="*/ 0 h 635916"/>
                <a:gd name="connsiteX47" fmla="*/ 2176627 w 5554565"/>
                <a:gd name="connsiteY47" fmla="*/ 0 h 635916"/>
                <a:gd name="connsiteX48" fmla="*/ 2173364 w 5554565"/>
                <a:gd name="connsiteY48" fmla="*/ 0 h 635916"/>
                <a:gd name="connsiteX49" fmla="*/ 2031489 w 5554565"/>
                <a:gd name="connsiteY49" fmla="*/ 0 h 635916"/>
                <a:gd name="connsiteX50" fmla="*/ 2031272 w 5554565"/>
                <a:gd name="connsiteY50" fmla="*/ 0 h 635916"/>
                <a:gd name="connsiteX51" fmla="*/ 2021890 w 5554565"/>
                <a:gd name="connsiteY51" fmla="*/ 0 h 635916"/>
                <a:gd name="connsiteX52" fmla="*/ 1874052 w 5554565"/>
                <a:gd name="connsiteY52" fmla="*/ 0 h 635916"/>
                <a:gd name="connsiteX53" fmla="*/ 1732175 w 5554565"/>
                <a:gd name="connsiteY53" fmla="*/ 0 h 635916"/>
                <a:gd name="connsiteX54" fmla="*/ 1693351 w 5554565"/>
                <a:gd name="connsiteY54" fmla="*/ 0 h 635916"/>
                <a:gd name="connsiteX55" fmla="*/ 1652668 w 5554565"/>
                <a:gd name="connsiteY55" fmla="*/ 0 h 635916"/>
                <a:gd name="connsiteX56" fmla="*/ 1394039 w 5554565"/>
                <a:gd name="connsiteY56" fmla="*/ 0 h 635916"/>
                <a:gd name="connsiteX57" fmla="*/ 1353355 w 5554565"/>
                <a:gd name="connsiteY57" fmla="*/ 0 h 635916"/>
                <a:gd name="connsiteX58" fmla="*/ 1314531 w 5554565"/>
                <a:gd name="connsiteY58" fmla="*/ 0 h 635916"/>
                <a:gd name="connsiteX59" fmla="*/ 1015434 w 5554565"/>
                <a:gd name="connsiteY59" fmla="*/ 0 h 635916"/>
                <a:gd name="connsiteX60" fmla="*/ 1015218 w 5554565"/>
                <a:gd name="connsiteY60" fmla="*/ 0 h 635916"/>
                <a:gd name="connsiteX61" fmla="*/ 716122 w 5554565"/>
                <a:gd name="connsiteY61" fmla="*/ 0 h 635916"/>
                <a:gd name="connsiteX62" fmla="*/ 636614 w 5554565"/>
                <a:gd name="connsiteY62" fmla="*/ 0 h 635916"/>
                <a:gd name="connsiteX63" fmla="*/ 337301 w 5554565"/>
                <a:gd name="connsiteY63" fmla="*/ 0 h 635916"/>
                <a:gd name="connsiteX64" fmla="*/ 0 w 5554565"/>
                <a:gd name="connsiteY64" fmla="*/ 290862 h 635916"/>
                <a:gd name="connsiteX65" fmla="*/ 0 w 5554565"/>
                <a:gd name="connsiteY65" fmla="*/ 345055 h 635916"/>
                <a:gd name="connsiteX66" fmla="*/ 26506 w 5554565"/>
                <a:gd name="connsiteY66" fmla="*/ 458272 h 635916"/>
                <a:gd name="connsiteX67" fmla="*/ 88925 w 5554565"/>
                <a:gd name="connsiteY67" fmla="*/ 538104 h 635916"/>
                <a:gd name="connsiteX68" fmla="*/ 95831 w 5554565"/>
                <a:gd name="connsiteY68" fmla="*/ 547753 h 635916"/>
                <a:gd name="connsiteX69" fmla="*/ 97455 w 5554565"/>
                <a:gd name="connsiteY69" fmla="*/ 549015 h 635916"/>
                <a:gd name="connsiteX70" fmla="*/ 98793 w 5554565"/>
                <a:gd name="connsiteY70" fmla="*/ 550724 h 635916"/>
                <a:gd name="connsiteX71" fmla="*/ 109019 w 5554565"/>
                <a:gd name="connsiteY71" fmla="*/ 558001 h 635916"/>
                <a:gd name="connsiteX72" fmla="*/ 143132 w 5554565"/>
                <a:gd name="connsiteY72" fmla="*/ 584509 h 635916"/>
                <a:gd name="connsiteX73" fmla="*/ 321820 w 5554565"/>
                <a:gd name="connsiteY73" fmla="*/ 635916 h 635916"/>
                <a:gd name="connsiteX74" fmla="*/ 329226 w 5554565"/>
                <a:gd name="connsiteY74" fmla="*/ 635213 h 635916"/>
                <a:gd name="connsiteX75" fmla="*/ 337301 w 5554565"/>
                <a:gd name="connsiteY75" fmla="*/ 635915 h 635916"/>
                <a:gd name="connsiteX76" fmla="*/ 621124 w 5554565"/>
                <a:gd name="connsiteY76" fmla="*/ 635915 h 635916"/>
                <a:gd name="connsiteX77" fmla="*/ 621132 w 5554565"/>
                <a:gd name="connsiteY77" fmla="*/ 635916 h 635916"/>
                <a:gd name="connsiteX78" fmla="*/ 621139 w 5554565"/>
                <a:gd name="connsiteY78" fmla="*/ 635915 h 635916"/>
                <a:gd name="connsiteX79" fmla="*/ 636614 w 5554565"/>
                <a:gd name="connsiteY79" fmla="*/ 635915 h 635916"/>
                <a:gd name="connsiteX80" fmla="*/ 700629 w 5554565"/>
                <a:gd name="connsiteY80" fmla="*/ 635915 h 635916"/>
                <a:gd name="connsiteX81" fmla="*/ 700640 w 5554565"/>
                <a:gd name="connsiteY81" fmla="*/ 635916 h 635916"/>
                <a:gd name="connsiteX82" fmla="*/ 700649 w 5554565"/>
                <a:gd name="connsiteY82" fmla="*/ 635915 h 635916"/>
                <a:gd name="connsiteX83" fmla="*/ 716122 w 5554565"/>
                <a:gd name="connsiteY83" fmla="*/ 635915 h 635916"/>
                <a:gd name="connsiteX84" fmla="*/ 999732 w 5554565"/>
                <a:gd name="connsiteY84" fmla="*/ 635915 h 635916"/>
                <a:gd name="connsiteX85" fmla="*/ 999737 w 5554565"/>
                <a:gd name="connsiteY85" fmla="*/ 635916 h 635916"/>
                <a:gd name="connsiteX86" fmla="*/ 999745 w 5554565"/>
                <a:gd name="connsiteY86" fmla="*/ 635915 h 635916"/>
                <a:gd name="connsiteX87" fmla="*/ 999945 w 5554565"/>
                <a:gd name="connsiteY87" fmla="*/ 635915 h 635916"/>
                <a:gd name="connsiteX88" fmla="*/ 999953 w 5554565"/>
                <a:gd name="connsiteY88" fmla="*/ 635916 h 635916"/>
                <a:gd name="connsiteX89" fmla="*/ 999959 w 5554565"/>
                <a:gd name="connsiteY89" fmla="*/ 635915 h 635916"/>
                <a:gd name="connsiteX90" fmla="*/ 1015218 w 5554565"/>
                <a:gd name="connsiteY90" fmla="*/ 635915 h 635916"/>
                <a:gd name="connsiteX91" fmla="*/ 1015434 w 5554565"/>
                <a:gd name="connsiteY91" fmla="*/ 635915 h 635916"/>
                <a:gd name="connsiteX92" fmla="*/ 1299041 w 5554565"/>
                <a:gd name="connsiteY92" fmla="*/ 635915 h 635916"/>
                <a:gd name="connsiteX93" fmla="*/ 1299049 w 5554565"/>
                <a:gd name="connsiteY93" fmla="*/ 635916 h 635916"/>
                <a:gd name="connsiteX94" fmla="*/ 1299055 w 5554565"/>
                <a:gd name="connsiteY94" fmla="*/ 635915 h 635916"/>
                <a:gd name="connsiteX95" fmla="*/ 1314531 w 5554565"/>
                <a:gd name="connsiteY95" fmla="*/ 635915 h 635916"/>
                <a:gd name="connsiteX96" fmla="*/ 1337866 w 5554565"/>
                <a:gd name="connsiteY96" fmla="*/ 635915 h 635916"/>
                <a:gd name="connsiteX97" fmla="*/ 1337873 w 5554565"/>
                <a:gd name="connsiteY97" fmla="*/ 635916 h 635916"/>
                <a:gd name="connsiteX98" fmla="*/ 1337886 w 5554565"/>
                <a:gd name="connsiteY98" fmla="*/ 635915 h 635916"/>
                <a:gd name="connsiteX99" fmla="*/ 1353355 w 5554565"/>
                <a:gd name="connsiteY99" fmla="*/ 635915 h 635916"/>
                <a:gd name="connsiteX100" fmla="*/ 1378546 w 5554565"/>
                <a:gd name="connsiteY100" fmla="*/ 635915 h 635916"/>
                <a:gd name="connsiteX101" fmla="*/ 1378557 w 5554565"/>
                <a:gd name="connsiteY101" fmla="*/ 635916 h 635916"/>
                <a:gd name="connsiteX102" fmla="*/ 1378566 w 5554565"/>
                <a:gd name="connsiteY102" fmla="*/ 635915 h 635916"/>
                <a:gd name="connsiteX103" fmla="*/ 1394039 w 5554565"/>
                <a:gd name="connsiteY103" fmla="*/ 635915 h 635916"/>
                <a:gd name="connsiteX104" fmla="*/ 1637179 w 5554565"/>
                <a:gd name="connsiteY104" fmla="*/ 635915 h 635916"/>
                <a:gd name="connsiteX105" fmla="*/ 1637186 w 5554565"/>
                <a:gd name="connsiteY105" fmla="*/ 635916 h 635916"/>
                <a:gd name="connsiteX106" fmla="*/ 1637198 w 5554565"/>
                <a:gd name="connsiteY106" fmla="*/ 635915 h 635916"/>
                <a:gd name="connsiteX107" fmla="*/ 1652668 w 5554565"/>
                <a:gd name="connsiteY107" fmla="*/ 635915 h 635916"/>
                <a:gd name="connsiteX108" fmla="*/ 1677862 w 5554565"/>
                <a:gd name="connsiteY108" fmla="*/ 635915 h 635916"/>
                <a:gd name="connsiteX109" fmla="*/ 1677870 w 5554565"/>
                <a:gd name="connsiteY109" fmla="*/ 635916 h 635916"/>
                <a:gd name="connsiteX110" fmla="*/ 1677876 w 5554565"/>
                <a:gd name="connsiteY110" fmla="*/ 635915 h 635916"/>
                <a:gd name="connsiteX111" fmla="*/ 1693351 w 5554565"/>
                <a:gd name="connsiteY111" fmla="*/ 635915 h 635916"/>
                <a:gd name="connsiteX112" fmla="*/ 1716687 w 5554565"/>
                <a:gd name="connsiteY112" fmla="*/ 635915 h 635916"/>
                <a:gd name="connsiteX113" fmla="*/ 1716694 w 5554565"/>
                <a:gd name="connsiteY113" fmla="*/ 635916 h 635916"/>
                <a:gd name="connsiteX114" fmla="*/ 1716707 w 5554565"/>
                <a:gd name="connsiteY114" fmla="*/ 635915 h 635916"/>
                <a:gd name="connsiteX115" fmla="*/ 1732175 w 5554565"/>
                <a:gd name="connsiteY115" fmla="*/ 635915 h 635916"/>
                <a:gd name="connsiteX116" fmla="*/ 1874052 w 5554565"/>
                <a:gd name="connsiteY116" fmla="*/ 635915 h 635916"/>
                <a:gd name="connsiteX117" fmla="*/ 2015783 w 5554565"/>
                <a:gd name="connsiteY117" fmla="*/ 635915 h 635916"/>
                <a:gd name="connsiteX118" fmla="*/ 2015790 w 5554565"/>
                <a:gd name="connsiteY118" fmla="*/ 635916 h 635916"/>
                <a:gd name="connsiteX119" fmla="*/ 2015803 w 5554565"/>
                <a:gd name="connsiteY119" fmla="*/ 635915 h 635916"/>
                <a:gd name="connsiteX120" fmla="*/ 2015999 w 5554565"/>
                <a:gd name="connsiteY120" fmla="*/ 635915 h 635916"/>
                <a:gd name="connsiteX121" fmla="*/ 2016007 w 5554565"/>
                <a:gd name="connsiteY121" fmla="*/ 635916 h 635916"/>
                <a:gd name="connsiteX122" fmla="*/ 2016019 w 5554565"/>
                <a:gd name="connsiteY122" fmla="*/ 635915 h 635916"/>
                <a:gd name="connsiteX123" fmla="*/ 2021890 w 5554565"/>
                <a:gd name="connsiteY123" fmla="*/ 635915 h 635916"/>
                <a:gd name="connsiteX124" fmla="*/ 2031272 w 5554565"/>
                <a:gd name="connsiteY124" fmla="*/ 635915 h 635916"/>
                <a:gd name="connsiteX125" fmla="*/ 2031489 w 5554565"/>
                <a:gd name="connsiteY125" fmla="*/ 635915 h 635916"/>
                <a:gd name="connsiteX126" fmla="*/ 2173364 w 5554565"/>
                <a:gd name="connsiteY126" fmla="*/ 635915 h 635916"/>
                <a:gd name="connsiteX127" fmla="*/ 2176627 w 5554565"/>
                <a:gd name="connsiteY127" fmla="*/ 635915 h 635916"/>
                <a:gd name="connsiteX128" fmla="*/ 2252873 w 5554565"/>
                <a:gd name="connsiteY128" fmla="*/ 635915 h 635916"/>
                <a:gd name="connsiteX129" fmla="*/ 2315096 w 5554565"/>
                <a:gd name="connsiteY129" fmla="*/ 635915 h 635916"/>
                <a:gd name="connsiteX130" fmla="*/ 2315103 w 5554565"/>
                <a:gd name="connsiteY130" fmla="*/ 635916 h 635916"/>
                <a:gd name="connsiteX131" fmla="*/ 2315116 w 5554565"/>
                <a:gd name="connsiteY131" fmla="*/ 635915 h 635916"/>
                <a:gd name="connsiteX132" fmla="*/ 2321202 w 5554565"/>
                <a:gd name="connsiteY132" fmla="*/ 635915 h 635916"/>
                <a:gd name="connsiteX133" fmla="*/ 2324463 w 5554565"/>
                <a:gd name="connsiteY133" fmla="*/ 635915 h 635916"/>
                <a:gd name="connsiteX134" fmla="*/ 2330585 w 5554565"/>
                <a:gd name="connsiteY134" fmla="*/ 635915 h 635916"/>
                <a:gd name="connsiteX135" fmla="*/ 2394604 w 5554565"/>
                <a:gd name="connsiteY135" fmla="*/ 635915 h 635916"/>
                <a:gd name="connsiteX136" fmla="*/ 2394611 w 5554565"/>
                <a:gd name="connsiteY136" fmla="*/ 635916 h 635916"/>
                <a:gd name="connsiteX137" fmla="*/ 2394624 w 5554565"/>
                <a:gd name="connsiteY137" fmla="*/ 635915 h 635916"/>
                <a:gd name="connsiteX138" fmla="*/ 2400711 w 5554565"/>
                <a:gd name="connsiteY138" fmla="*/ 635915 h 635916"/>
                <a:gd name="connsiteX139" fmla="*/ 2410093 w 5554565"/>
                <a:gd name="connsiteY139" fmla="*/ 635915 h 635916"/>
                <a:gd name="connsiteX140" fmla="*/ 2475939 w 5554565"/>
                <a:gd name="connsiteY140" fmla="*/ 635915 h 635916"/>
                <a:gd name="connsiteX141" fmla="*/ 2551969 w 5554565"/>
                <a:gd name="connsiteY141" fmla="*/ 635915 h 635916"/>
                <a:gd name="connsiteX142" fmla="*/ 2552185 w 5554565"/>
                <a:gd name="connsiteY142" fmla="*/ 635915 h 635916"/>
                <a:gd name="connsiteX143" fmla="*/ 2555448 w 5554565"/>
                <a:gd name="connsiteY143" fmla="*/ 635915 h 635916"/>
                <a:gd name="connsiteX144" fmla="*/ 2623776 w 5554565"/>
                <a:gd name="connsiteY144" fmla="*/ 635915 h 635916"/>
                <a:gd name="connsiteX145" fmla="*/ 2693917 w 5554565"/>
                <a:gd name="connsiteY145" fmla="*/ 635915 h 635916"/>
                <a:gd name="connsiteX146" fmla="*/ 2693924 w 5554565"/>
                <a:gd name="connsiteY146" fmla="*/ 635916 h 635916"/>
                <a:gd name="connsiteX147" fmla="*/ 2693936 w 5554565"/>
                <a:gd name="connsiteY147" fmla="*/ 635915 h 635916"/>
                <a:gd name="connsiteX148" fmla="*/ 2699807 w 5554565"/>
                <a:gd name="connsiteY148" fmla="*/ 635915 h 635916"/>
                <a:gd name="connsiteX149" fmla="*/ 2700023 w 5554565"/>
                <a:gd name="connsiteY149" fmla="*/ 635915 h 635916"/>
                <a:gd name="connsiteX150" fmla="*/ 2703284 w 5554565"/>
                <a:gd name="connsiteY150" fmla="*/ 635915 h 635916"/>
                <a:gd name="connsiteX151" fmla="*/ 2709406 w 5554565"/>
                <a:gd name="connsiteY151" fmla="*/ 635915 h 635916"/>
                <a:gd name="connsiteX152" fmla="*/ 2845160 w 5554565"/>
                <a:gd name="connsiteY152" fmla="*/ 635915 h 635916"/>
                <a:gd name="connsiteX153" fmla="*/ 2851281 w 5554565"/>
                <a:gd name="connsiteY153" fmla="*/ 635915 h 635916"/>
                <a:gd name="connsiteX154" fmla="*/ 2854544 w 5554565"/>
                <a:gd name="connsiteY154" fmla="*/ 635915 h 635916"/>
                <a:gd name="connsiteX155" fmla="*/ 2854760 w 5554565"/>
                <a:gd name="connsiteY155" fmla="*/ 635915 h 635916"/>
                <a:gd name="connsiteX156" fmla="*/ 2860630 w 5554565"/>
                <a:gd name="connsiteY156" fmla="*/ 635915 h 635916"/>
                <a:gd name="connsiteX157" fmla="*/ 2860642 w 5554565"/>
                <a:gd name="connsiteY157" fmla="*/ 635916 h 635916"/>
                <a:gd name="connsiteX158" fmla="*/ 2860649 w 5554565"/>
                <a:gd name="connsiteY158" fmla="*/ 635915 h 635916"/>
                <a:gd name="connsiteX159" fmla="*/ 2930790 w 5554565"/>
                <a:gd name="connsiteY159" fmla="*/ 635915 h 635916"/>
                <a:gd name="connsiteX160" fmla="*/ 2999119 w 5554565"/>
                <a:gd name="connsiteY160" fmla="*/ 635915 h 635916"/>
                <a:gd name="connsiteX161" fmla="*/ 3002380 w 5554565"/>
                <a:gd name="connsiteY161" fmla="*/ 635915 h 635916"/>
                <a:gd name="connsiteX162" fmla="*/ 3002596 w 5554565"/>
                <a:gd name="connsiteY162" fmla="*/ 635915 h 635916"/>
                <a:gd name="connsiteX163" fmla="*/ 3078628 w 5554565"/>
                <a:gd name="connsiteY163" fmla="*/ 635915 h 635916"/>
                <a:gd name="connsiteX164" fmla="*/ 3144473 w 5554565"/>
                <a:gd name="connsiteY164" fmla="*/ 635915 h 635916"/>
                <a:gd name="connsiteX165" fmla="*/ 3153856 w 5554565"/>
                <a:gd name="connsiteY165" fmla="*/ 635915 h 635916"/>
                <a:gd name="connsiteX166" fmla="*/ 3159942 w 5554565"/>
                <a:gd name="connsiteY166" fmla="*/ 635915 h 635916"/>
                <a:gd name="connsiteX167" fmla="*/ 3159955 w 5554565"/>
                <a:gd name="connsiteY167" fmla="*/ 635916 h 635916"/>
                <a:gd name="connsiteX168" fmla="*/ 3159961 w 5554565"/>
                <a:gd name="connsiteY168" fmla="*/ 635915 h 635916"/>
                <a:gd name="connsiteX169" fmla="*/ 3223981 w 5554565"/>
                <a:gd name="connsiteY169" fmla="*/ 635915 h 635916"/>
                <a:gd name="connsiteX170" fmla="*/ 3230102 w 5554565"/>
                <a:gd name="connsiteY170" fmla="*/ 635915 h 635916"/>
                <a:gd name="connsiteX171" fmla="*/ 3233365 w 5554565"/>
                <a:gd name="connsiteY171" fmla="*/ 635915 h 635916"/>
                <a:gd name="connsiteX172" fmla="*/ 3239451 w 5554565"/>
                <a:gd name="connsiteY172" fmla="*/ 635915 h 635916"/>
                <a:gd name="connsiteX173" fmla="*/ 3239463 w 5554565"/>
                <a:gd name="connsiteY173" fmla="*/ 635916 h 635916"/>
                <a:gd name="connsiteX174" fmla="*/ 3239470 w 5554565"/>
                <a:gd name="connsiteY174" fmla="*/ 635915 h 635916"/>
                <a:gd name="connsiteX175" fmla="*/ 3301693 w 5554565"/>
                <a:gd name="connsiteY175" fmla="*/ 635915 h 635916"/>
                <a:gd name="connsiteX176" fmla="*/ 3377940 w 5554565"/>
                <a:gd name="connsiteY176" fmla="*/ 635915 h 635916"/>
                <a:gd name="connsiteX177" fmla="*/ 3381201 w 5554565"/>
                <a:gd name="connsiteY177" fmla="*/ 635915 h 635916"/>
                <a:gd name="connsiteX178" fmla="*/ 3523077 w 5554565"/>
                <a:gd name="connsiteY178" fmla="*/ 635915 h 635916"/>
                <a:gd name="connsiteX179" fmla="*/ 3523294 w 5554565"/>
                <a:gd name="connsiteY179" fmla="*/ 635915 h 635916"/>
                <a:gd name="connsiteX180" fmla="*/ 3532677 w 5554565"/>
                <a:gd name="connsiteY180" fmla="*/ 635915 h 635916"/>
                <a:gd name="connsiteX181" fmla="*/ 3538547 w 5554565"/>
                <a:gd name="connsiteY181" fmla="*/ 635915 h 635916"/>
                <a:gd name="connsiteX182" fmla="*/ 3538559 w 5554565"/>
                <a:gd name="connsiteY182" fmla="*/ 635916 h 635916"/>
                <a:gd name="connsiteX183" fmla="*/ 3538566 w 5554565"/>
                <a:gd name="connsiteY183" fmla="*/ 635915 h 635916"/>
                <a:gd name="connsiteX184" fmla="*/ 3538763 w 5554565"/>
                <a:gd name="connsiteY184" fmla="*/ 635915 h 635916"/>
                <a:gd name="connsiteX185" fmla="*/ 3538775 w 5554565"/>
                <a:gd name="connsiteY185" fmla="*/ 635916 h 635916"/>
                <a:gd name="connsiteX186" fmla="*/ 3538782 w 5554565"/>
                <a:gd name="connsiteY186" fmla="*/ 635915 h 635916"/>
                <a:gd name="connsiteX187" fmla="*/ 3680513 w 5554565"/>
                <a:gd name="connsiteY187" fmla="*/ 635915 h 635916"/>
                <a:gd name="connsiteX188" fmla="*/ 3822390 w 5554565"/>
                <a:gd name="connsiteY188" fmla="*/ 635915 h 635916"/>
                <a:gd name="connsiteX189" fmla="*/ 3837859 w 5554565"/>
                <a:gd name="connsiteY189" fmla="*/ 635915 h 635916"/>
                <a:gd name="connsiteX190" fmla="*/ 3837872 w 5554565"/>
                <a:gd name="connsiteY190" fmla="*/ 635916 h 635916"/>
                <a:gd name="connsiteX191" fmla="*/ 3837878 w 5554565"/>
                <a:gd name="connsiteY191" fmla="*/ 635915 h 635916"/>
                <a:gd name="connsiteX192" fmla="*/ 3861215 w 5554565"/>
                <a:gd name="connsiteY192" fmla="*/ 635915 h 635916"/>
                <a:gd name="connsiteX193" fmla="*/ 3876690 w 5554565"/>
                <a:gd name="connsiteY193" fmla="*/ 635915 h 635916"/>
                <a:gd name="connsiteX194" fmla="*/ 3876696 w 5554565"/>
                <a:gd name="connsiteY194" fmla="*/ 635916 h 635916"/>
                <a:gd name="connsiteX195" fmla="*/ 3876703 w 5554565"/>
                <a:gd name="connsiteY195" fmla="*/ 635915 h 635916"/>
                <a:gd name="connsiteX196" fmla="*/ 3901898 w 5554565"/>
                <a:gd name="connsiteY196" fmla="*/ 635915 h 635916"/>
                <a:gd name="connsiteX197" fmla="*/ 3917368 w 5554565"/>
                <a:gd name="connsiteY197" fmla="*/ 635915 h 635916"/>
                <a:gd name="connsiteX198" fmla="*/ 3917380 w 5554565"/>
                <a:gd name="connsiteY198" fmla="*/ 635916 h 635916"/>
                <a:gd name="connsiteX199" fmla="*/ 3917387 w 5554565"/>
                <a:gd name="connsiteY199" fmla="*/ 635915 h 635916"/>
                <a:gd name="connsiteX200" fmla="*/ 4160527 w 5554565"/>
                <a:gd name="connsiteY200" fmla="*/ 635915 h 635916"/>
                <a:gd name="connsiteX201" fmla="*/ 4175999 w 5554565"/>
                <a:gd name="connsiteY201" fmla="*/ 635915 h 635916"/>
                <a:gd name="connsiteX202" fmla="*/ 4176008 w 5554565"/>
                <a:gd name="connsiteY202" fmla="*/ 635916 h 635916"/>
                <a:gd name="connsiteX203" fmla="*/ 4176019 w 5554565"/>
                <a:gd name="connsiteY203" fmla="*/ 635915 h 635916"/>
                <a:gd name="connsiteX204" fmla="*/ 4201211 w 5554565"/>
                <a:gd name="connsiteY204" fmla="*/ 635915 h 635916"/>
                <a:gd name="connsiteX205" fmla="*/ 4216680 w 5554565"/>
                <a:gd name="connsiteY205" fmla="*/ 635915 h 635916"/>
                <a:gd name="connsiteX206" fmla="*/ 4216692 w 5554565"/>
                <a:gd name="connsiteY206" fmla="*/ 635916 h 635916"/>
                <a:gd name="connsiteX207" fmla="*/ 4216699 w 5554565"/>
                <a:gd name="connsiteY207" fmla="*/ 635915 h 635916"/>
                <a:gd name="connsiteX208" fmla="*/ 4240035 w 5554565"/>
                <a:gd name="connsiteY208" fmla="*/ 635915 h 635916"/>
                <a:gd name="connsiteX209" fmla="*/ 4255511 w 5554565"/>
                <a:gd name="connsiteY209" fmla="*/ 635915 h 635916"/>
                <a:gd name="connsiteX210" fmla="*/ 4255516 w 5554565"/>
                <a:gd name="connsiteY210" fmla="*/ 635916 h 635916"/>
                <a:gd name="connsiteX211" fmla="*/ 4255524 w 5554565"/>
                <a:gd name="connsiteY211" fmla="*/ 635915 h 635916"/>
                <a:gd name="connsiteX212" fmla="*/ 4539132 w 5554565"/>
                <a:gd name="connsiteY212" fmla="*/ 635915 h 635916"/>
                <a:gd name="connsiteX213" fmla="*/ 4539348 w 5554565"/>
                <a:gd name="connsiteY213" fmla="*/ 635915 h 635916"/>
                <a:gd name="connsiteX214" fmla="*/ 4554607 w 5554565"/>
                <a:gd name="connsiteY214" fmla="*/ 635915 h 635916"/>
                <a:gd name="connsiteX215" fmla="*/ 4554613 w 5554565"/>
                <a:gd name="connsiteY215" fmla="*/ 635916 h 635916"/>
                <a:gd name="connsiteX216" fmla="*/ 4554620 w 5554565"/>
                <a:gd name="connsiteY216" fmla="*/ 635915 h 635916"/>
                <a:gd name="connsiteX217" fmla="*/ 4554821 w 5554565"/>
                <a:gd name="connsiteY217" fmla="*/ 635915 h 635916"/>
                <a:gd name="connsiteX218" fmla="*/ 4554829 w 5554565"/>
                <a:gd name="connsiteY218" fmla="*/ 635916 h 635916"/>
                <a:gd name="connsiteX219" fmla="*/ 4554834 w 5554565"/>
                <a:gd name="connsiteY219" fmla="*/ 635915 h 635916"/>
                <a:gd name="connsiteX220" fmla="*/ 4838444 w 5554565"/>
                <a:gd name="connsiteY220" fmla="*/ 635915 h 635916"/>
                <a:gd name="connsiteX221" fmla="*/ 4853916 w 5554565"/>
                <a:gd name="connsiteY221" fmla="*/ 635915 h 635916"/>
                <a:gd name="connsiteX222" fmla="*/ 4853925 w 5554565"/>
                <a:gd name="connsiteY222" fmla="*/ 635916 h 635916"/>
                <a:gd name="connsiteX223" fmla="*/ 4853936 w 5554565"/>
                <a:gd name="connsiteY223" fmla="*/ 635915 h 635916"/>
                <a:gd name="connsiteX224" fmla="*/ 4917952 w 5554565"/>
                <a:gd name="connsiteY224" fmla="*/ 635915 h 635916"/>
                <a:gd name="connsiteX225" fmla="*/ 4933428 w 5554565"/>
                <a:gd name="connsiteY225" fmla="*/ 635915 h 635916"/>
                <a:gd name="connsiteX226" fmla="*/ 4933433 w 5554565"/>
                <a:gd name="connsiteY226" fmla="*/ 635916 h 635916"/>
                <a:gd name="connsiteX227" fmla="*/ 4933441 w 5554565"/>
                <a:gd name="connsiteY227" fmla="*/ 635915 h 635916"/>
                <a:gd name="connsiteX228" fmla="*/ 5217265 w 5554565"/>
                <a:gd name="connsiteY228" fmla="*/ 635915 h 635916"/>
                <a:gd name="connsiteX229" fmla="*/ 5225340 w 5554565"/>
                <a:gd name="connsiteY229" fmla="*/ 635213 h 635916"/>
                <a:gd name="connsiteX230" fmla="*/ 5232746 w 5554565"/>
                <a:gd name="connsiteY230" fmla="*/ 635916 h 635916"/>
                <a:gd name="connsiteX231" fmla="*/ 5411434 w 5554565"/>
                <a:gd name="connsiteY231" fmla="*/ 584509 h 635916"/>
                <a:gd name="connsiteX232" fmla="*/ 5445547 w 5554565"/>
                <a:gd name="connsiteY232" fmla="*/ 558001 h 635916"/>
                <a:gd name="connsiteX233" fmla="*/ 5455773 w 5554565"/>
                <a:gd name="connsiteY233" fmla="*/ 550724 h 635916"/>
                <a:gd name="connsiteX234" fmla="*/ 5457110 w 5554565"/>
                <a:gd name="connsiteY234" fmla="*/ 549015 h 635916"/>
                <a:gd name="connsiteX235" fmla="*/ 5458735 w 5554565"/>
                <a:gd name="connsiteY235" fmla="*/ 547753 h 635916"/>
                <a:gd name="connsiteX236" fmla="*/ 5465640 w 5554565"/>
                <a:gd name="connsiteY236" fmla="*/ 538104 h 635916"/>
                <a:gd name="connsiteX237" fmla="*/ 5528059 w 5554565"/>
                <a:gd name="connsiteY237" fmla="*/ 458272 h 635916"/>
                <a:gd name="connsiteX238" fmla="*/ 5554565 w 5554565"/>
                <a:gd name="connsiteY238" fmla="*/ 345055 h 635916"/>
                <a:gd name="connsiteX239" fmla="*/ 5554565 w 5554565"/>
                <a:gd name="connsiteY239" fmla="*/ 290862 h 635916"/>
                <a:gd name="connsiteX240" fmla="*/ 5217265 w 5554565"/>
                <a:gd name="connsiteY240" fmla="*/ 0 h 63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554565" h="635916">
                  <a:moveTo>
                    <a:pt x="5217265" y="0"/>
                  </a:moveTo>
                  <a:lnTo>
                    <a:pt x="4917952" y="0"/>
                  </a:lnTo>
                  <a:lnTo>
                    <a:pt x="4838444" y="0"/>
                  </a:lnTo>
                  <a:lnTo>
                    <a:pt x="4539348" y="0"/>
                  </a:lnTo>
                  <a:lnTo>
                    <a:pt x="4539132" y="0"/>
                  </a:lnTo>
                  <a:lnTo>
                    <a:pt x="4240035" y="0"/>
                  </a:lnTo>
                  <a:lnTo>
                    <a:pt x="4201211" y="0"/>
                  </a:lnTo>
                  <a:lnTo>
                    <a:pt x="4160527" y="0"/>
                  </a:lnTo>
                  <a:lnTo>
                    <a:pt x="3901898" y="0"/>
                  </a:lnTo>
                  <a:lnTo>
                    <a:pt x="3861215" y="0"/>
                  </a:lnTo>
                  <a:lnTo>
                    <a:pt x="3822390" y="0"/>
                  </a:lnTo>
                  <a:lnTo>
                    <a:pt x="3680513" y="0"/>
                  </a:lnTo>
                  <a:lnTo>
                    <a:pt x="3532677" y="0"/>
                  </a:lnTo>
                  <a:lnTo>
                    <a:pt x="3523294" y="0"/>
                  </a:lnTo>
                  <a:lnTo>
                    <a:pt x="3523077" y="0"/>
                  </a:lnTo>
                  <a:lnTo>
                    <a:pt x="3381201" y="0"/>
                  </a:lnTo>
                  <a:lnTo>
                    <a:pt x="3377940" y="0"/>
                  </a:lnTo>
                  <a:lnTo>
                    <a:pt x="3301693" y="0"/>
                  </a:lnTo>
                  <a:lnTo>
                    <a:pt x="3233365" y="0"/>
                  </a:lnTo>
                  <a:lnTo>
                    <a:pt x="3230102" y="0"/>
                  </a:lnTo>
                  <a:lnTo>
                    <a:pt x="3223981" y="0"/>
                  </a:lnTo>
                  <a:lnTo>
                    <a:pt x="3153856" y="0"/>
                  </a:lnTo>
                  <a:lnTo>
                    <a:pt x="3144473" y="0"/>
                  </a:lnTo>
                  <a:lnTo>
                    <a:pt x="3078628" y="0"/>
                  </a:lnTo>
                  <a:lnTo>
                    <a:pt x="3002596" y="0"/>
                  </a:lnTo>
                  <a:lnTo>
                    <a:pt x="3002380" y="0"/>
                  </a:lnTo>
                  <a:lnTo>
                    <a:pt x="2999119" y="0"/>
                  </a:lnTo>
                  <a:lnTo>
                    <a:pt x="2930790" y="0"/>
                  </a:lnTo>
                  <a:lnTo>
                    <a:pt x="2854760" y="0"/>
                  </a:lnTo>
                  <a:lnTo>
                    <a:pt x="2854544" y="0"/>
                  </a:lnTo>
                  <a:lnTo>
                    <a:pt x="2851281" y="0"/>
                  </a:lnTo>
                  <a:lnTo>
                    <a:pt x="2845160" y="0"/>
                  </a:lnTo>
                  <a:lnTo>
                    <a:pt x="2709406" y="0"/>
                  </a:lnTo>
                  <a:lnTo>
                    <a:pt x="2703284" y="0"/>
                  </a:lnTo>
                  <a:lnTo>
                    <a:pt x="2700023" y="0"/>
                  </a:lnTo>
                  <a:lnTo>
                    <a:pt x="2699807" y="0"/>
                  </a:lnTo>
                  <a:lnTo>
                    <a:pt x="2623776" y="0"/>
                  </a:lnTo>
                  <a:lnTo>
                    <a:pt x="2555448" y="0"/>
                  </a:lnTo>
                  <a:lnTo>
                    <a:pt x="2552185" y="0"/>
                  </a:lnTo>
                  <a:lnTo>
                    <a:pt x="2551969" y="0"/>
                  </a:lnTo>
                  <a:lnTo>
                    <a:pt x="2475939" y="0"/>
                  </a:lnTo>
                  <a:lnTo>
                    <a:pt x="2410093" y="0"/>
                  </a:lnTo>
                  <a:lnTo>
                    <a:pt x="2400711" y="0"/>
                  </a:lnTo>
                  <a:lnTo>
                    <a:pt x="2330585" y="0"/>
                  </a:lnTo>
                  <a:lnTo>
                    <a:pt x="2324463" y="0"/>
                  </a:lnTo>
                  <a:lnTo>
                    <a:pt x="2321202" y="0"/>
                  </a:lnTo>
                  <a:lnTo>
                    <a:pt x="2252873" y="0"/>
                  </a:lnTo>
                  <a:lnTo>
                    <a:pt x="2176627" y="0"/>
                  </a:lnTo>
                  <a:lnTo>
                    <a:pt x="2173364" y="0"/>
                  </a:lnTo>
                  <a:lnTo>
                    <a:pt x="2031489" y="0"/>
                  </a:lnTo>
                  <a:lnTo>
                    <a:pt x="2031272" y="0"/>
                  </a:lnTo>
                  <a:lnTo>
                    <a:pt x="2021890" y="0"/>
                  </a:lnTo>
                  <a:lnTo>
                    <a:pt x="1874052" y="0"/>
                  </a:lnTo>
                  <a:lnTo>
                    <a:pt x="1732175" y="0"/>
                  </a:lnTo>
                  <a:lnTo>
                    <a:pt x="1693351" y="0"/>
                  </a:lnTo>
                  <a:lnTo>
                    <a:pt x="1652668" y="0"/>
                  </a:lnTo>
                  <a:lnTo>
                    <a:pt x="1394039" y="0"/>
                  </a:lnTo>
                  <a:lnTo>
                    <a:pt x="1353355" y="0"/>
                  </a:lnTo>
                  <a:lnTo>
                    <a:pt x="1314531" y="0"/>
                  </a:lnTo>
                  <a:lnTo>
                    <a:pt x="1015434" y="0"/>
                  </a:lnTo>
                  <a:lnTo>
                    <a:pt x="1015218" y="0"/>
                  </a:lnTo>
                  <a:lnTo>
                    <a:pt x="716122" y="0"/>
                  </a:lnTo>
                  <a:lnTo>
                    <a:pt x="636614" y="0"/>
                  </a:lnTo>
                  <a:lnTo>
                    <a:pt x="337301" y="0"/>
                  </a:lnTo>
                  <a:cubicBezTo>
                    <a:pt x="151014" y="0"/>
                    <a:pt x="0" y="130224"/>
                    <a:pt x="0" y="290862"/>
                  </a:cubicBezTo>
                  <a:lnTo>
                    <a:pt x="0" y="345055"/>
                  </a:lnTo>
                  <a:cubicBezTo>
                    <a:pt x="0" y="385214"/>
                    <a:pt x="9438" y="423473"/>
                    <a:pt x="26506" y="458272"/>
                  </a:cubicBezTo>
                  <a:lnTo>
                    <a:pt x="88925" y="538104"/>
                  </a:lnTo>
                  <a:lnTo>
                    <a:pt x="95831" y="547753"/>
                  </a:lnTo>
                  <a:lnTo>
                    <a:pt x="97455" y="549015"/>
                  </a:lnTo>
                  <a:lnTo>
                    <a:pt x="98793" y="550724"/>
                  </a:lnTo>
                  <a:lnTo>
                    <a:pt x="109019" y="558001"/>
                  </a:lnTo>
                  <a:lnTo>
                    <a:pt x="143132" y="584509"/>
                  </a:lnTo>
                  <a:cubicBezTo>
                    <a:pt x="194139" y="616965"/>
                    <a:pt x="255629" y="635916"/>
                    <a:pt x="321820" y="635916"/>
                  </a:cubicBezTo>
                  <a:lnTo>
                    <a:pt x="329226" y="635213"/>
                  </a:lnTo>
                  <a:lnTo>
                    <a:pt x="337301" y="635915"/>
                  </a:lnTo>
                  <a:lnTo>
                    <a:pt x="621124" y="635915"/>
                  </a:lnTo>
                  <a:lnTo>
                    <a:pt x="621132" y="635916"/>
                  </a:lnTo>
                  <a:lnTo>
                    <a:pt x="621139" y="635915"/>
                  </a:lnTo>
                  <a:lnTo>
                    <a:pt x="636614" y="635915"/>
                  </a:lnTo>
                  <a:lnTo>
                    <a:pt x="700629" y="635915"/>
                  </a:lnTo>
                  <a:lnTo>
                    <a:pt x="700640" y="635916"/>
                  </a:lnTo>
                  <a:lnTo>
                    <a:pt x="700649" y="635915"/>
                  </a:lnTo>
                  <a:lnTo>
                    <a:pt x="716122" y="635915"/>
                  </a:lnTo>
                  <a:lnTo>
                    <a:pt x="999732" y="635915"/>
                  </a:lnTo>
                  <a:lnTo>
                    <a:pt x="999737" y="635916"/>
                  </a:lnTo>
                  <a:lnTo>
                    <a:pt x="999745" y="635915"/>
                  </a:lnTo>
                  <a:lnTo>
                    <a:pt x="999945" y="635915"/>
                  </a:lnTo>
                  <a:lnTo>
                    <a:pt x="999953" y="635916"/>
                  </a:lnTo>
                  <a:lnTo>
                    <a:pt x="999959" y="635915"/>
                  </a:lnTo>
                  <a:lnTo>
                    <a:pt x="1015218" y="635915"/>
                  </a:lnTo>
                  <a:lnTo>
                    <a:pt x="1015434" y="635915"/>
                  </a:lnTo>
                  <a:lnTo>
                    <a:pt x="1299041" y="635915"/>
                  </a:lnTo>
                  <a:lnTo>
                    <a:pt x="1299049" y="635916"/>
                  </a:lnTo>
                  <a:lnTo>
                    <a:pt x="1299055" y="635915"/>
                  </a:lnTo>
                  <a:lnTo>
                    <a:pt x="1314531" y="635915"/>
                  </a:lnTo>
                  <a:lnTo>
                    <a:pt x="1337866" y="635915"/>
                  </a:lnTo>
                  <a:lnTo>
                    <a:pt x="1337873" y="635916"/>
                  </a:lnTo>
                  <a:lnTo>
                    <a:pt x="1337886" y="635915"/>
                  </a:lnTo>
                  <a:lnTo>
                    <a:pt x="1353355" y="635915"/>
                  </a:lnTo>
                  <a:lnTo>
                    <a:pt x="1378546" y="635915"/>
                  </a:lnTo>
                  <a:lnTo>
                    <a:pt x="1378557" y="635916"/>
                  </a:lnTo>
                  <a:lnTo>
                    <a:pt x="1378566" y="635915"/>
                  </a:lnTo>
                  <a:lnTo>
                    <a:pt x="1394039" y="635915"/>
                  </a:lnTo>
                  <a:lnTo>
                    <a:pt x="1637179" y="635915"/>
                  </a:lnTo>
                  <a:lnTo>
                    <a:pt x="1637186" y="635916"/>
                  </a:lnTo>
                  <a:lnTo>
                    <a:pt x="1637198" y="635915"/>
                  </a:lnTo>
                  <a:lnTo>
                    <a:pt x="1652668" y="635915"/>
                  </a:lnTo>
                  <a:lnTo>
                    <a:pt x="1677862" y="635915"/>
                  </a:lnTo>
                  <a:lnTo>
                    <a:pt x="1677870" y="635916"/>
                  </a:lnTo>
                  <a:lnTo>
                    <a:pt x="1677876" y="635915"/>
                  </a:lnTo>
                  <a:lnTo>
                    <a:pt x="1693351" y="635915"/>
                  </a:lnTo>
                  <a:lnTo>
                    <a:pt x="1716687" y="635915"/>
                  </a:lnTo>
                  <a:lnTo>
                    <a:pt x="1716694" y="635916"/>
                  </a:lnTo>
                  <a:lnTo>
                    <a:pt x="1716707" y="635915"/>
                  </a:lnTo>
                  <a:lnTo>
                    <a:pt x="1732175" y="635915"/>
                  </a:lnTo>
                  <a:lnTo>
                    <a:pt x="1874052" y="635915"/>
                  </a:lnTo>
                  <a:lnTo>
                    <a:pt x="2015783" y="635915"/>
                  </a:lnTo>
                  <a:lnTo>
                    <a:pt x="2015790" y="635916"/>
                  </a:lnTo>
                  <a:lnTo>
                    <a:pt x="2015803" y="635915"/>
                  </a:lnTo>
                  <a:lnTo>
                    <a:pt x="2015999" y="635915"/>
                  </a:lnTo>
                  <a:lnTo>
                    <a:pt x="2016007" y="635916"/>
                  </a:lnTo>
                  <a:lnTo>
                    <a:pt x="2016019" y="635915"/>
                  </a:lnTo>
                  <a:lnTo>
                    <a:pt x="2021890" y="635915"/>
                  </a:lnTo>
                  <a:lnTo>
                    <a:pt x="2031272" y="635915"/>
                  </a:lnTo>
                  <a:lnTo>
                    <a:pt x="2031489" y="635915"/>
                  </a:lnTo>
                  <a:lnTo>
                    <a:pt x="2173364" y="635915"/>
                  </a:lnTo>
                  <a:lnTo>
                    <a:pt x="2176627" y="635915"/>
                  </a:lnTo>
                  <a:lnTo>
                    <a:pt x="2252873" y="635915"/>
                  </a:lnTo>
                  <a:lnTo>
                    <a:pt x="2315096" y="635915"/>
                  </a:lnTo>
                  <a:lnTo>
                    <a:pt x="2315103" y="635916"/>
                  </a:lnTo>
                  <a:lnTo>
                    <a:pt x="2315116" y="635915"/>
                  </a:lnTo>
                  <a:lnTo>
                    <a:pt x="2321202" y="635915"/>
                  </a:lnTo>
                  <a:lnTo>
                    <a:pt x="2324463" y="635915"/>
                  </a:lnTo>
                  <a:lnTo>
                    <a:pt x="2330585" y="635915"/>
                  </a:lnTo>
                  <a:lnTo>
                    <a:pt x="2394604" y="635915"/>
                  </a:lnTo>
                  <a:lnTo>
                    <a:pt x="2394611" y="635916"/>
                  </a:lnTo>
                  <a:lnTo>
                    <a:pt x="2394624" y="635915"/>
                  </a:lnTo>
                  <a:lnTo>
                    <a:pt x="2400711" y="635915"/>
                  </a:lnTo>
                  <a:lnTo>
                    <a:pt x="2410093" y="635915"/>
                  </a:lnTo>
                  <a:lnTo>
                    <a:pt x="2475939" y="635915"/>
                  </a:lnTo>
                  <a:lnTo>
                    <a:pt x="2551969" y="635915"/>
                  </a:lnTo>
                  <a:lnTo>
                    <a:pt x="2552185" y="635915"/>
                  </a:lnTo>
                  <a:lnTo>
                    <a:pt x="2555448" y="635915"/>
                  </a:lnTo>
                  <a:lnTo>
                    <a:pt x="2623776" y="635915"/>
                  </a:lnTo>
                  <a:lnTo>
                    <a:pt x="2693917" y="635915"/>
                  </a:lnTo>
                  <a:lnTo>
                    <a:pt x="2693924" y="635916"/>
                  </a:lnTo>
                  <a:lnTo>
                    <a:pt x="2693936" y="635915"/>
                  </a:lnTo>
                  <a:lnTo>
                    <a:pt x="2699807" y="635915"/>
                  </a:lnTo>
                  <a:lnTo>
                    <a:pt x="2700023" y="635915"/>
                  </a:lnTo>
                  <a:lnTo>
                    <a:pt x="2703284" y="635915"/>
                  </a:lnTo>
                  <a:lnTo>
                    <a:pt x="2709406" y="635915"/>
                  </a:lnTo>
                  <a:lnTo>
                    <a:pt x="2845160" y="635915"/>
                  </a:lnTo>
                  <a:lnTo>
                    <a:pt x="2851281" y="635915"/>
                  </a:lnTo>
                  <a:lnTo>
                    <a:pt x="2854544" y="635915"/>
                  </a:lnTo>
                  <a:lnTo>
                    <a:pt x="2854760" y="635915"/>
                  </a:lnTo>
                  <a:lnTo>
                    <a:pt x="2860630" y="635915"/>
                  </a:lnTo>
                  <a:lnTo>
                    <a:pt x="2860642" y="635916"/>
                  </a:lnTo>
                  <a:lnTo>
                    <a:pt x="2860649" y="635915"/>
                  </a:lnTo>
                  <a:lnTo>
                    <a:pt x="2930790" y="635915"/>
                  </a:lnTo>
                  <a:lnTo>
                    <a:pt x="2999119" y="635915"/>
                  </a:lnTo>
                  <a:lnTo>
                    <a:pt x="3002380" y="635915"/>
                  </a:lnTo>
                  <a:lnTo>
                    <a:pt x="3002596" y="635915"/>
                  </a:lnTo>
                  <a:lnTo>
                    <a:pt x="3078628" y="635915"/>
                  </a:lnTo>
                  <a:lnTo>
                    <a:pt x="3144473" y="635915"/>
                  </a:lnTo>
                  <a:lnTo>
                    <a:pt x="3153856" y="635915"/>
                  </a:lnTo>
                  <a:lnTo>
                    <a:pt x="3159942" y="635915"/>
                  </a:lnTo>
                  <a:lnTo>
                    <a:pt x="3159955" y="635916"/>
                  </a:lnTo>
                  <a:lnTo>
                    <a:pt x="3159961" y="635915"/>
                  </a:lnTo>
                  <a:lnTo>
                    <a:pt x="3223981" y="635915"/>
                  </a:lnTo>
                  <a:lnTo>
                    <a:pt x="3230102" y="635915"/>
                  </a:lnTo>
                  <a:lnTo>
                    <a:pt x="3233365" y="635915"/>
                  </a:lnTo>
                  <a:lnTo>
                    <a:pt x="3239451" y="635915"/>
                  </a:lnTo>
                  <a:lnTo>
                    <a:pt x="3239463" y="635916"/>
                  </a:lnTo>
                  <a:lnTo>
                    <a:pt x="3239470" y="635915"/>
                  </a:lnTo>
                  <a:lnTo>
                    <a:pt x="3301693" y="635915"/>
                  </a:lnTo>
                  <a:lnTo>
                    <a:pt x="3377940" y="635915"/>
                  </a:lnTo>
                  <a:lnTo>
                    <a:pt x="3381201" y="635915"/>
                  </a:lnTo>
                  <a:lnTo>
                    <a:pt x="3523077" y="635915"/>
                  </a:lnTo>
                  <a:lnTo>
                    <a:pt x="3523294" y="635915"/>
                  </a:lnTo>
                  <a:lnTo>
                    <a:pt x="3532677" y="635915"/>
                  </a:lnTo>
                  <a:lnTo>
                    <a:pt x="3538547" y="635915"/>
                  </a:lnTo>
                  <a:lnTo>
                    <a:pt x="3538559" y="635916"/>
                  </a:lnTo>
                  <a:lnTo>
                    <a:pt x="3538566" y="635915"/>
                  </a:lnTo>
                  <a:lnTo>
                    <a:pt x="3538763" y="635915"/>
                  </a:lnTo>
                  <a:lnTo>
                    <a:pt x="3538775" y="635916"/>
                  </a:lnTo>
                  <a:lnTo>
                    <a:pt x="3538782" y="635915"/>
                  </a:lnTo>
                  <a:lnTo>
                    <a:pt x="3680513" y="635915"/>
                  </a:lnTo>
                  <a:lnTo>
                    <a:pt x="3822390" y="635915"/>
                  </a:lnTo>
                  <a:lnTo>
                    <a:pt x="3837859" y="635915"/>
                  </a:lnTo>
                  <a:lnTo>
                    <a:pt x="3837872" y="635916"/>
                  </a:lnTo>
                  <a:lnTo>
                    <a:pt x="3837878" y="635915"/>
                  </a:lnTo>
                  <a:lnTo>
                    <a:pt x="3861215" y="635915"/>
                  </a:lnTo>
                  <a:lnTo>
                    <a:pt x="3876690" y="635915"/>
                  </a:lnTo>
                  <a:lnTo>
                    <a:pt x="3876696" y="635916"/>
                  </a:lnTo>
                  <a:lnTo>
                    <a:pt x="3876703" y="635915"/>
                  </a:lnTo>
                  <a:lnTo>
                    <a:pt x="3901898" y="635915"/>
                  </a:lnTo>
                  <a:lnTo>
                    <a:pt x="3917368" y="635915"/>
                  </a:lnTo>
                  <a:lnTo>
                    <a:pt x="3917380" y="635916"/>
                  </a:lnTo>
                  <a:lnTo>
                    <a:pt x="3917387" y="635915"/>
                  </a:lnTo>
                  <a:lnTo>
                    <a:pt x="4160527" y="635915"/>
                  </a:lnTo>
                  <a:lnTo>
                    <a:pt x="4175999" y="635915"/>
                  </a:lnTo>
                  <a:lnTo>
                    <a:pt x="4176008" y="635916"/>
                  </a:lnTo>
                  <a:lnTo>
                    <a:pt x="4176019" y="635915"/>
                  </a:lnTo>
                  <a:lnTo>
                    <a:pt x="4201211" y="635915"/>
                  </a:lnTo>
                  <a:lnTo>
                    <a:pt x="4216680" y="635915"/>
                  </a:lnTo>
                  <a:lnTo>
                    <a:pt x="4216692" y="635916"/>
                  </a:lnTo>
                  <a:lnTo>
                    <a:pt x="4216699" y="635915"/>
                  </a:lnTo>
                  <a:lnTo>
                    <a:pt x="4240035" y="635915"/>
                  </a:lnTo>
                  <a:lnTo>
                    <a:pt x="4255511" y="635915"/>
                  </a:lnTo>
                  <a:lnTo>
                    <a:pt x="4255516" y="635916"/>
                  </a:lnTo>
                  <a:lnTo>
                    <a:pt x="4255524" y="635915"/>
                  </a:lnTo>
                  <a:lnTo>
                    <a:pt x="4539132" y="635915"/>
                  </a:lnTo>
                  <a:lnTo>
                    <a:pt x="4539348" y="635915"/>
                  </a:lnTo>
                  <a:lnTo>
                    <a:pt x="4554607" y="635915"/>
                  </a:lnTo>
                  <a:lnTo>
                    <a:pt x="4554613" y="635916"/>
                  </a:lnTo>
                  <a:lnTo>
                    <a:pt x="4554620" y="635915"/>
                  </a:lnTo>
                  <a:lnTo>
                    <a:pt x="4554821" y="635915"/>
                  </a:lnTo>
                  <a:lnTo>
                    <a:pt x="4554829" y="635916"/>
                  </a:lnTo>
                  <a:lnTo>
                    <a:pt x="4554834" y="635915"/>
                  </a:lnTo>
                  <a:lnTo>
                    <a:pt x="4838444" y="635915"/>
                  </a:lnTo>
                  <a:lnTo>
                    <a:pt x="4853916" y="635915"/>
                  </a:lnTo>
                  <a:lnTo>
                    <a:pt x="4853925" y="635916"/>
                  </a:lnTo>
                  <a:lnTo>
                    <a:pt x="4853936" y="635915"/>
                  </a:lnTo>
                  <a:lnTo>
                    <a:pt x="4917952" y="635915"/>
                  </a:lnTo>
                  <a:lnTo>
                    <a:pt x="4933428" y="635915"/>
                  </a:lnTo>
                  <a:lnTo>
                    <a:pt x="4933433" y="635916"/>
                  </a:lnTo>
                  <a:lnTo>
                    <a:pt x="4933441" y="635915"/>
                  </a:lnTo>
                  <a:lnTo>
                    <a:pt x="5217265" y="635915"/>
                  </a:lnTo>
                  <a:lnTo>
                    <a:pt x="5225340" y="635213"/>
                  </a:lnTo>
                  <a:lnTo>
                    <a:pt x="5232746" y="635916"/>
                  </a:lnTo>
                  <a:cubicBezTo>
                    <a:pt x="5298936" y="635916"/>
                    <a:pt x="5360426" y="616965"/>
                    <a:pt x="5411434" y="584509"/>
                  </a:cubicBezTo>
                  <a:lnTo>
                    <a:pt x="5445547" y="558001"/>
                  </a:lnTo>
                  <a:lnTo>
                    <a:pt x="5455773" y="550724"/>
                  </a:lnTo>
                  <a:lnTo>
                    <a:pt x="5457110" y="549015"/>
                  </a:lnTo>
                  <a:lnTo>
                    <a:pt x="5458735" y="547753"/>
                  </a:lnTo>
                  <a:lnTo>
                    <a:pt x="5465640" y="538104"/>
                  </a:lnTo>
                  <a:lnTo>
                    <a:pt x="5528059" y="458272"/>
                  </a:lnTo>
                  <a:cubicBezTo>
                    <a:pt x="5545128" y="423473"/>
                    <a:pt x="5554565" y="385214"/>
                    <a:pt x="5554565" y="345055"/>
                  </a:cubicBezTo>
                  <a:lnTo>
                    <a:pt x="5554565" y="290862"/>
                  </a:lnTo>
                  <a:cubicBezTo>
                    <a:pt x="5554565" y="130224"/>
                    <a:pt x="5403551" y="0"/>
                    <a:pt x="5217265"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4" name="标题 1"/>
            <p:cNvSpPr txBox="1"/>
            <p:nvPr>
              <p:custDataLst>
                <p:tags r:id="rId3"/>
              </p:custDataLst>
            </p:nvPr>
          </p:nvSpPr>
          <p:spPr>
            <a:xfrm>
              <a:off x="5406140" y="1494527"/>
              <a:ext cx="3717387" cy="59902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dirty="0">
                  <a:solidFill>
                    <a:srgbClr val="FFC000"/>
                  </a:solidFill>
                  <a:latin typeface="微软雅黑" panose="020B0503020204020204" pitchFamily="34" charset="-122"/>
                  <a:ea typeface="微软雅黑" panose="020B0503020204020204" pitchFamily="34" charset="-122"/>
                </a:rPr>
                <a:t> 本次规划修编的重点</a:t>
              </a:r>
              <a:endParaRPr lang="zh-CN" altLang="en-US" dirty="0">
                <a:solidFill>
                  <a:srgbClr val="FFC000"/>
                </a:solidFill>
                <a:latin typeface="微软雅黑" panose="020B0503020204020204" pitchFamily="34" charset="-122"/>
                <a:ea typeface="微软雅黑" panose="020B0503020204020204" pitchFamily="34" charset="-122"/>
              </a:endParaRPr>
            </a:p>
          </p:txBody>
        </p:sp>
        <p:cxnSp>
          <p:nvCxnSpPr>
            <p:cNvPr id="14" name="直接连接符 13"/>
            <p:cNvCxnSpPr/>
            <p:nvPr>
              <p:custDataLst>
                <p:tags r:id="rId4"/>
              </p:custDataLst>
            </p:nvPr>
          </p:nvCxnSpPr>
          <p:spPr>
            <a:xfrm>
              <a:off x="5457301" y="1527602"/>
              <a:ext cx="0" cy="3977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5" name="标题 1"/>
            <p:cNvSpPr txBox="1"/>
            <p:nvPr>
              <p:custDataLst>
                <p:tags r:id="rId5"/>
              </p:custDataLst>
            </p:nvPr>
          </p:nvSpPr>
          <p:spPr>
            <a:xfrm>
              <a:off x="5082446" y="1475045"/>
              <a:ext cx="383419" cy="45022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kumimoji="0" lang="en-US" altLang="zh-CN" sz="28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01</a:t>
              </a:r>
              <a:endParaRPr kumimoji="0" lang="en-US" altLang="zh-CN" sz="28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grpSp>
      <p:grpSp>
        <p:nvGrpSpPr>
          <p:cNvPr id="27" name="组合 26"/>
          <p:cNvGrpSpPr/>
          <p:nvPr>
            <p:custDataLst>
              <p:tags r:id="rId6"/>
            </p:custDataLst>
          </p:nvPr>
        </p:nvGrpSpPr>
        <p:grpSpPr>
          <a:xfrm>
            <a:off x="4856478" y="4512310"/>
            <a:ext cx="7571966" cy="672463"/>
            <a:chOff x="4941977" y="1421068"/>
            <a:chExt cx="4272925" cy="672485"/>
          </a:xfrm>
        </p:grpSpPr>
        <p:sp>
          <p:nvSpPr>
            <p:cNvPr id="28" name="任意多边形 27"/>
            <p:cNvSpPr/>
            <p:nvPr>
              <p:custDataLst>
                <p:tags r:id="rId7"/>
              </p:custDataLst>
            </p:nvPr>
          </p:nvSpPr>
          <p:spPr>
            <a:xfrm flipH="1">
              <a:off x="4941977" y="1421068"/>
              <a:ext cx="2424858" cy="635655"/>
            </a:xfrm>
            <a:custGeom>
              <a:avLst/>
              <a:gdLst>
                <a:gd name="connsiteX0" fmla="*/ 5217265 w 5554565"/>
                <a:gd name="connsiteY0" fmla="*/ 0 h 635916"/>
                <a:gd name="connsiteX1" fmla="*/ 4917952 w 5554565"/>
                <a:gd name="connsiteY1" fmla="*/ 0 h 635916"/>
                <a:gd name="connsiteX2" fmla="*/ 4838444 w 5554565"/>
                <a:gd name="connsiteY2" fmla="*/ 0 h 635916"/>
                <a:gd name="connsiteX3" fmla="*/ 4539348 w 5554565"/>
                <a:gd name="connsiteY3" fmla="*/ 0 h 635916"/>
                <a:gd name="connsiteX4" fmla="*/ 4539132 w 5554565"/>
                <a:gd name="connsiteY4" fmla="*/ 0 h 635916"/>
                <a:gd name="connsiteX5" fmla="*/ 4240035 w 5554565"/>
                <a:gd name="connsiteY5" fmla="*/ 0 h 635916"/>
                <a:gd name="connsiteX6" fmla="*/ 4201211 w 5554565"/>
                <a:gd name="connsiteY6" fmla="*/ 0 h 635916"/>
                <a:gd name="connsiteX7" fmla="*/ 4160527 w 5554565"/>
                <a:gd name="connsiteY7" fmla="*/ 0 h 635916"/>
                <a:gd name="connsiteX8" fmla="*/ 3901898 w 5554565"/>
                <a:gd name="connsiteY8" fmla="*/ 0 h 635916"/>
                <a:gd name="connsiteX9" fmla="*/ 3861215 w 5554565"/>
                <a:gd name="connsiteY9" fmla="*/ 0 h 635916"/>
                <a:gd name="connsiteX10" fmla="*/ 3822390 w 5554565"/>
                <a:gd name="connsiteY10" fmla="*/ 0 h 635916"/>
                <a:gd name="connsiteX11" fmla="*/ 3680513 w 5554565"/>
                <a:gd name="connsiteY11" fmla="*/ 0 h 635916"/>
                <a:gd name="connsiteX12" fmla="*/ 3532677 w 5554565"/>
                <a:gd name="connsiteY12" fmla="*/ 0 h 635916"/>
                <a:gd name="connsiteX13" fmla="*/ 3523294 w 5554565"/>
                <a:gd name="connsiteY13" fmla="*/ 0 h 635916"/>
                <a:gd name="connsiteX14" fmla="*/ 3523077 w 5554565"/>
                <a:gd name="connsiteY14" fmla="*/ 0 h 635916"/>
                <a:gd name="connsiteX15" fmla="*/ 3381201 w 5554565"/>
                <a:gd name="connsiteY15" fmla="*/ 0 h 635916"/>
                <a:gd name="connsiteX16" fmla="*/ 3377940 w 5554565"/>
                <a:gd name="connsiteY16" fmla="*/ 0 h 635916"/>
                <a:gd name="connsiteX17" fmla="*/ 3301693 w 5554565"/>
                <a:gd name="connsiteY17" fmla="*/ 0 h 635916"/>
                <a:gd name="connsiteX18" fmla="*/ 3233365 w 5554565"/>
                <a:gd name="connsiteY18" fmla="*/ 0 h 635916"/>
                <a:gd name="connsiteX19" fmla="*/ 3230102 w 5554565"/>
                <a:gd name="connsiteY19" fmla="*/ 0 h 635916"/>
                <a:gd name="connsiteX20" fmla="*/ 3223981 w 5554565"/>
                <a:gd name="connsiteY20" fmla="*/ 0 h 635916"/>
                <a:gd name="connsiteX21" fmla="*/ 3153856 w 5554565"/>
                <a:gd name="connsiteY21" fmla="*/ 0 h 635916"/>
                <a:gd name="connsiteX22" fmla="*/ 3144473 w 5554565"/>
                <a:gd name="connsiteY22" fmla="*/ 0 h 635916"/>
                <a:gd name="connsiteX23" fmla="*/ 3078628 w 5554565"/>
                <a:gd name="connsiteY23" fmla="*/ 0 h 635916"/>
                <a:gd name="connsiteX24" fmla="*/ 3002596 w 5554565"/>
                <a:gd name="connsiteY24" fmla="*/ 0 h 635916"/>
                <a:gd name="connsiteX25" fmla="*/ 3002380 w 5554565"/>
                <a:gd name="connsiteY25" fmla="*/ 0 h 635916"/>
                <a:gd name="connsiteX26" fmla="*/ 2999119 w 5554565"/>
                <a:gd name="connsiteY26" fmla="*/ 0 h 635916"/>
                <a:gd name="connsiteX27" fmla="*/ 2930790 w 5554565"/>
                <a:gd name="connsiteY27" fmla="*/ 0 h 635916"/>
                <a:gd name="connsiteX28" fmla="*/ 2854760 w 5554565"/>
                <a:gd name="connsiteY28" fmla="*/ 0 h 635916"/>
                <a:gd name="connsiteX29" fmla="*/ 2854544 w 5554565"/>
                <a:gd name="connsiteY29" fmla="*/ 0 h 635916"/>
                <a:gd name="connsiteX30" fmla="*/ 2851281 w 5554565"/>
                <a:gd name="connsiteY30" fmla="*/ 0 h 635916"/>
                <a:gd name="connsiteX31" fmla="*/ 2845160 w 5554565"/>
                <a:gd name="connsiteY31" fmla="*/ 0 h 635916"/>
                <a:gd name="connsiteX32" fmla="*/ 2709406 w 5554565"/>
                <a:gd name="connsiteY32" fmla="*/ 0 h 635916"/>
                <a:gd name="connsiteX33" fmla="*/ 2703284 w 5554565"/>
                <a:gd name="connsiteY33" fmla="*/ 0 h 635916"/>
                <a:gd name="connsiteX34" fmla="*/ 2700023 w 5554565"/>
                <a:gd name="connsiteY34" fmla="*/ 0 h 635916"/>
                <a:gd name="connsiteX35" fmla="*/ 2699807 w 5554565"/>
                <a:gd name="connsiteY35" fmla="*/ 0 h 635916"/>
                <a:gd name="connsiteX36" fmla="*/ 2623776 w 5554565"/>
                <a:gd name="connsiteY36" fmla="*/ 0 h 635916"/>
                <a:gd name="connsiteX37" fmla="*/ 2555448 w 5554565"/>
                <a:gd name="connsiteY37" fmla="*/ 0 h 635916"/>
                <a:gd name="connsiteX38" fmla="*/ 2552185 w 5554565"/>
                <a:gd name="connsiteY38" fmla="*/ 0 h 635916"/>
                <a:gd name="connsiteX39" fmla="*/ 2551969 w 5554565"/>
                <a:gd name="connsiteY39" fmla="*/ 0 h 635916"/>
                <a:gd name="connsiteX40" fmla="*/ 2475939 w 5554565"/>
                <a:gd name="connsiteY40" fmla="*/ 0 h 635916"/>
                <a:gd name="connsiteX41" fmla="*/ 2410093 w 5554565"/>
                <a:gd name="connsiteY41" fmla="*/ 0 h 635916"/>
                <a:gd name="connsiteX42" fmla="*/ 2400711 w 5554565"/>
                <a:gd name="connsiteY42" fmla="*/ 0 h 635916"/>
                <a:gd name="connsiteX43" fmla="*/ 2330585 w 5554565"/>
                <a:gd name="connsiteY43" fmla="*/ 0 h 635916"/>
                <a:gd name="connsiteX44" fmla="*/ 2324463 w 5554565"/>
                <a:gd name="connsiteY44" fmla="*/ 0 h 635916"/>
                <a:gd name="connsiteX45" fmla="*/ 2321202 w 5554565"/>
                <a:gd name="connsiteY45" fmla="*/ 0 h 635916"/>
                <a:gd name="connsiteX46" fmla="*/ 2252873 w 5554565"/>
                <a:gd name="connsiteY46" fmla="*/ 0 h 635916"/>
                <a:gd name="connsiteX47" fmla="*/ 2176627 w 5554565"/>
                <a:gd name="connsiteY47" fmla="*/ 0 h 635916"/>
                <a:gd name="connsiteX48" fmla="*/ 2173364 w 5554565"/>
                <a:gd name="connsiteY48" fmla="*/ 0 h 635916"/>
                <a:gd name="connsiteX49" fmla="*/ 2031489 w 5554565"/>
                <a:gd name="connsiteY49" fmla="*/ 0 h 635916"/>
                <a:gd name="connsiteX50" fmla="*/ 2031272 w 5554565"/>
                <a:gd name="connsiteY50" fmla="*/ 0 h 635916"/>
                <a:gd name="connsiteX51" fmla="*/ 2021890 w 5554565"/>
                <a:gd name="connsiteY51" fmla="*/ 0 h 635916"/>
                <a:gd name="connsiteX52" fmla="*/ 1874052 w 5554565"/>
                <a:gd name="connsiteY52" fmla="*/ 0 h 635916"/>
                <a:gd name="connsiteX53" fmla="*/ 1732175 w 5554565"/>
                <a:gd name="connsiteY53" fmla="*/ 0 h 635916"/>
                <a:gd name="connsiteX54" fmla="*/ 1693351 w 5554565"/>
                <a:gd name="connsiteY54" fmla="*/ 0 h 635916"/>
                <a:gd name="connsiteX55" fmla="*/ 1652668 w 5554565"/>
                <a:gd name="connsiteY55" fmla="*/ 0 h 635916"/>
                <a:gd name="connsiteX56" fmla="*/ 1394039 w 5554565"/>
                <a:gd name="connsiteY56" fmla="*/ 0 h 635916"/>
                <a:gd name="connsiteX57" fmla="*/ 1353355 w 5554565"/>
                <a:gd name="connsiteY57" fmla="*/ 0 h 635916"/>
                <a:gd name="connsiteX58" fmla="*/ 1314531 w 5554565"/>
                <a:gd name="connsiteY58" fmla="*/ 0 h 635916"/>
                <a:gd name="connsiteX59" fmla="*/ 1015434 w 5554565"/>
                <a:gd name="connsiteY59" fmla="*/ 0 h 635916"/>
                <a:gd name="connsiteX60" fmla="*/ 1015218 w 5554565"/>
                <a:gd name="connsiteY60" fmla="*/ 0 h 635916"/>
                <a:gd name="connsiteX61" fmla="*/ 716122 w 5554565"/>
                <a:gd name="connsiteY61" fmla="*/ 0 h 635916"/>
                <a:gd name="connsiteX62" fmla="*/ 636614 w 5554565"/>
                <a:gd name="connsiteY62" fmla="*/ 0 h 635916"/>
                <a:gd name="connsiteX63" fmla="*/ 337301 w 5554565"/>
                <a:gd name="connsiteY63" fmla="*/ 0 h 635916"/>
                <a:gd name="connsiteX64" fmla="*/ 0 w 5554565"/>
                <a:gd name="connsiteY64" fmla="*/ 290862 h 635916"/>
                <a:gd name="connsiteX65" fmla="*/ 0 w 5554565"/>
                <a:gd name="connsiteY65" fmla="*/ 345055 h 635916"/>
                <a:gd name="connsiteX66" fmla="*/ 26506 w 5554565"/>
                <a:gd name="connsiteY66" fmla="*/ 458272 h 635916"/>
                <a:gd name="connsiteX67" fmla="*/ 88925 w 5554565"/>
                <a:gd name="connsiteY67" fmla="*/ 538104 h 635916"/>
                <a:gd name="connsiteX68" fmla="*/ 95831 w 5554565"/>
                <a:gd name="connsiteY68" fmla="*/ 547753 h 635916"/>
                <a:gd name="connsiteX69" fmla="*/ 97455 w 5554565"/>
                <a:gd name="connsiteY69" fmla="*/ 549015 h 635916"/>
                <a:gd name="connsiteX70" fmla="*/ 98793 w 5554565"/>
                <a:gd name="connsiteY70" fmla="*/ 550724 h 635916"/>
                <a:gd name="connsiteX71" fmla="*/ 109019 w 5554565"/>
                <a:gd name="connsiteY71" fmla="*/ 558001 h 635916"/>
                <a:gd name="connsiteX72" fmla="*/ 143132 w 5554565"/>
                <a:gd name="connsiteY72" fmla="*/ 584509 h 635916"/>
                <a:gd name="connsiteX73" fmla="*/ 321820 w 5554565"/>
                <a:gd name="connsiteY73" fmla="*/ 635916 h 635916"/>
                <a:gd name="connsiteX74" fmla="*/ 329226 w 5554565"/>
                <a:gd name="connsiteY74" fmla="*/ 635213 h 635916"/>
                <a:gd name="connsiteX75" fmla="*/ 337301 w 5554565"/>
                <a:gd name="connsiteY75" fmla="*/ 635915 h 635916"/>
                <a:gd name="connsiteX76" fmla="*/ 621124 w 5554565"/>
                <a:gd name="connsiteY76" fmla="*/ 635915 h 635916"/>
                <a:gd name="connsiteX77" fmla="*/ 621132 w 5554565"/>
                <a:gd name="connsiteY77" fmla="*/ 635916 h 635916"/>
                <a:gd name="connsiteX78" fmla="*/ 621139 w 5554565"/>
                <a:gd name="connsiteY78" fmla="*/ 635915 h 635916"/>
                <a:gd name="connsiteX79" fmla="*/ 636614 w 5554565"/>
                <a:gd name="connsiteY79" fmla="*/ 635915 h 635916"/>
                <a:gd name="connsiteX80" fmla="*/ 700629 w 5554565"/>
                <a:gd name="connsiteY80" fmla="*/ 635915 h 635916"/>
                <a:gd name="connsiteX81" fmla="*/ 700640 w 5554565"/>
                <a:gd name="connsiteY81" fmla="*/ 635916 h 635916"/>
                <a:gd name="connsiteX82" fmla="*/ 700649 w 5554565"/>
                <a:gd name="connsiteY82" fmla="*/ 635915 h 635916"/>
                <a:gd name="connsiteX83" fmla="*/ 716122 w 5554565"/>
                <a:gd name="connsiteY83" fmla="*/ 635915 h 635916"/>
                <a:gd name="connsiteX84" fmla="*/ 999732 w 5554565"/>
                <a:gd name="connsiteY84" fmla="*/ 635915 h 635916"/>
                <a:gd name="connsiteX85" fmla="*/ 999737 w 5554565"/>
                <a:gd name="connsiteY85" fmla="*/ 635916 h 635916"/>
                <a:gd name="connsiteX86" fmla="*/ 999745 w 5554565"/>
                <a:gd name="connsiteY86" fmla="*/ 635915 h 635916"/>
                <a:gd name="connsiteX87" fmla="*/ 999945 w 5554565"/>
                <a:gd name="connsiteY87" fmla="*/ 635915 h 635916"/>
                <a:gd name="connsiteX88" fmla="*/ 999953 w 5554565"/>
                <a:gd name="connsiteY88" fmla="*/ 635916 h 635916"/>
                <a:gd name="connsiteX89" fmla="*/ 999959 w 5554565"/>
                <a:gd name="connsiteY89" fmla="*/ 635915 h 635916"/>
                <a:gd name="connsiteX90" fmla="*/ 1015218 w 5554565"/>
                <a:gd name="connsiteY90" fmla="*/ 635915 h 635916"/>
                <a:gd name="connsiteX91" fmla="*/ 1015434 w 5554565"/>
                <a:gd name="connsiteY91" fmla="*/ 635915 h 635916"/>
                <a:gd name="connsiteX92" fmla="*/ 1299041 w 5554565"/>
                <a:gd name="connsiteY92" fmla="*/ 635915 h 635916"/>
                <a:gd name="connsiteX93" fmla="*/ 1299049 w 5554565"/>
                <a:gd name="connsiteY93" fmla="*/ 635916 h 635916"/>
                <a:gd name="connsiteX94" fmla="*/ 1299055 w 5554565"/>
                <a:gd name="connsiteY94" fmla="*/ 635915 h 635916"/>
                <a:gd name="connsiteX95" fmla="*/ 1314531 w 5554565"/>
                <a:gd name="connsiteY95" fmla="*/ 635915 h 635916"/>
                <a:gd name="connsiteX96" fmla="*/ 1337866 w 5554565"/>
                <a:gd name="connsiteY96" fmla="*/ 635915 h 635916"/>
                <a:gd name="connsiteX97" fmla="*/ 1337873 w 5554565"/>
                <a:gd name="connsiteY97" fmla="*/ 635916 h 635916"/>
                <a:gd name="connsiteX98" fmla="*/ 1337886 w 5554565"/>
                <a:gd name="connsiteY98" fmla="*/ 635915 h 635916"/>
                <a:gd name="connsiteX99" fmla="*/ 1353355 w 5554565"/>
                <a:gd name="connsiteY99" fmla="*/ 635915 h 635916"/>
                <a:gd name="connsiteX100" fmla="*/ 1378546 w 5554565"/>
                <a:gd name="connsiteY100" fmla="*/ 635915 h 635916"/>
                <a:gd name="connsiteX101" fmla="*/ 1378557 w 5554565"/>
                <a:gd name="connsiteY101" fmla="*/ 635916 h 635916"/>
                <a:gd name="connsiteX102" fmla="*/ 1378566 w 5554565"/>
                <a:gd name="connsiteY102" fmla="*/ 635915 h 635916"/>
                <a:gd name="connsiteX103" fmla="*/ 1394039 w 5554565"/>
                <a:gd name="connsiteY103" fmla="*/ 635915 h 635916"/>
                <a:gd name="connsiteX104" fmla="*/ 1637179 w 5554565"/>
                <a:gd name="connsiteY104" fmla="*/ 635915 h 635916"/>
                <a:gd name="connsiteX105" fmla="*/ 1637186 w 5554565"/>
                <a:gd name="connsiteY105" fmla="*/ 635916 h 635916"/>
                <a:gd name="connsiteX106" fmla="*/ 1637198 w 5554565"/>
                <a:gd name="connsiteY106" fmla="*/ 635915 h 635916"/>
                <a:gd name="connsiteX107" fmla="*/ 1652668 w 5554565"/>
                <a:gd name="connsiteY107" fmla="*/ 635915 h 635916"/>
                <a:gd name="connsiteX108" fmla="*/ 1677862 w 5554565"/>
                <a:gd name="connsiteY108" fmla="*/ 635915 h 635916"/>
                <a:gd name="connsiteX109" fmla="*/ 1677870 w 5554565"/>
                <a:gd name="connsiteY109" fmla="*/ 635916 h 635916"/>
                <a:gd name="connsiteX110" fmla="*/ 1677876 w 5554565"/>
                <a:gd name="connsiteY110" fmla="*/ 635915 h 635916"/>
                <a:gd name="connsiteX111" fmla="*/ 1693351 w 5554565"/>
                <a:gd name="connsiteY111" fmla="*/ 635915 h 635916"/>
                <a:gd name="connsiteX112" fmla="*/ 1716687 w 5554565"/>
                <a:gd name="connsiteY112" fmla="*/ 635915 h 635916"/>
                <a:gd name="connsiteX113" fmla="*/ 1716694 w 5554565"/>
                <a:gd name="connsiteY113" fmla="*/ 635916 h 635916"/>
                <a:gd name="connsiteX114" fmla="*/ 1716707 w 5554565"/>
                <a:gd name="connsiteY114" fmla="*/ 635915 h 635916"/>
                <a:gd name="connsiteX115" fmla="*/ 1732175 w 5554565"/>
                <a:gd name="connsiteY115" fmla="*/ 635915 h 635916"/>
                <a:gd name="connsiteX116" fmla="*/ 1874052 w 5554565"/>
                <a:gd name="connsiteY116" fmla="*/ 635915 h 635916"/>
                <a:gd name="connsiteX117" fmla="*/ 2015783 w 5554565"/>
                <a:gd name="connsiteY117" fmla="*/ 635915 h 635916"/>
                <a:gd name="connsiteX118" fmla="*/ 2015790 w 5554565"/>
                <a:gd name="connsiteY118" fmla="*/ 635916 h 635916"/>
                <a:gd name="connsiteX119" fmla="*/ 2015803 w 5554565"/>
                <a:gd name="connsiteY119" fmla="*/ 635915 h 635916"/>
                <a:gd name="connsiteX120" fmla="*/ 2015999 w 5554565"/>
                <a:gd name="connsiteY120" fmla="*/ 635915 h 635916"/>
                <a:gd name="connsiteX121" fmla="*/ 2016007 w 5554565"/>
                <a:gd name="connsiteY121" fmla="*/ 635916 h 635916"/>
                <a:gd name="connsiteX122" fmla="*/ 2016019 w 5554565"/>
                <a:gd name="connsiteY122" fmla="*/ 635915 h 635916"/>
                <a:gd name="connsiteX123" fmla="*/ 2021890 w 5554565"/>
                <a:gd name="connsiteY123" fmla="*/ 635915 h 635916"/>
                <a:gd name="connsiteX124" fmla="*/ 2031272 w 5554565"/>
                <a:gd name="connsiteY124" fmla="*/ 635915 h 635916"/>
                <a:gd name="connsiteX125" fmla="*/ 2031489 w 5554565"/>
                <a:gd name="connsiteY125" fmla="*/ 635915 h 635916"/>
                <a:gd name="connsiteX126" fmla="*/ 2173364 w 5554565"/>
                <a:gd name="connsiteY126" fmla="*/ 635915 h 635916"/>
                <a:gd name="connsiteX127" fmla="*/ 2176627 w 5554565"/>
                <a:gd name="connsiteY127" fmla="*/ 635915 h 635916"/>
                <a:gd name="connsiteX128" fmla="*/ 2252873 w 5554565"/>
                <a:gd name="connsiteY128" fmla="*/ 635915 h 635916"/>
                <a:gd name="connsiteX129" fmla="*/ 2315096 w 5554565"/>
                <a:gd name="connsiteY129" fmla="*/ 635915 h 635916"/>
                <a:gd name="connsiteX130" fmla="*/ 2315103 w 5554565"/>
                <a:gd name="connsiteY130" fmla="*/ 635916 h 635916"/>
                <a:gd name="connsiteX131" fmla="*/ 2315116 w 5554565"/>
                <a:gd name="connsiteY131" fmla="*/ 635915 h 635916"/>
                <a:gd name="connsiteX132" fmla="*/ 2321202 w 5554565"/>
                <a:gd name="connsiteY132" fmla="*/ 635915 h 635916"/>
                <a:gd name="connsiteX133" fmla="*/ 2324463 w 5554565"/>
                <a:gd name="connsiteY133" fmla="*/ 635915 h 635916"/>
                <a:gd name="connsiteX134" fmla="*/ 2330585 w 5554565"/>
                <a:gd name="connsiteY134" fmla="*/ 635915 h 635916"/>
                <a:gd name="connsiteX135" fmla="*/ 2394604 w 5554565"/>
                <a:gd name="connsiteY135" fmla="*/ 635915 h 635916"/>
                <a:gd name="connsiteX136" fmla="*/ 2394611 w 5554565"/>
                <a:gd name="connsiteY136" fmla="*/ 635916 h 635916"/>
                <a:gd name="connsiteX137" fmla="*/ 2394624 w 5554565"/>
                <a:gd name="connsiteY137" fmla="*/ 635915 h 635916"/>
                <a:gd name="connsiteX138" fmla="*/ 2400711 w 5554565"/>
                <a:gd name="connsiteY138" fmla="*/ 635915 h 635916"/>
                <a:gd name="connsiteX139" fmla="*/ 2410093 w 5554565"/>
                <a:gd name="connsiteY139" fmla="*/ 635915 h 635916"/>
                <a:gd name="connsiteX140" fmla="*/ 2475939 w 5554565"/>
                <a:gd name="connsiteY140" fmla="*/ 635915 h 635916"/>
                <a:gd name="connsiteX141" fmla="*/ 2551969 w 5554565"/>
                <a:gd name="connsiteY141" fmla="*/ 635915 h 635916"/>
                <a:gd name="connsiteX142" fmla="*/ 2552185 w 5554565"/>
                <a:gd name="connsiteY142" fmla="*/ 635915 h 635916"/>
                <a:gd name="connsiteX143" fmla="*/ 2555448 w 5554565"/>
                <a:gd name="connsiteY143" fmla="*/ 635915 h 635916"/>
                <a:gd name="connsiteX144" fmla="*/ 2623776 w 5554565"/>
                <a:gd name="connsiteY144" fmla="*/ 635915 h 635916"/>
                <a:gd name="connsiteX145" fmla="*/ 2693917 w 5554565"/>
                <a:gd name="connsiteY145" fmla="*/ 635915 h 635916"/>
                <a:gd name="connsiteX146" fmla="*/ 2693924 w 5554565"/>
                <a:gd name="connsiteY146" fmla="*/ 635916 h 635916"/>
                <a:gd name="connsiteX147" fmla="*/ 2693936 w 5554565"/>
                <a:gd name="connsiteY147" fmla="*/ 635915 h 635916"/>
                <a:gd name="connsiteX148" fmla="*/ 2699807 w 5554565"/>
                <a:gd name="connsiteY148" fmla="*/ 635915 h 635916"/>
                <a:gd name="connsiteX149" fmla="*/ 2700023 w 5554565"/>
                <a:gd name="connsiteY149" fmla="*/ 635915 h 635916"/>
                <a:gd name="connsiteX150" fmla="*/ 2703284 w 5554565"/>
                <a:gd name="connsiteY150" fmla="*/ 635915 h 635916"/>
                <a:gd name="connsiteX151" fmla="*/ 2709406 w 5554565"/>
                <a:gd name="connsiteY151" fmla="*/ 635915 h 635916"/>
                <a:gd name="connsiteX152" fmla="*/ 2845160 w 5554565"/>
                <a:gd name="connsiteY152" fmla="*/ 635915 h 635916"/>
                <a:gd name="connsiteX153" fmla="*/ 2851281 w 5554565"/>
                <a:gd name="connsiteY153" fmla="*/ 635915 h 635916"/>
                <a:gd name="connsiteX154" fmla="*/ 2854544 w 5554565"/>
                <a:gd name="connsiteY154" fmla="*/ 635915 h 635916"/>
                <a:gd name="connsiteX155" fmla="*/ 2854760 w 5554565"/>
                <a:gd name="connsiteY155" fmla="*/ 635915 h 635916"/>
                <a:gd name="connsiteX156" fmla="*/ 2860630 w 5554565"/>
                <a:gd name="connsiteY156" fmla="*/ 635915 h 635916"/>
                <a:gd name="connsiteX157" fmla="*/ 2860642 w 5554565"/>
                <a:gd name="connsiteY157" fmla="*/ 635916 h 635916"/>
                <a:gd name="connsiteX158" fmla="*/ 2860649 w 5554565"/>
                <a:gd name="connsiteY158" fmla="*/ 635915 h 635916"/>
                <a:gd name="connsiteX159" fmla="*/ 2930790 w 5554565"/>
                <a:gd name="connsiteY159" fmla="*/ 635915 h 635916"/>
                <a:gd name="connsiteX160" fmla="*/ 2999119 w 5554565"/>
                <a:gd name="connsiteY160" fmla="*/ 635915 h 635916"/>
                <a:gd name="connsiteX161" fmla="*/ 3002380 w 5554565"/>
                <a:gd name="connsiteY161" fmla="*/ 635915 h 635916"/>
                <a:gd name="connsiteX162" fmla="*/ 3002596 w 5554565"/>
                <a:gd name="connsiteY162" fmla="*/ 635915 h 635916"/>
                <a:gd name="connsiteX163" fmla="*/ 3078628 w 5554565"/>
                <a:gd name="connsiteY163" fmla="*/ 635915 h 635916"/>
                <a:gd name="connsiteX164" fmla="*/ 3144473 w 5554565"/>
                <a:gd name="connsiteY164" fmla="*/ 635915 h 635916"/>
                <a:gd name="connsiteX165" fmla="*/ 3153856 w 5554565"/>
                <a:gd name="connsiteY165" fmla="*/ 635915 h 635916"/>
                <a:gd name="connsiteX166" fmla="*/ 3159942 w 5554565"/>
                <a:gd name="connsiteY166" fmla="*/ 635915 h 635916"/>
                <a:gd name="connsiteX167" fmla="*/ 3159955 w 5554565"/>
                <a:gd name="connsiteY167" fmla="*/ 635916 h 635916"/>
                <a:gd name="connsiteX168" fmla="*/ 3159961 w 5554565"/>
                <a:gd name="connsiteY168" fmla="*/ 635915 h 635916"/>
                <a:gd name="connsiteX169" fmla="*/ 3223981 w 5554565"/>
                <a:gd name="connsiteY169" fmla="*/ 635915 h 635916"/>
                <a:gd name="connsiteX170" fmla="*/ 3230102 w 5554565"/>
                <a:gd name="connsiteY170" fmla="*/ 635915 h 635916"/>
                <a:gd name="connsiteX171" fmla="*/ 3233365 w 5554565"/>
                <a:gd name="connsiteY171" fmla="*/ 635915 h 635916"/>
                <a:gd name="connsiteX172" fmla="*/ 3239451 w 5554565"/>
                <a:gd name="connsiteY172" fmla="*/ 635915 h 635916"/>
                <a:gd name="connsiteX173" fmla="*/ 3239463 w 5554565"/>
                <a:gd name="connsiteY173" fmla="*/ 635916 h 635916"/>
                <a:gd name="connsiteX174" fmla="*/ 3239470 w 5554565"/>
                <a:gd name="connsiteY174" fmla="*/ 635915 h 635916"/>
                <a:gd name="connsiteX175" fmla="*/ 3301693 w 5554565"/>
                <a:gd name="connsiteY175" fmla="*/ 635915 h 635916"/>
                <a:gd name="connsiteX176" fmla="*/ 3377940 w 5554565"/>
                <a:gd name="connsiteY176" fmla="*/ 635915 h 635916"/>
                <a:gd name="connsiteX177" fmla="*/ 3381201 w 5554565"/>
                <a:gd name="connsiteY177" fmla="*/ 635915 h 635916"/>
                <a:gd name="connsiteX178" fmla="*/ 3523077 w 5554565"/>
                <a:gd name="connsiteY178" fmla="*/ 635915 h 635916"/>
                <a:gd name="connsiteX179" fmla="*/ 3523294 w 5554565"/>
                <a:gd name="connsiteY179" fmla="*/ 635915 h 635916"/>
                <a:gd name="connsiteX180" fmla="*/ 3532677 w 5554565"/>
                <a:gd name="connsiteY180" fmla="*/ 635915 h 635916"/>
                <a:gd name="connsiteX181" fmla="*/ 3538547 w 5554565"/>
                <a:gd name="connsiteY181" fmla="*/ 635915 h 635916"/>
                <a:gd name="connsiteX182" fmla="*/ 3538559 w 5554565"/>
                <a:gd name="connsiteY182" fmla="*/ 635916 h 635916"/>
                <a:gd name="connsiteX183" fmla="*/ 3538566 w 5554565"/>
                <a:gd name="connsiteY183" fmla="*/ 635915 h 635916"/>
                <a:gd name="connsiteX184" fmla="*/ 3538763 w 5554565"/>
                <a:gd name="connsiteY184" fmla="*/ 635915 h 635916"/>
                <a:gd name="connsiteX185" fmla="*/ 3538775 w 5554565"/>
                <a:gd name="connsiteY185" fmla="*/ 635916 h 635916"/>
                <a:gd name="connsiteX186" fmla="*/ 3538782 w 5554565"/>
                <a:gd name="connsiteY186" fmla="*/ 635915 h 635916"/>
                <a:gd name="connsiteX187" fmla="*/ 3680513 w 5554565"/>
                <a:gd name="connsiteY187" fmla="*/ 635915 h 635916"/>
                <a:gd name="connsiteX188" fmla="*/ 3822390 w 5554565"/>
                <a:gd name="connsiteY188" fmla="*/ 635915 h 635916"/>
                <a:gd name="connsiteX189" fmla="*/ 3837859 w 5554565"/>
                <a:gd name="connsiteY189" fmla="*/ 635915 h 635916"/>
                <a:gd name="connsiteX190" fmla="*/ 3837872 w 5554565"/>
                <a:gd name="connsiteY190" fmla="*/ 635916 h 635916"/>
                <a:gd name="connsiteX191" fmla="*/ 3837878 w 5554565"/>
                <a:gd name="connsiteY191" fmla="*/ 635915 h 635916"/>
                <a:gd name="connsiteX192" fmla="*/ 3861215 w 5554565"/>
                <a:gd name="connsiteY192" fmla="*/ 635915 h 635916"/>
                <a:gd name="connsiteX193" fmla="*/ 3876690 w 5554565"/>
                <a:gd name="connsiteY193" fmla="*/ 635915 h 635916"/>
                <a:gd name="connsiteX194" fmla="*/ 3876696 w 5554565"/>
                <a:gd name="connsiteY194" fmla="*/ 635916 h 635916"/>
                <a:gd name="connsiteX195" fmla="*/ 3876703 w 5554565"/>
                <a:gd name="connsiteY195" fmla="*/ 635915 h 635916"/>
                <a:gd name="connsiteX196" fmla="*/ 3901898 w 5554565"/>
                <a:gd name="connsiteY196" fmla="*/ 635915 h 635916"/>
                <a:gd name="connsiteX197" fmla="*/ 3917368 w 5554565"/>
                <a:gd name="connsiteY197" fmla="*/ 635915 h 635916"/>
                <a:gd name="connsiteX198" fmla="*/ 3917380 w 5554565"/>
                <a:gd name="connsiteY198" fmla="*/ 635916 h 635916"/>
                <a:gd name="connsiteX199" fmla="*/ 3917387 w 5554565"/>
                <a:gd name="connsiteY199" fmla="*/ 635915 h 635916"/>
                <a:gd name="connsiteX200" fmla="*/ 4160527 w 5554565"/>
                <a:gd name="connsiteY200" fmla="*/ 635915 h 635916"/>
                <a:gd name="connsiteX201" fmla="*/ 4175999 w 5554565"/>
                <a:gd name="connsiteY201" fmla="*/ 635915 h 635916"/>
                <a:gd name="connsiteX202" fmla="*/ 4176008 w 5554565"/>
                <a:gd name="connsiteY202" fmla="*/ 635916 h 635916"/>
                <a:gd name="connsiteX203" fmla="*/ 4176019 w 5554565"/>
                <a:gd name="connsiteY203" fmla="*/ 635915 h 635916"/>
                <a:gd name="connsiteX204" fmla="*/ 4201211 w 5554565"/>
                <a:gd name="connsiteY204" fmla="*/ 635915 h 635916"/>
                <a:gd name="connsiteX205" fmla="*/ 4216680 w 5554565"/>
                <a:gd name="connsiteY205" fmla="*/ 635915 h 635916"/>
                <a:gd name="connsiteX206" fmla="*/ 4216692 w 5554565"/>
                <a:gd name="connsiteY206" fmla="*/ 635916 h 635916"/>
                <a:gd name="connsiteX207" fmla="*/ 4216699 w 5554565"/>
                <a:gd name="connsiteY207" fmla="*/ 635915 h 635916"/>
                <a:gd name="connsiteX208" fmla="*/ 4240035 w 5554565"/>
                <a:gd name="connsiteY208" fmla="*/ 635915 h 635916"/>
                <a:gd name="connsiteX209" fmla="*/ 4255511 w 5554565"/>
                <a:gd name="connsiteY209" fmla="*/ 635915 h 635916"/>
                <a:gd name="connsiteX210" fmla="*/ 4255516 w 5554565"/>
                <a:gd name="connsiteY210" fmla="*/ 635916 h 635916"/>
                <a:gd name="connsiteX211" fmla="*/ 4255524 w 5554565"/>
                <a:gd name="connsiteY211" fmla="*/ 635915 h 635916"/>
                <a:gd name="connsiteX212" fmla="*/ 4539132 w 5554565"/>
                <a:gd name="connsiteY212" fmla="*/ 635915 h 635916"/>
                <a:gd name="connsiteX213" fmla="*/ 4539348 w 5554565"/>
                <a:gd name="connsiteY213" fmla="*/ 635915 h 635916"/>
                <a:gd name="connsiteX214" fmla="*/ 4554607 w 5554565"/>
                <a:gd name="connsiteY214" fmla="*/ 635915 h 635916"/>
                <a:gd name="connsiteX215" fmla="*/ 4554613 w 5554565"/>
                <a:gd name="connsiteY215" fmla="*/ 635916 h 635916"/>
                <a:gd name="connsiteX216" fmla="*/ 4554620 w 5554565"/>
                <a:gd name="connsiteY216" fmla="*/ 635915 h 635916"/>
                <a:gd name="connsiteX217" fmla="*/ 4554821 w 5554565"/>
                <a:gd name="connsiteY217" fmla="*/ 635915 h 635916"/>
                <a:gd name="connsiteX218" fmla="*/ 4554829 w 5554565"/>
                <a:gd name="connsiteY218" fmla="*/ 635916 h 635916"/>
                <a:gd name="connsiteX219" fmla="*/ 4554834 w 5554565"/>
                <a:gd name="connsiteY219" fmla="*/ 635915 h 635916"/>
                <a:gd name="connsiteX220" fmla="*/ 4838444 w 5554565"/>
                <a:gd name="connsiteY220" fmla="*/ 635915 h 635916"/>
                <a:gd name="connsiteX221" fmla="*/ 4853916 w 5554565"/>
                <a:gd name="connsiteY221" fmla="*/ 635915 h 635916"/>
                <a:gd name="connsiteX222" fmla="*/ 4853925 w 5554565"/>
                <a:gd name="connsiteY222" fmla="*/ 635916 h 635916"/>
                <a:gd name="connsiteX223" fmla="*/ 4853936 w 5554565"/>
                <a:gd name="connsiteY223" fmla="*/ 635915 h 635916"/>
                <a:gd name="connsiteX224" fmla="*/ 4917952 w 5554565"/>
                <a:gd name="connsiteY224" fmla="*/ 635915 h 635916"/>
                <a:gd name="connsiteX225" fmla="*/ 4933428 w 5554565"/>
                <a:gd name="connsiteY225" fmla="*/ 635915 h 635916"/>
                <a:gd name="connsiteX226" fmla="*/ 4933433 w 5554565"/>
                <a:gd name="connsiteY226" fmla="*/ 635916 h 635916"/>
                <a:gd name="connsiteX227" fmla="*/ 4933441 w 5554565"/>
                <a:gd name="connsiteY227" fmla="*/ 635915 h 635916"/>
                <a:gd name="connsiteX228" fmla="*/ 5217265 w 5554565"/>
                <a:gd name="connsiteY228" fmla="*/ 635915 h 635916"/>
                <a:gd name="connsiteX229" fmla="*/ 5225340 w 5554565"/>
                <a:gd name="connsiteY229" fmla="*/ 635213 h 635916"/>
                <a:gd name="connsiteX230" fmla="*/ 5232746 w 5554565"/>
                <a:gd name="connsiteY230" fmla="*/ 635916 h 635916"/>
                <a:gd name="connsiteX231" fmla="*/ 5411434 w 5554565"/>
                <a:gd name="connsiteY231" fmla="*/ 584509 h 635916"/>
                <a:gd name="connsiteX232" fmla="*/ 5445547 w 5554565"/>
                <a:gd name="connsiteY232" fmla="*/ 558001 h 635916"/>
                <a:gd name="connsiteX233" fmla="*/ 5455773 w 5554565"/>
                <a:gd name="connsiteY233" fmla="*/ 550724 h 635916"/>
                <a:gd name="connsiteX234" fmla="*/ 5457110 w 5554565"/>
                <a:gd name="connsiteY234" fmla="*/ 549015 h 635916"/>
                <a:gd name="connsiteX235" fmla="*/ 5458735 w 5554565"/>
                <a:gd name="connsiteY235" fmla="*/ 547753 h 635916"/>
                <a:gd name="connsiteX236" fmla="*/ 5465640 w 5554565"/>
                <a:gd name="connsiteY236" fmla="*/ 538104 h 635916"/>
                <a:gd name="connsiteX237" fmla="*/ 5528059 w 5554565"/>
                <a:gd name="connsiteY237" fmla="*/ 458272 h 635916"/>
                <a:gd name="connsiteX238" fmla="*/ 5554565 w 5554565"/>
                <a:gd name="connsiteY238" fmla="*/ 345055 h 635916"/>
                <a:gd name="connsiteX239" fmla="*/ 5554565 w 5554565"/>
                <a:gd name="connsiteY239" fmla="*/ 290862 h 635916"/>
                <a:gd name="connsiteX240" fmla="*/ 5217265 w 5554565"/>
                <a:gd name="connsiteY240" fmla="*/ 0 h 63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554565" h="635916">
                  <a:moveTo>
                    <a:pt x="5217265" y="0"/>
                  </a:moveTo>
                  <a:lnTo>
                    <a:pt x="4917952" y="0"/>
                  </a:lnTo>
                  <a:lnTo>
                    <a:pt x="4838444" y="0"/>
                  </a:lnTo>
                  <a:lnTo>
                    <a:pt x="4539348" y="0"/>
                  </a:lnTo>
                  <a:lnTo>
                    <a:pt x="4539132" y="0"/>
                  </a:lnTo>
                  <a:lnTo>
                    <a:pt x="4240035" y="0"/>
                  </a:lnTo>
                  <a:lnTo>
                    <a:pt x="4201211" y="0"/>
                  </a:lnTo>
                  <a:lnTo>
                    <a:pt x="4160527" y="0"/>
                  </a:lnTo>
                  <a:lnTo>
                    <a:pt x="3901898" y="0"/>
                  </a:lnTo>
                  <a:lnTo>
                    <a:pt x="3861215" y="0"/>
                  </a:lnTo>
                  <a:lnTo>
                    <a:pt x="3822390" y="0"/>
                  </a:lnTo>
                  <a:lnTo>
                    <a:pt x="3680513" y="0"/>
                  </a:lnTo>
                  <a:lnTo>
                    <a:pt x="3532677" y="0"/>
                  </a:lnTo>
                  <a:lnTo>
                    <a:pt x="3523294" y="0"/>
                  </a:lnTo>
                  <a:lnTo>
                    <a:pt x="3523077" y="0"/>
                  </a:lnTo>
                  <a:lnTo>
                    <a:pt x="3381201" y="0"/>
                  </a:lnTo>
                  <a:lnTo>
                    <a:pt x="3377940" y="0"/>
                  </a:lnTo>
                  <a:lnTo>
                    <a:pt x="3301693" y="0"/>
                  </a:lnTo>
                  <a:lnTo>
                    <a:pt x="3233365" y="0"/>
                  </a:lnTo>
                  <a:lnTo>
                    <a:pt x="3230102" y="0"/>
                  </a:lnTo>
                  <a:lnTo>
                    <a:pt x="3223981" y="0"/>
                  </a:lnTo>
                  <a:lnTo>
                    <a:pt x="3153856" y="0"/>
                  </a:lnTo>
                  <a:lnTo>
                    <a:pt x="3144473" y="0"/>
                  </a:lnTo>
                  <a:lnTo>
                    <a:pt x="3078628" y="0"/>
                  </a:lnTo>
                  <a:lnTo>
                    <a:pt x="3002596" y="0"/>
                  </a:lnTo>
                  <a:lnTo>
                    <a:pt x="3002380" y="0"/>
                  </a:lnTo>
                  <a:lnTo>
                    <a:pt x="2999119" y="0"/>
                  </a:lnTo>
                  <a:lnTo>
                    <a:pt x="2930790" y="0"/>
                  </a:lnTo>
                  <a:lnTo>
                    <a:pt x="2854760" y="0"/>
                  </a:lnTo>
                  <a:lnTo>
                    <a:pt x="2854544" y="0"/>
                  </a:lnTo>
                  <a:lnTo>
                    <a:pt x="2851281" y="0"/>
                  </a:lnTo>
                  <a:lnTo>
                    <a:pt x="2845160" y="0"/>
                  </a:lnTo>
                  <a:lnTo>
                    <a:pt x="2709406" y="0"/>
                  </a:lnTo>
                  <a:lnTo>
                    <a:pt x="2703284" y="0"/>
                  </a:lnTo>
                  <a:lnTo>
                    <a:pt x="2700023" y="0"/>
                  </a:lnTo>
                  <a:lnTo>
                    <a:pt x="2699807" y="0"/>
                  </a:lnTo>
                  <a:lnTo>
                    <a:pt x="2623776" y="0"/>
                  </a:lnTo>
                  <a:lnTo>
                    <a:pt x="2555448" y="0"/>
                  </a:lnTo>
                  <a:lnTo>
                    <a:pt x="2552185" y="0"/>
                  </a:lnTo>
                  <a:lnTo>
                    <a:pt x="2551969" y="0"/>
                  </a:lnTo>
                  <a:lnTo>
                    <a:pt x="2475939" y="0"/>
                  </a:lnTo>
                  <a:lnTo>
                    <a:pt x="2410093" y="0"/>
                  </a:lnTo>
                  <a:lnTo>
                    <a:pt x="2400711" y="0"/>
                  </a:lnTo>
                  <a:lnTo>
                    <a:pt x="2330585" y="0"/>
                  </a:lnTo>
                  <a:lnTo>
                    <a:pt x="2324463" y="0"/>
                  </a:lnTo>
                  <a:lnTo>
                    <a:pt x="2321202" y="0"/>
                  </a:lnTo>
                  <a:lnTo>
                    <a:pt x="2252873" y="0"/>
                  </a:lnTo>
                  <a:lnTo>
                    <a:pt x="2176627" y="0"/>
                  </a:lnTo>
                  <a:lnTo>
                    <a:pt x="2173364" y="0"/>
                  </a:lnTo>
                  <a:lnTo>
                    <a:pt x="2031489" y="0"/>
                  </a:lnTo>
                  <a:lnTo>
                    <a:pt x="2031272" y="0"/>
                  </a:lnTo>
                  <a:lnTo>
                    <a:pt x="2021890" y="0"/>
                  </a:lnTo>
                  <a:lnTo>
                    <a:pt x="1874052" y="0"/>
                  </a:lnTo>
                  <a:lnTo>
                    <a:pt x="1732175" y="0"/>
                  </a:lnTo>
                  <a:lnTo>
                    <a:pt x="1693351" y="0"/>
                  </a:lnTo>
                  <a:lnTo>
                    <a:pt x="1652668" y="0"/>
                  </a:lnTo>
                  <a:lnTo>
                    <a:pt x="1394039" y="0"/>
                  </a:lnTo>
                  <a:lnTo>
                    <a:pt x="1353355" y="0"/>
                  </a:lnTo>
                  <a:lnTo>
                    <a:pt x="1314531" y="0"/>
                  </a:lnTo>
                  <a:lnTo>
                    <a:pt x="1015434" y="0"/>
                  </a:lnTo>
                  <a:lnTo>
                    <a:pt x="1015218" y="0"/>
                  </a:lnTo>
                  <a:lnTo>
                    <a:pt x="716122" y="0"/>
                  </a:lnTo>
                  <a:lnTo>
                    <a:pt x="636614" y="0"/>
                  </a:lnTo>
                  <a:lnTo>
                    <a:pt x="337301" y="0"/>
                  </a:lnTo>
                  <a:cubicBezTo>
                    <a:pt x="151014" y="0"/>
                    <a:pt x="0" y="130224"/>
                    <a:pt x="0" y="290862"/>
                  </a:cubicBezTo>
                  <a:lnTo>
                    <a:pt x="0" y="345055"/>
                  </a:lnTo>
                  <a:cubicBezTo>
                    <a:pt x="0" y="385214"/>
                    <a:pt x="9438" y="423473"/>
                    <a:pt x="26506" y="458272"/>
                  </a:cubicBezTo>
                  <a:lnTo>
                    <a:pt x="88925" y="538104"/>
                  </a:lnTo>
                  <a:lnTo>
                    <a:pt x="95831" y="547753"/>
                  </a:lnTo>
                  <a:lnTo>
                    <a:pt x="97455" y="549015"/>
                  </a:lnTo>
                  <a:lnTo>
                    <a:pt x="98793" y="550724"/>
                  </a:lnTo>
                  <a:lnTo>
                    <a:pt x="109019" y="558001"/>
                  </a:lnTo>
                  <a:lnTo>
                    <a:pt x="143132" y="584509"/>
                  </a:lnTo>
                  <a:cubicBezTo>
                    <a:pt x="194139" y="616965"/>
                    <a:pt x="255629" y="635916"/>
                    <a:pt x="321820" y="635916"/>
                  </a:cubicBezTo>
                  <a:lnTo>
                    <a:pt x="329226" y="635213"/>
                  </a:lnTo>
                  <a:lnTo>
                    <a:pt x="337301" y="635915"/>
                  </a:lnTo>
                  <a:lnTo>
                    <a:pt x="621124" y="635915"/>
                  </a:lnTo>
                  <a:lnTo>
                    <a:pt x="621132" y="635916"/>
                  </a:lnTo>
                  <a:lnTo>
                    <a:pt x="621139" y="635915"/>
                  </a:lnTo>
                  <a:lnTo>
                    <a:pt x="636614" y="635915"/>
                  </a:lnTo>
                  <a:lnTo>
                    <a:pt x="700629" y="635915"/>
                  </a:lnTo>
                  <a:lnTo>
                    <a:pt x="700640" y="635916"/>
                  </a:lnTo>
                  <a:lnTo>
                    <a:pt x="700649" y="635915"/>
                  </a:lnTo>
                  <a:lnTo>
                    <a:pt x="716122" y="635915"/>
                  </a:lnTo>
                  <a:lnTo>
                    <a:pt x="999732" y="635915"/>
                  </a:lnTo>
                  <a:lnTo>
                    <a:pt x="999737" y="635916"/>
                  </a:lnTo>
                  <a:lnTo>
                    <a:pt x="999745" y="635915"/>
                  </a:lnTo>
                  <a:lnTo>
                    <a:pt x="999945" y="635915"/>
                  </a:lnTo>
                  <a:lnTo>
                    <a:pt x="999953" y="635916"/>
                  </a:lnTo>
                  <a:lnTo>
                    <a:pt x="999959" y="635915"/>
                  </a:lnTo>
                  <a:lnTo>
                    <a:pt x="1015218" y="635915"/>
                  </a:lnTo>
                  <a:lnTo>
                    <a:pt x="1015434" y="635915"/>
                  </a:lnTo>
                  <a:lnTo>
                    <a:pt x="1299041" y="635915"/>
                  </a:lnTo>
                  <a:lnTo>
                    <a:pt x="1299049" y="635916"/>
                  </a:lnTo>
                  <a:lnTo>
                    <a:pt x="1299055" y="635915"/>
                  </a:lnTo>
                  <a:lnTo>
                    <a:pt x="1314531" y="635915"/>
                  </a:lnTo>
                  <a:lnTo>
                    <a:pt x="1337866" y="635915"/>
                  </a:lnTo>
                  <a:lnTo>
                    <a:pt x="1337873" y="635916"/>
                  </a:lnTo>
                  <a:lnTo>
                    <a:pt x="1337886" y="635915"/>
                  </a:lnTo>
                  <a:lnTo>
                    <a:pt x="1353355" y="635915"/>
                  </a:lnTo>
                  <a:lnTo>
                    <a:pt x="1378546" y="635915"/>
                  </a:lnTo>
                  <a:lnTo>
                    <a:pt x="1378557" y="635916"/>
                  </a:lnTo>
                  <a:lnTo>
                    <a:pt x="1378566" y="635915"/>
                  </a:lnTo>
                  <a:lnTo>
                    <a:pt x="1394039" y="635915"/>
                  </a:lnTo>
                  <a:lnTo>
                    <a:pt x="1637179" y="635915"/>
                  </a:lnTo>
                  <a:lnTo>
                    <a:pt x="1637186" y="635916"/>
                  </a:lnTo>
                  <a:lnTo>
                    <a:pt x="1637198" y="635915"/>
                  </a:lnTo>
                  <a:lnTo>
                    <a:pt x="1652668" y="635915"/>
                  </a:lnTo>
                  <a:lnTo>
                    <a:pt x="1677862" y="635915"/>
                  </a:lnTo>
                  <a:lnTo>
                    <a:pt x="1677870" y="635916"/>
                  </a:lnTo>
                  <a:lnTo>
                    <a:pt x="1677876" y="635915"/>
                  </a:lnTo>
                  <a:lnTo>
                    <a:pt x="1693351" y="635915"/>
                  </a:lnTo>
                  <a:lnTo>
                    <a:pt x="1716687" y="635915"/>
                  </a:lnTo>
                  <a:lnTo>
                    <a:pt x="1716694" y="635916"/>
                  </a:lnTo>
                  <a:lnTo>
                    <a:pt x="1716707" y="635915"/>
                  </a:lnTo>
                  <a:lnTo>
                    <a:pt x="1732175" y="635915"/>
                  </a:lnTo>
                  <a:lnTo>
                    <a:pt x="1874052" y="635915"/>
                  </a:lnTo>
                  <a:lnTo>
                    <a:pt x="2015783" y="635915"/>
                  </a:lnTo>
                  <a:lnTo>
                    <a:pt x="2015790" y="635916"/>
                  </a:lnTo>
                  <a:lnTo>
                    <a:pt x="2015803" y="635915"/>
                  </a:lnTo>
                  <a:lnTo>
                    <a:pt x="2015999" y="635915"/>
                  </a:lnTo>
                  <a:lnTo>
                    <a:pt x="2016007" y="635916"/>
                  </a:lnTo>
                  <a:lnTo>
                    <a:pt x="2016019" y="635915"/>
                  </a:lnTo>
                  <a:lnTo>
                    <a:pt x="2021890" y="635915"/>
                  </a:lnTo>
                  <a:lnTo>
                    <a:pt x="2031272" y="635915"/>
                  </a:lnTo>
                  <a:lnTo>
                    <a:pt x="2031489" y="635915"/>
                  </a:lnTo>
                  <a:lnTo>
                    <a:pt x="2173364" y="635915"/>
                  </a:lnTo>
                  <a:lnTo>
                    <a:pt x="2176627" y="635915"/>
                  </a:lnTo>
                  <a:lnTo>
                    <a:pt x="2252873" y="635915"/>
                  </a:lnTo>
                  <a:lnTo>
                    <a:pt x="2315096" y="635915"/>
                  </a:lnTo>
                  <a:lnTo>
                    <a:pt x="2315103" y="635916"/>
                  </a:lnTo>
                  <a:lnTo>
                    <a:pt x="2315116" y="635915"/>
                  </a:lnTo>
                  <a:lnTo>
                    <a:pt x="2321202" y="635915"/>
                  </a:lnTo>
                  <a:lnTo>
                    <a:pt x="2324463" y="635915"/>
                  </a:lnTo>
                  <a:lnTo>
                    <a:pt x="2330585" y="635915"/>
                  </a:lnTo>
                  <a:lnTo>
                    <a:pt x="2394604" y="635915"/>
                  </a:lnTo>
                  <a:lnTo>
                    <a:pt x="2394611" y="635916"/>
                  </a:lnTo>
                  <a:lnTo>
                    <a:pt x="2394624" y="635915"/>
                  </a:lnTo>
                  <a:lnTo>
                    <a:pt x="2400711" y="635915"/>
                  </a:lnTo>
                  <a:lnTo>
                    <a:pt x="2410093" y="635915"/>
                  </a:lnTo>
                  <a:lnTo>
                    <a:pt x="2475939" y="635915"/>
                  </a:lnTo>
                  <a:lnTo>
                    <a:pt x="2551969" y="635915"/>
                  </a:lnTo>
                  <a:lnTo>
                    <a:pt x="2552185" y="635915"/>
                  </a:lnTo>
                  <a:lnTo>
                    <a:pt x="2555448" y="635915"/>
                  </a:lnTo>
                  <a:lnTo>
                    <a:pt x="2623776" y="635915"/>
                  </a:lnTo>
                  <a:lnTo>
                    <a:pt x="2693917" y="635915"/>
                  </a:lnTo>
                  <a:lnTo>
                    <a:pt x="2693924" y="635916"/>
                  </a:lnTo>
                  <a:lnTo>
                    <a:pt x="2693936" y="635915"/>
                  </a:lnTo>
                  <a:lnTo>
                    <a:pt x="2699807" y="635915"/>
                  </a:lnTo>
                  <a:lnTo>
                    <a:pt x="2700023" y="635915"/>
                  </a:lnTo>
                  <a:lnTo>
                    <a:pt x="2703284" y="635915"/>
                  </a:lnTo>
                  <a:lnTo>
                    <a:pt x="2709406" y="635915"/>
                  </a:lnTo>
                  <a:lnTo>
                    <a:pt x="2845160" y="635915"/>
                  </a:lnTo>
                  <a:lnTo>
                    <a:pt x="2851281" y="635915"/>
                  </a:lnTo>
                  <a:lnTo>
                    <a:pt x="2854544" y="635915"/>
                  </a:lnTo>
                  <a:lnTo>
                    <a:pt x="2854760" y="635915"/>
                  </a:lnTo>
                  <a:lnTo>
                    <a:pt x="2860630" y="635915"/>
                  </a:lnTo>
                  <a:lnTo>
                    <a:pt x="2860642" y="635916"/>
                  </a:lnTo>
                  <a:lnTo>
                    <a:pt x="2860649" y="635915"/>
                  </a:lnTo>
                  <a:lnTo>
                    <a:pt x="2930790" y="635915"/>
                  </a:lnTo>
                  <a:lnTo>
                    <a:pt x="2999119" y="635915"/>
                  </a:lnTo>
                  <a:lnTo>
                    <a:pt x="3002380" y="635915"/>
                  </a:lnTo>
                  <a:lnTo>
                    <a:pt x="3002596" y="635915"/>
                  </a:lnTo>
                  <a:lnTo>
                    <a:pt x="3078628" y="635915"/>
                  </a:lnTo>
                  <a:lnTo>
                    <a:pt x="3144473" y="635915"/>
                  </a:lnTo>
                  <a:lnTo>
                    <a:pt x="3153856" y="635915"/>
                  </a:lnTo>
                  <a:lnTo>
                    <a:pt x="3159942" y="635915"/>
                  </a:lnTo>
                  <a:lnTo>
                    <a:pt x="3159955" y="635916"/>
                  </a:lnTo>
                  <a:lnTo>
                    <a:pt x="3159961" y="635915"/>
                  </a:lnTo>
                  <a:lnTo>
                    <a:pt x="3223981" y="635915"/>
                  </a:lnTo>
                  <a:lnTo>
                    <a:pt x="3230102" y="635915"/>
                  </a:lnTo>
                  <a:lnTo>
                    <a:pt x="3233365" y="635915"/>
                  </a:lnTo>
                  <a:lnTo>
                    <a:pt x="3239451" y="635915"/>
                  </a:lnTo>
                  <a:lnTo>
                    <a:pt x="3239463" y="635916"/>
                  </a:lnTo>
                  <a:lnTo>
                    <a:pt x="3239470" y="635915"/>
                  </a:lnTo>
                  <a:lnTo>
                    <a:pt x="3301693" y="635915"/>
                  </a:lnTo>
                  <a:lnTo>
                    <a:pt x="3377940" y="635915"/>
                  </a:lnTo>
                  <a:lnTo>
                    <a:pt x="3381201" y="635915"/>
                  </a:lnTo>
                  <a:lnTo>
                    <a:pt x="3523077" y="635915"/>
                  </a:lnTo>
                  <a:lnTo>
                    <a:pt x="3523294" y="635915"/>
                  </a:lnTo>
                  <a:lnTo>
                    <a:pt x="3532677" y="635915"/>
                  </a:lnTo>
                  <a:lnTo>
                    <a:pt x="3538547" y="635915"/>
                  </a:lnTo>
                  <a:lnTo>
                    <a:pt x="3538559" y="635916"/>
                  </a:lnTo>
                  <a:lnTo>
                    <a:pt x="3538566" y="635915"/>
                  </a:lnTo>
                  <a:lnTo>
                    <a:pt x="3538763" y="635915"/>
                  </a:lnTo>
                  <a:lnTo>
                    <a:pt x="3538775" y="635916"/>
                  </a:lnTo>
                  <a:lnTo>
                    <a:pt x="3538782" y="635915"/>
                  </a:lnTo>
                  <a:lnTo>
                    <a:pt x="3680513" y="635915"/>
                  </a:lnTo>
                  <a:lnTo>
                    <a:pt x="3822390" y="635915"/>
                  </a:lnTo>
                  <a:lnTo>
                    <a:pt x="3837859" y="635915"/>
                  </a:lnTo>
                  <a:lnTo>
                    <a:pt x="3837872" y="635916"/>
                  </a:lnTo>
                  <a:lnTo>
                    <a:pt x="3837878" y="635915"/>
                  </a:lnTo>
                  <a:lnTo>
                    <a:pt x="3861215" y="635915"/>
                  </a:lnTo>
                  <a:lnTo>
                    <a:pt x="3876690" y="635915"/>
                  </a:lnTo>
                  <a:lnTo>
                    <a:pt x="3876696" y="635916"/>
                  </a:lnTo>
                  <a:lnTo>
                    <a:pt x="3876703" y="635915"/>
                  </a:lnTo>
                  <a:lnTo>
                    <a:pt x="3901898" y="635915"/>
                  </a:lnTo>
                  <a:lnTo>
                    <a:pt x="3917368" y="635915"/>
                  </a:lnTo>
                  <a:lnTo>
                    <a:pt x="3917380" y="635916"/>
                  </a:lnTo>
                  <a:lnTo>
                    <a:pt x="3917387" y="635915"/>
                  </a:lnTo>
                  <a:lnTo>
                    <a:pt x="4160527" y="635915"/>
                  </a:lnTo>
                  <a:lnTo>
                    <a:pt x="4175999" y="635915"/>
                  </a:lnTo>
                  <a:lnTo>
                    <a:pt x="4176008" y="635916"/>
                  </a:lnTo>
                  <a:lnTo>
                    <a:pt x="4176019" y="635915"/>
                  </a:lnTo>
                  <a:lnTo>
                    <a:pt x="4201211" y="635915"/>
                  </a:lnTo>
                  <a:lnTo>
                    <a:pt x="4216680" y="635915"/>
                  </a:lnTo>
                  <a:lnTo>
                    <a:pt x="4216692" y="635916"/>
                  </a:lnTo>
                  <a:lnTo>
                    <a:pt x="4216699" y="635915"/>
                  </a:lnTo>
                  <a:lnTo>
                    <a:pt x="4240035" y="635915"/>
                  </a:lnTo>
                  <a:lnTo>
                    <a:pt x="4255511" y="635915"/>
                  </a:lnTo>
                  <a:lnTo>
                    <a:pt x="4255516" y="635916"/>
                  </a:lnTo>
                  <a:lnTo>
                    <a:pt x="4255524" y="635915"/>
                  </a:lnTo>
                  <a:lnTo>
                    <a:pt x="4539132" y="635915"/>
                  </a:lnTo>
                  <a:lnTo>
                    <a:pt x="4539348" y="635915"/>
                  </a:lnTo>
                  <a:lnTo>
                    <a:pt x="4554607" y="635915"/>
                  </a:lnTo>
                  <a:lnTo>
                    <a:pt x="4554613" y="635916"/>
                  </a:lnTo>
                  <a:lnTo>
                    <a:pt x="4554620" y="635915"/>
                  </a:lnTo>
                  <a:lnTo>
                    <a:pt x="4554821" y="635915"/>
                  </a:lnTo>
                  <a:lnTo>
                    <a:pt x="4554829" y="635916"/>
                  </a:lnTo>
                  <a:lnTo>
                    <a:pt x="4554834" y="635915"/>
                  </a:lnTo>
                  <a:lnTo>
                    <a:pt x="4838444" y="635915"/>
                  </a:lnTo>
                  <a:lnTo>
                    <a:pt x="4853916" y="635915"/>
                  </a:lnTo>
                  <a:lnTo>
                    <a:pt x="4853925" y="635916"/>
                  </a:lnTo>
                  <a:lnTo>
                    <a:pt x="4853936" y="635915"/>
                  </a:lnTo>
                  <a:lnTo>
                    <a:pt x="4917952" y="635915"/>
                  </a:lnTo>
                  <a:lnTo>
                    <a:pt x="4933428" y="635915"/>
                  </a:lnTo>
                  <a:lnTo>
                    <a:pt x="4933433" y="635916"/>
                  </a:lnTo>
                  <a:lnTo>
                    <a:pt x="4933441" y="635915"/>
                  </a:lnTo>
                  <a:lnTo>
                    <a:pt x="5217265" y="635915"/>
                  </a:lnTo>
                  <a:lnTo>
                    <a:pt x="5225340" y="635213"/>
                  </a:lnTo>
                  <a:lnTo>
                    <a:pt x="5232746" y="635916"/>
                  </a:lnTo>
                  <a:cubicBezTo>
                    <a:pt x="5298936" y="635916"/>
                    <a:pt x="5360426" y="616965"/>
                    <a:pt x="5411434" y="584509"/>
                  </a:cubicBezTo>
                  <a:lnTo>
                    <a:pt x="5445547" y="558001"/>
                  </a:lnTo>
                  <a:lnTo>
                    <a:pt x="5455773" y="550724"/>
                  </a:lnTo>
                  <a:lnTo>
                    <a:pt x="5457110" y="549015"/>
                  </a:lnTo>
                  <a:lnTo>
                    <a:pt x="5458735" y="547753"/>
                  </a:lnTo>
                  <a:lnTo>
                    <a:pt x="5465640" y="538104"/>
                  </a:lnTo>
                  <a:lnTo>
                    <a:pt x="5528059" y="458272"/>
                  </a:lnTo>
                  <a:cubicBezTo>
                    <a:pt x="5545128" y="423473"/>
                    <a:pt x="5554565" y="385214"/>
                    <a:pt x="5554565" y="345055"/>
                  </a:cubicBezTo>
                  <a:lnTo>
                    <a:pt x="5554565" y="290862"/>
                  </a:lnTo>
                  <a:cubicBezTo>
                    <a:pt x="5554565" y="130224"/>
                    <a:pt x="5403551" y="0"/>
                    <a:pt x="5217265"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0" name="标题 1"/>
            <p:cNvSpPr txBox="1"/>
            <p:nvPr>
              <p:custDataLst>
                <p:tags r:id="rId8"/>
              </p:custDataLst>
            </p:nvPr>
          </p:nvSpPr>
          <p:spPr>
            <a:xfrm>
              <a:off x="5497515" y="1494527"/>
              <a:ext cx="3717387" cy="59902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dirty="0">
                  <a:solidFill>
                    <a:schemeClr val="bg1"/>
                  </a:solidFill>
                  <a:latin typeface="微软雅黑" panose="020B0503020204020204" pitchFamily="34" charset="-122"/>
                  <a:ea typeface="微软雅黑" panose="020B0503020204020204" pitchFamily="34" charset="-122"/>
                </a:rPr>
                <a:t>滚动修编成果汇报</a:t>
              </a:r>
              <a:endParaRPr kumimoji="0" lang="zh-CN" altLang="en-US"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cxnSp>
          <p:nvCxnSpPr>
            <p:cNvPr id="31" name="直接连接符 30"/>
            <p:cNvCxnSpPr/>
            <p:nvPr>
              <p:custDataLst>
                <p:tags r:id="rId9"/>
              </p:custDataLst>
            </p:nvPr>
          </p:nvCxnSpPr>
          <p:spPr>
            <a:xfrm>
              <a:off x="5457301" y="1527602"/>
              <a:ext cx="0" cy="3977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标题 1"/>
            <p:cNvSpPr txBox="1"/>
            <p:nvPr>
              <p:custDataLst>
                <p:tags r:id="rId10"/>
              </p:custDataLst>
            </p:nvPr>
          </p:nvSpPr>
          <p:spPr>
            <a:xfrm>
              <a:off x="5082446" y="1475045"/>
              <a:ext cx="383419" cy="45022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02</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3381000"/>
            <a:ext cx="2640000"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5" name="六边形 44"/>
          <p:cNvSpPr/>
          <p:nvPr/>
        </p:nvSpPr>
        <p:spPr>
          <a:xfrm>
            <a:off x="2735627" y="2518554"/>
            <a:ext cx="2112235" cy="1820893"/>
          </a:xfrm>
          <a:prstGeom prst="hexagon">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r>
              <a:rPr lang="en-US" altLang="zh-CN" sz="8800" b="1" dirty="0">
                <a:solidFill>
                  <a:prstClr val="white"/>
                </a:solidFill>
                <a:latin typeface="Calibri" panose="020F0502020204030204"/>
                <a:ea typeface="宋体" panose="02010600030101010101" pitchFamily="2" charset="-122"/>
              </a:rPr>
              <a:t>05</a:t>
            </a:r>
            <a:endParaRPr lang="zh-CN" altLang="en-US" sz="8800" b="1" dirty="0">
              <a:solidFill>
                <a:prstClr val="white"/>
              </a:solidFill>
              <a:latin typeface="Calibri" panose="020F0502020204030204"/>
              <a:ea typeface="宋体" panose="02010600030101010101" pitchFamily="2" charset="-122"/>
            </a:endParaRPr>
          </a:p>
        </p:txBody>
      </p:sp>
      <p:sp>
        <p:nvSpPr>
          <p:cNvPr id="46" name="矩形 45"/>
          <p:cNvSpPr/>
          <p:nvPr/>
        </p:nvSpPr>
        <p:spPr>
          <a:xfrm>
            <a:off x="5039883" y="3381000"/>
            <a:ext cx="7152117"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7" name="TextBox 5"/>
          <p:cNvSpPr txBox="1"/>
          <p:nvPr/>
        </p:nvSpPr>
        <p:spPr>
          <a:xfrm>
            <a:off x="4986707" y="2595836"/>
            <a:ext cx="2926080" cy="64516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200" eaLnBrk="1" hangingPunct="1"/>
            <a:r>
              <a:rPr lang="zh-CN" altLang="en-US" sz="3600" b="1" kern="0" dirty="0">
                <a:solidFill>
                  <a:prstClr val="black"/>
                </a:solidFill>
                <a:latin typeface="微软雅黑" panose="020B0503020204020204" pitchFamily="34" charset="-122"/>
                <a:ea typeface="微软雅黑" panose="020B0503020204020204" pitchFamily="34" charset="-122"/>
                <a:cs typeface="+mn-ea"/>
                <a:sym typeface="+mn-lt"/>
              </a:rPr>
              <a:t>近期建设规划</a:t>
            </a:r>
            <a:endParaRPr lang="zh-CN" altLang="en-US" sz="3600" b="1" dirty="0">
              <a:solidFill>
                <a:prstClr val="black"/>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302885" y="370840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2025年建设方案</a:t>
            </a:r>
            <a:endParaRPr lang="zh-CN" altLang="en-US" sz="2000" b="1" dirty="0">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5302885" y="425069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30</a:t>
            </a:r>
            <a:r>
              <a:rPr lang="zh-CN" altLang="en-US" sz="2000" b="1" dirty="0">
                <a:latin typeface="微软雅黑" panose="020B0503020204020204" pitchFamily="34" charset="-122"/>
                <a:ea typeface="微软雅黑" panose="020B0503020204020204" pitchFamily="34" charset="-122"/>
                <a:sym typeface="+mn-ea"/>
              </a:rPr>
              <a:t>年建设方案</a:t>
            </a:r>
            <a:endParaRPr lang="zh-CN" altLang="en-US" sz="2000" b="1" dirty="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5302885" y="4792980"/>
            <a:ext cx="6096000" cy="398780"/>
          </a:xfrm>
          <a:prstGeom prst="rect">
            <a:avLst/>
          </a:prstGeom>
          <a:noFill/>
        </p:spPr>
        <p:txBody>
          <a:bodyPr wrap="square" rtlCol="0" anchor="t">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3</a:t>
            </a:r>
            <a:r>
              <a:rPr lang="zh-CN" altLang="en-US" sz="2000" b="1" dirty="0">
                <a:latin typeface="微软雅黑" panose="020B0503020204020204" pitchFamily="34" charset="-122"/>
                <a:ea typeface="微软雅黑" panose="020B0503020204020204" pitchFamily="34" charset="-122"/>
                <a:sym typeface="+mn-ea"/>
              </a:rPr>
              <a:t>5年建设方案</a:t>
            </a:r>
            <a:endParaRPr lang="zh-CN" altLang="en-US" sz="2000" b="1" dirty="0">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5302885" y="5335270"/>
            <a:ext cx="6096000" cy="398780"/>
          </a:xfrm>
          <a:prstGeom prst="rect">
            <a:avLst/>
          </a:prstGeom>
          <a:noFill/>
        </p:spPr>
        <p:txBody>
          <a:bodyPr wrap="square" rtlCol="0" anchor="t">
            <a:spAutoFit/>
          </a:bodyPr>
          <a:p>
            <a:pPr marL="285750" indent="-285750" algn="l">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220-35kV</a:t>
            </a:r>
            <a:r>
              <a:rPr lang="zh-CN" altLang="en-US" sz="2000" b="1" dirty="0">
                <a:latin typeface="微软雅黑" panose="020B0503020204020204" pitchFamily="34" charset="-122"/>
                <a:ea typeface="微软雅黑" panose="020B0503020204020204" pitchFamily="34" charset="-122"/>
                <a:sym typeface="+mn-ea"/>
              </a:rPr>
              <a:t>线路规划</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五、</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近期建设规划</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40" name="矩形 39"/>
          <p:cNvSpPr/>
          <p:nvPr/>
        </p:nvSpPr>
        <p:spPr>
          <a:xfrm>
            <a:off x="551815" y="4492625"/>
            <a:ext cx="11321415" cy="506730"/>
          </a:xfrm>
          <a:prstGeom prst="rect">
            <a:avLst/>
          </a:prstGeom>
        </p:spPr>
        <p:txBody>
          <a:bodyPr wrap="square">
            <a:spAutoFit/>
          </a:bodyPr>
          <a:lstStyle/>
          <a:p>
            <a:pPr indent="0" algn="just">
              <a:lnSpc>
                <a:spcPct val="150000"/>
              </a:lnSpc>
              <a:buFont typeface="Wingdings" panose="05000000000000000000" pitchFamily="2" charset="2"/>
              <a:buNone/>
            </a:pPr>
            <a:r>
              <a:rPr dirty="0">
                <a:latin typeface="微软雅黑" panose="020B0503020204020204" pitchFamily="34" charset="-122"/>
                <a:ea typeface="微软雅黑" panose="020B0503020204020204" pitchFamily="34" charset="-122"/>
                <a:sym typeface="+mn-ea"/>
              </a:rPr>
              <a:t>详见附图1-2025年新田县县城10kV地理接线图、附图2-2025年新田县县城10kV电气联络图。</a:t>
            </a:r>
            <a:endParaRPr dirty="0">
              <a:latin typeface="微软雅黑" panose="020B0503020204020204" pitchFamily="34" charset="-122"/>
              <a:ea typeface="微软雅黑" panose="020B0503020204020204" pitchFamily="34" charset="-122"/>
              <a:sym typeface="+mn-ea"/>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2025年建设方案</a:t>
            </a:r>
            <a:endParaRPr lang="zh-CN" altLang="en-US" sz="2000" b="1" dirty="0">
              <a:latin typeface="微软雅黑" panose="020B0503020204020204" pitchFamily="34" charset="-122"/>
              <a:ea typeface="微软雅黑" panose="020B0503020204020204" pitchFamily="34" charset="-122"/>
              <a:sym typeface="+mn-ea"/>
            </a:endParaRPr>
          </a:p>
        </p:txBody>
      </p:sp>
      <p:graphicFrame>
        <p:nvGraphicFramePr>
          <p:cNvPr id="5" name="表格 4"/>
          <p:cNvGraphicFramePr/>
          <p:nvPr/>
        </p:nvGraphicFramePr>
        <p:xfrm>
          <a:off x="640715" y="2085848"/>
          <a:ext cx="10972800" cy="1830070"/>
        </p:xfrm>
        <a:graphic>
          <a:graphicData uri="http://schemas.openxmlformats.org/drawingml/2006/table">
            <a:tbl>
              <a:tblPr/>
              <a:tblGrid>
                <a:gridCol w="2454275"/>
                <a:gridCol w="798830"/>
                <a:gridCol w="7719695"/>
              </a:tblGrid>
              <a:tr h="522605">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工程名称</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立项第一属性</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方案简述</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871855">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硒宝</a:t>
                      </a:r>
                      <a:r>
                        <a:rPr lang="en-US" altLang="zh-CN" sz="1400" b="0" i="0">
                          <a:solidFill>
                            <a:srgbClr val="000000"/>
                          </a:solidFill>
                          <a:latin typeface="宋体" panose="02010600030101010101" pitchFamily="2" charset="-122"/>
                          <a:ea typeface="宋体" panose="02010600030101010101" pitchFamily="2" charset="-122"/>
                        </a:rPr>
                        <a:t>Ⅰ</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优化网架结构</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新建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硒宝</a:t>
                      </a:r>
                      <a:r>
                        <a:rPr lang="en-US" altLang="zh-CN" sz="1400" b="0" i="0">
                          <a:solidFill>
                            <a:srgbClr val="000000"/>
                          </a:solidFill>
                          <a:latin typeface="宋体" panose="02010600030101010101" pitchFamily="2" charset="-122"/>
                          <a:ea typeface="宋体" panose="02010600030101010101" pitchFamily="2" charset="-122"/>
                        </a:rPr>
                        <a:t>Ⅰ</a:t>
                      </a:r>
                      <a:r>
                        <a:rPr lang="zh-CN" altLang="en-US" sz="1400" b="0" i="0">
                          <a:solidFill>
                            <a:srgbClr val="000000"/>
                          </a:solidFill>
                          <a:latin typeface="宋体" panose="02010600030101010101" pitchFamily="2" charset="-122"/>
                          <a:ea typeface="宋体" panose="02010600030101010101" pitchFamily="2" charset="-122"/>
                        </a:rPr>
                        <a:t>线前端从硒城变出线沿用</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硒新线预留</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通道至硒宝线转角，后端与原硒宝线共杆到新嘉路，从新嘉路到公园西路新建</a:t>
                      </a:r>
                      <a:r>
                        <a:rPr lang="en-US" altLang="zh-CN" sz="1400" b="0" i="0">
                          <a:solidFill>
                            <a:srgbClr val="000000"/>
                          </a:solidFill>
                          <a:latin typeface="宋体" panose="02010600030101010101" pitchFamily="2" charset="-122"/>
                          <a:ea typeface="宋体" panose="02010600030101010101" pitchFamily="2" charset="-122"/>
                        </a:rPr>
                        <a:t>3.3kmJKLYJ-240</a:t>
                      </a:r>
                      <a:r>
                        <a:rPr lang="zh-CN" altLang="en-US" sz="1400" b="0" i="0">
                          <a:solidFill>
                            <a:srgbClr val="000000"/>
                          </a:solidFill>
                          <a:latin typeface="宋体" panose="02010600030101010101" pitchFamily="2" charset="-122"/>
                          <a:ea typeface="宋体" panose="02010600030101010101" pitchFamily="2" charset="-122"/>
                        </a:rPr>
                        <a:t>，沿公园西路到育才路口新建</a:t>
                      </a:r>
                      <a:r>
                        <a:rPr lang="en-US" altLang="zh-CN" sz="1400" b="0" i="0">
                          <a:solidFill>
                            <a:srgbClr val="000000"/>
                          </a:solidFill>
                          <a:latin typeface="宋体" panose="02010600030101010101" pitchFamily="2" charset="-122"/>
                          <a:ea typeface="宋体" panose="02010600030101010101" pitchFamily="2" charset="-122"/>
                        </a:rPr>
                        <a:t>0.5kmYJV22-3*300</a:t>
                      </a:r>
                      <a:r>
                        <a:rPr lang="zh-CN" altLang="en-US" sz="1400" b="0" i="0">
                          <a:solidFill>
                            <a:srgbClr val="000000"/>
                          </a:solidFill>
                          <a:latin typeface="宋体" panose="02010600030101010101" pitchFamily="2" charset="-122"/>
                          <a:ea typeface="宋体" panose="02010600030101010101" pitchFamily="2" charset="-122"/>
                        </a:rPr>
                        <a:t>与新龙线互联。解决新田工业南园新增厂房供电问题，优化网架结构，解决新龙线单辐射，不满足</a:t>
                      </a:r>
                      <a:r>
                        <a:rPr lang="en-US" altLang="zh-CN" sz="1400" b="0" i="0">
                          <a:solidFill>
                            <a:srgbClr val="000000"/>
                          </a:solidFill>
                          <a:latin typeface="宋体" panose="02010600030101010101" pitchFamily="2" charset="-122"/>
                          <a:ea typeface="宋体" panose="02010600030101010101" pitchFamily="2" charset="-122"/>
                        </a:rPr>
                        <a:t>N-1</a:t>
                      </a:r>
                      <a:r>
                        <a:rPr lang="zh-CN" altLang="en-US" sz="1400" b="0" i="0">
                          <a:solidFill>
                            <a:srgbClr val="000000"/>
                          </a:solidFill>
                          <a:latin typeface="宋体" panose="02010600030101010101" pitchFamily="2" charset="-122"/>
                          <a:ea typeface="宋体" panose="02010600030101010101" pitchFamily="2" charset="-122"/>
                        </a:rPr>
                        <a:t>。</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新城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优化网架结构</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沿新城线主干线同杆架设到朝阳西路与新华南路十字路口，新华南路铺设电缆与枇城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线新华南路支线互联，把新华南路支线在新华西路改切到新电线，新城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线与新电线互联。</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五、</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近期建设规划</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30</a:t>
            </a:r>
            <a:r>
              <a:rPr lang="zh-CN" altLang="en-US" sz="2000" b="1" dirty="0">
                <a:latin typeface="微软雅黑" panose="020B0503020204020204" pitchFamily="34" charset="-122"/>
                <a:ea typeface="微软雅黑" panose="020B0503020204020204" pitchFamily="34" charset="-122"/>
                <a:sym typeface="+mn-ea"/>
              </a:rPr>
              <a:t>年建设方案</a:t>
            </a:r>
            <a:endParaRPr lang="zh-CN" altLang="en-US" sz="2000" b="1" dirty="0">
              <a:latin typeface="微软雅黑" panose="020B0503020204020204" pitchFamily="34" charset="-122"/>
              <a:ea typeface="微软雅黑" panose="020B0503020204020204" pitchFamily="34" charset="-122"/>
              <a:sym typeface="+mn-ea"/>
            </a:endParaRPr>
          </a:p>
        </p:txBody>
      </p:sp>
      <p:graphicFrame>
        <p:nvGraphicFramePr>
          <p:cNvPr id="4" name="表格 3"/>
          <p:cNvGraphicFramePr/>
          <p:nvPr/>
        </p:nvGraphicFramePr>
        <p:xfrm>
          <a:off x="770255" y="1401953"/>
          <a:ext cx="10651490" cy="4526280"/>
        </p:xfrm>
        <a:graphic>
          <a:graphicData uri="http://schemas.openxmlformats.org/drawingml/2006/table">
            <a:tbl>
              <a:tblPr/>
              <a:tblGrid>
                <a:gridCol w="2381885"/>
                <a:gridCol w="775970"/>
                <a:gridCol w="7493635"/>
              </a:tblGrid>
              <a:tr h="507365">
                <a:tc>
                  <a:txBody>
                    <a:bodyPr/>
                    <a:p>
                      <a:pPr algn="ctr" fontAlgn="ctr"/>
                      <a:r>
                        <a:rPr lang="zh-CN" altLang="en-US" sz="1000" b="1" i="0">
                          <a:solidFill>
                            <a:srgbClr val="000000"/>
                          </a:solidFill>
                          <a:latin typeface="宋体" panose="02010600030101010101" pitchFamily="2" charset="-122"/>
                          <a:ea typeface="宋体" panose="02010600030101010101" pitchFamily="2" charset="-122"/>
                        </a:rPr>
                        <a:t>工程名称</a:t>
                      </a:r>
                      <a:endParaRPr lang="zh-CN" altLang="en-US" sz="1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000" b="1" i="0">
                          <a:solidFill>
                            <a:srgbClr val="000000"/>
                          </a:solidFill>
                          <a:latin typeface="宋体" panose="02010600030101010101" pitchFamily="2" charset="-122"/>
                          <a:ea typeface="宋体" panose="02010600030101010101" pitchFamily="2" charset="-122"/>
                        </a:rPr>
                        <a:t>立项第一属性</a:t>
                      </a:r>
                      <a:endParaRPr lang="zh-CN" altLang="en-US" sz="1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000" b="1" i="0">
                          <a:solidFill>
                            <a:srgbClr val="000000"/>
                          </a:solidFill>
                          <a:latin typeface="宋体" panose="02010600030101010101" pitchFamily="2" charset="-122"/>
                          <a:ea typeface="宋体" panose="02010600030101010101" pitchFamily="2" charset="-122"/>
                        </a:rPr>
                        <a:t>方案简述</a:t>
                      </a:r>
                      <a:endParaRPr lang="zh-CN" altLang="en-US" sz="1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2354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线改造工程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#058-067</a:t>
                      </a:r>
                      <a:r>
                        <a:rPr lang="zh-CN" altLang="en-US" sz="1300" b="0" i="0">
                          <a:solidFill>
                            <a:srgbClr val="000000"/>
                          </a:solidFill>
                          <a:latin typeface="宋体" panose="02010600030101010101" pitchFamily="2" charset="-122"/>
                          <a:ea typeface="宋体" panose="02010600030101010101" pitchFamily="2" charset="-122"/>
                        </a:rPr>
                        <a:t>号杆改道，</a:t>
                      </a:r>
                      <a:r>
                        <a:rPr lang="en-US" altLang="zh-CN" sz="1300" b="0" i="0">
                          <a:solidFill>
                            <a:srgbClr val="000000"/>
                          </a:solidFill>
                          <a:latin typeface="宋体" panose="02010600030101010101" pitchFamily="2" charset="-122"/>
                          <a:ea typeface="宋体" panose="02010600030101010101" pitchFamily="2" charset="-122"/>
                        </a:rPr>
                        <a:t>2026</a:t>
                      </a:r>
                      <a:r>
                        <a:rPr lang="zh-CN" altLang="en-US" sz="1300" b="0" i="0">
                          <a:solidFill>
                            <a:srgbClr val="000000"/>
                          </a:solidFill>
                          <a:latin typeface="宋体" panose="02010600030101010101" pitchFamily="2" charset="-122"/>
                          <a:ea typeface="宋体" panose="02010600030101010101" pitchFamily="2" charset="-122"/>
                        </a:rPr>
                        <a:t>年解决枇城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线与新城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线卡脖子问题，优化网架结构。改造</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线中山路支线</a:t>
                      </a:r>
                      <a:r>
                        <a:rPr lang="en-US" altLang="zh-CN" sz="1300" b="0" i="0">
                          <a:solidFill>
                            <a:srgbClr val="000000"/>
                          </a:solidFill>
                          <a:latin typeface="宋体" panose="02010600030101010101" pitchFamily="2" charset="-122"/>
                          <a:ea typeface="宋体" panose="02010600030101010101" pitchFamily="2" charset="-122"/>
                        </a:rPr>
                        <a:t>#001-#019</a:t>
                      </a:r>
                      <a:r>
                        <a:rPr lang="zh-CN" altLang="en-US" sz="1300" b="0" i="0">
                          <a:solidFill>
                            <a:srgbClr val="000000"/>
                          </a:solidFill>
                          <a:latin typeface="宋体" panose="02010600030101010101" pitchFamily="2" charset="-122"/>
                          <a:ea typeface="宋体" panose="02010600030101010101" pitchFamily="2" charset="-122"/>
                        </a:rPr>
                        <a:t>号杆，改造</a:t>
                      </a:r>
                      <a:r>
                        <a:rPr lang="en-US" altLang="zh-CN" sz="1300" b="0" i="0">
                          <a:solidFill>
                            <a:srgbClr val="000000"/>
                          </a:solidFill>
                          <a:latin typeface="宋体" panose="02010600030101010101" pitchFamily="2" charset="-122"/>
                          <a:ea typeface="宋体" panose="02010600030101010101" pitchFamily="2" charset="-122"/>
                        </a:rPr>
                        <a:t>0.8kmJKLYJ-10-240</a:t>
                      </a:r>
                      <a:r>
                        <a:rPr lang="zh-CN" altLang="en-US" sz="1300" b="0" i="0">
                          <a:solidFill>
                            <a:srgbClr val="000000"/>
                          </a:solidFill>
                          <a:latin typeface="宋体" panose="02010600030101010101" pitchFamily="2" charset="-122"/>
                          <a:ea typeface="宋体" panose="02010600030101010101" pitchFamily="2" charset="-122"/>
                        </a:rPr>
                        <a:t>，更换一台自动化开关；</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22910">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线从</a:t>
                      </a:r>
                      <a:r>
                        <a:rPr lang="en-US" altLang="zh-CN" sz="1300" b="0" i="0">
                          <a:solidFill>
                            <a:srgbClr val="000000"/>
                          </a:solidFill>
                          <a:latin typeface="宋体" panose="02010600030101010101" pitchFamily="2" charset="-122"/>
                          <a:ea typeface="宋体" panose="02010600030101010101" pitchFamily="2" charset="-122"/>
                        </a:rPr>
                        <a:t>220kV</a:t>
                      </a:r>
                      <a:r>
                        <a:rPr lang="zh-CN" altLang="en-US" sz="1300" b="0" i="0">
                          <a:solidFill>
                            <a:srgbClr val="000000"/>
                          </a:solidFill>
                          <a:latin typeface="宋体" panose="02010600030101010101" pitchFamily="2" charset="-122"/>
                          <a:ea typeface="宋体" panose="02010600030101010101" pitchFamily="2" charset="-122"/>
                        </a:rPr>
                        <a:t>硒城变</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母出线，沿着环城西路向叠翠街架设，新建</a:t>
                      </a:r>
                      <a:r>
                        <a:rPr lang="en-US" altLang="zh-CN" sz="1300" b="0" i="0">
                          <a:solidFill>
                            <a:srgbClr val="000000"/>
                          </a:solidFill>
                          <a:latin typeface="宋体" panose="02010600030101010101" pitchFamily="2" charset="-122"/>
                          <a:ea typeface="宋体" panose="02010600030101010101" pitchFamily="2" charset="-122"/>
                        </a:rPr>
                        <a:t>3kmJKLYJ-10-240</a:t>
                      </a:r>
                      <a:r>
                        <a:rPr lang="zh-CN" altLang="en-US" sz="1300" b="0" i="0">
                          <a:solidFill>
                            <a:srgbClr val="000000"/>
                          </a:solidFill>
                          <a:latin typeface="宋体" panose="02010600030101010101" pitchFamily="2" charset="-122"/>
                          <a:ea typeface="宋体" panose="02010600030101010101" pitchFamily="2" charset="-122"/>
                        </a:rPr>
                        <a:t>转供田工线负荷，新建互联断路器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台，分段断路器</a:t>
                      </a:r>
                      <a:r>
                        <a:rPr lang="en-US" altLang="zh-CN" sz="1300" b="0" i="0">
                          <a:solidFill>
                            <a:srgbClr val="000000"/>
                          </a:solidFill>
                          <a:latin typeface="宋体" panose="02010600030101010101" pitchFamily="2" charset="-122"/>
                          <a:ea typeface="宋体" panose="02010600030101010101" pitchFamily="2" charset="-122"/>
                        </a:rPr>
                        <a:t>2</a:t>
                      </a:r>
                      <a:r>
                        <a:rPr lang="zh-CN" altLang="en-US" sz="1300" b="0" i="0">
                          <a:solidFill>
                            <a:srgbClr val="000000"/>
                          </a:solidFill>
                          <a:latin typeface="宋体" panose="02010600030101010101" pitchFamily="2" charset="-122"/>
                          <a:ea typeface="宋体" panose="02010600030101010101" pitchFamily="2" charset="-122"/>
                        </a:rPr>
                        <a:t>台。</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105727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新工线与新秀</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线联络新建工程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、新工线行政中心支线</a:t>
                      </a:r>
                      <a:r>
                        <a:rPr lang="en-US" altLang="zh-CN" sz="1300" b="0" i="0">
                          <a:solidFill>
                            <a:srgbClr val="000000"/>
                          </a:solidFill>
                          <a:latin typeface="宋体" panose="02010600030101010101" pitchFamily="2" charset="-122"/>
                          <a:ea typeface="宋体" panose="02010600030101010101" pitchFamily="2" charset="-122"/>
                        </a:rPr>
                        <a:t>P18</a:t>
                      </a:r>
                      <a:r>
                        <a:rPr lang="zh-CN" altLang="en-US" sz="1300" b="0" i="0">
                          <a:solidFill>
                            <a:srgbClr val="000000"/>
                          </a:solidFill>
                          <a:latin typeface="宋体" panose="02010600030101010101" pitchFamily="2" charset="-122"/>
                          <a:ea typeface="宋体" panose="02010600030101010101" pitchFamily="2" charset="-122"/>
                        </a:rPr>
                        <a:t>与新秀</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01</a:t>
                      </a:r>
                      <a:r>
                        <a:rPr lang="zh-CN" altLang="en-US" sz="1300" b="0" i="0">
                          <a:solidFill>
                            <a:srgbClr val="000000"/>
                          </a:solidFill>
                          <a:latin typeface="宋体" panose="02010600030101010101" pitchFamily="2" charset="-122"/>
                          <a:ea typeface="宋体" panose="02010600030101010101" pitchFamily="2" charset="-122"/>
                        </a:rPr>
                        <a:t>号杆环网柜连接，新建分段断路器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台，新建</a:t>
                      </a:r>
                      <a:r>
                        <a:rPr lang="en-US" altLang="zh-CN" sz="1300" b="0" i="0">
                          <a:solidFill>
                            <a:srgbClr val="000000"/>
                          </a:solidFill>
                          <a:latin typeface="宋体" panose="02010600030101010101" pitchFamily="2" charset="-122"/>
                          <a:ea typeface="宋体" panose="02010600030101010101" pitchFamily="2" charset="-122"/>
                        </a:rPr>
                        <a:t>0.25kmYJV22-3*300</a:t>
                      </a:r>
                      <a:r>
                        <a:rPr lang="zh-CN" altLang="en-US" sz="1300" b="0" i="0">
                          <a:solidFill>
                            <a:srgbClr val="000000"/>
                          </a:solidFill>
                          <a:latin typeface="宋体" panose="02010600030101010101" pitchFamily="2" charset="-122"/>
                          <a:ea typeface="宋体" panose="02010600030101010101" pitchFamily="2" charset="-122"/>
                        </a:rPr>
                        <a:t>。将行政中心支线负荷切改至新秀</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a:t>
                      </a:r>
                      <a:br>
                        <a:rPr lang="zh-CN" altLang="en-US" sz="1300" b="0" i="0">
                          <a:solidFill>
                            <a:srgbClr val="000000"/>
                          </a:solidFill>
                          <a:latin typeface="宋体" panose="02010600030101010101" pitchFamily="2" charset="-122"/>
                          <a:ea typeface="宋体" panose="02010600030101010101" pitchFamily="2" charset="-122"/>
                        </a:rPr>
                      </a:br>
                      <a:r>
                        <a:rPr lang="en-US" altLang="zh-CN" sz="1300" b="0" i="0">
                          <a:solidFill>
                            <a:srgbClr val="000000"/>
                          </a:solidFill>
                          <a:latin typeface="宋体" panose="02010600030101010101" pitchFamily="2" charset="-122"/>
                          <a:ea typeface="宋体" panose="02010600030101010101" pitchFamily="2" charset="-122"/>
                        </a:rPr>
                        <a:t>2</a:t>
                      </a: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Ⅳ</a:t>
                      </a:r>
                      <a:r>
                        <a:rPr lang="zh-CN" altLang="en-US" sz="1300" b="0" i="0">
                          <a:solidFill>
                            <a:srgbClr val="000000"/>
                          </a:solidFill>
                          <a:latin typeface="宋体" panose="02010600030101010101" pitchFamily="2" charset="-122"/>
                          <a:ea typeface="宋体" panose="02010600030101010101" pitchFamily="2" charset="-122"/>
                        </a:rPr>
                        <a:t>线中府国际支线</a:t>
                      </a:r>
                      <a:r>
                        <a:rPr lang="en-US" altLang="zh-CN" sz="1300" b="0" i="0">
                          <a:solidFill>
                            <a:srgbClr val="000000"/>
                          </a:solidFill>
                          <a:latin typeface="宋体" panose="02010600030101010101" pitchFamily="2" charset="-122"/>
                          <a:ea typeface="宋体" panose="02010600030101010101" pitchFamily="2" charset="-122"/>
                        </a:rPr>
                        <a:t>P13</a:t>
                      </a:r>
                      <a:r>
                        <a:rPr lang="zh-CN" altLang="en-US" sz="1300" b="0" i="0">
                          <a:solidFill>
                            <a:srgbClr val="000000"/>
                          </a:solidFill>
                          <a:latin typeface="宋体" panose="02010600030101010101" pitchFamily="2" charset="-122"/>
                          <a:ea typeface="宋体" panose="02010600030101010101" pitchFamily="2" charset="-122"/>
                        </a:rPr>
                        <a:t>至</a:t>
                      </a:r>
                      <a:r>
                        <a:rPr lang="en-US" altLang="zh-CN" sz="1300" b="0" i="0">
                          <a:solidFill>
                            <a:srgbClr val="000000"/>
                          </a:solidFill>
                          <a:latin typeface="宋体" panose="02010600030101010101" pitchFamily="2" charset="-122"/>
                          <a:ea typeface="宋体" panose="02010600030101010101" pitchFamily="2" charset="-122"/>
                        </a:rPr>
                        <a:t>P14</a:t>
                      </a:r>
                      <a:r>
                        <a:rPr lang="zh-CN" altLang="en-US" sz="1300" b="0" i="0">
                          <a:solidFill>
                            <a:srgbClr val="000000"/>
                          </a:solidFill>
                          <a:latin typeface="宋体" panose="02010600030101010101" pitchFamily="2" charset="-122"/>
                          <a:ea typeface="宋体" panose="02010600030101010101" pitchFamily="2" charset="-122"/>
                        </a:rPr>
                        <a:t>线路解头，将中府国际支线</a:t>
                      </a:r>
                      <a:r>
                        <a:rPr lang="en-US" altLang="zh-CN" sz="1300" b="0" i="0">
                          <a:solidFill>
                            <a:srgbClr val="000000"/>
                          </a:solidFill>
                          <a:latin typeface="宋体" panose="02010600030101010101" pitchFamily="2" charset="-122"/>
                          <a:ea typeface="宋体" panose="02010600030101010101" pitchFamily="2" charset="-122"/>
                        </a:rPr>
                        <a:t>P29</a:t>
                      </a:r>
                      <a:r>
                        <a:rPr lang="zh-CN" altLang="en-US" sz="1300" b="0" i="0">
                          <a:solidFill>
                            <a:srgbClr val="000000"/>
                          </a:solidFill>
                          <a:latin typeface="宋体" panose="02010600030101010101" pitchFamily="2" charset="-122"/>
                          <a:ea typeface="宋体" panose="02010600030101010101" pitchFamily="2" charset="-122"/>
                        </a:rPr>
                        <a:t>号杆与新秀</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01</a:t>
                      </a:r>
                      <a:r>
                        <a:rPr lang="zh-CN" altLang="en-US" sz="1300" b="0" i="0">
                          <a:solidFill>
                            <a:srgbClr val="000000"/>
                          </a:solidFill>
                          <a:latin typeface="宋体" panose="02010600030101010101" pitchFamily="2" charset="-122"/>
                          <a:ea typeface="宋体" panose="02010600030101010101" pitchFamily="2" charset="-122"/>
                        </a:rPr>
                        <a:t>号环网柜连接。新建分段断路器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台，新建</a:t>
                      </a:r>
                      <a:r>
                        <a:rPr lang="en-US" altLang="zh-CN" sz="1300" b="0" i="0">
                          <a:solidFill>
                            <a:srgbClr val="000000"/>
                          </a:solidFill>
                          <a:latin typeface="宋体" panose="02010600030101010101" pitchFamily="2" charset="-122"/>
                          <a:ea typeface="宋体" panose="02010600030101010101" pitchFamily="2" charset="-122"/>
                        </a:rPr>
                        <a:t>0.25kmYJV22-3*300</a:t>
                      </a:r>
                      <a:r>
                        <a:rPr lang="zh-CN" altLang="en-US" sz="1300" b="0" i="0">
                          <a:solidFill>
                            <a:srgbClr val="000000"/>
                          </a:solidFill>
                          <a:latin typeface="宋体" panose="02010600030101010101" pitchFamily="2" charset="-122"/>
                          <a:ea typeface="宋体" panose="02010600030101010101" pitchFamily="2" charset="-122"/>
                        </a:rPr>
                        <a:t>。将中府国际支线</a:t>
                      </a:r>
                      <a:r>
                        <a:rPr lang="en-US" altLang="zh-CN" sz="1300" b="0" i="0">
                          <a:solidFill>
                            <a:srgbClr val="000000"/>
                          </a:solidFill>
                          <a:latin typeface="宋体" panose="02010600030101010101" pitchFamily="2" charset="-122"/>
                          <a:ea typeface="宋体" panose="02010600030101010101" pitchFamily="2" charset="-122"/>
                        </a:rPr>
                        <a:t>P14</a:t>
                      </a:r>
                      <a:r>
                        <a:rPr lang="zh-CN" altLang="en-US" sz="1300" b="0" i="0">
                          <a:solidFill>
                            <a:srgbClr val="000000"/>
                          </a:solidFill>
                          <a:latin typeface="宋体" panose="02010600030101010101" pitchFamily="2" charset="-122"/>
                          <a:ea typeface="宋体" panose="02010600030101010101" pitchFamily="2" charset="-122"/>
                        </a:rPr>
                        <a:t>至</a:t>
                      </a:r>
                      <a:r>
                        <a:rPr lang="en-US" altLang="zh-CN" sz="1300" b="0" i="0">
                          <a:solidFill>
                            <a:srgbClr val="000000"/>
                          </a:solidFill>
                          <a:latin typeface="宋体" panose="02010600030101010101" pitchFamily="2" charset="-122"/>
                          <a:ea typeface="宋体" panose="02010600030101010101" pitchFamily="2" charset="-122"/>
                        </a:rPr>
                        <a:t>P29</a:t>
                      </a:r>
                      <a:r>
                        <a:rPr lang="zh-CN" altLang="en-US" sz="1300" b="0" i="0">
                          <a:solidFill>
                            <a:srgbClr val="000000"/>
                          </a:solidFill>
                          <a:latin typeface="宋体" panose="02010600030101010101" pitchFamily="2" charset="-122"/>
                          <a:ea typeface="宋体" panose="02010600030101010101" pitchFamily="2" charset="-122"/>
                        </a:rPr>
                        <a:t>号杆负荷切改至新秀</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436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线与新秀</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线联络新建工程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改造</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线里下支线</a:t>
                      </a:r>
                      <a:r>
                        <a:rPr lang="en-US" altLang="zh-CN" sz="1300" b="0" i="0">
                          <a:solidFill>
                            <a:srgbClr val="000000"/>
                          </a:solidFill>
                          <a:latin typeface="宋体" panose="02010600030101010101" pitchFamily="2" charset="-122"/>
                          <a:ea typeface="宋体" panose="02010600030101010101" pitchFamily="2" charset="-122"/>
                        </a:rPr>
                        <a:t>#001-#019</a:t>
                      </a:r>
                      <a:r>
                        <a:rPr lang="zh-CN" altLang="en-US" sz="1300" b="0" i="0">
                          <a:solidFill>
                            <a:srgbClr val="000000"/>
                          </a:solidFill>
                          <a:latin typeface="宋体" panose="02010600030101010101" pitchFamily="2" charset="-122"/>
                          <a:ea typeface="宋体" panose="02010600030101010101" pitchFamily="2" charset="-122"/>
                        </a:rPr>
                        <a:t>号杆，改造</a:t>
                      </a:r>
                      <a:r>
                        <a:rPr lang="en-US" altLang="zh-CN" sz="1300" b="0" i="0">
                          <a:solidFill>
                            <a:srgbClr val="000000"/>
                          </a:solidFill>
                          <a:latin typeface="宋体" panose="02010600030101010101" pitchFamily="2" charset="-122"/>
                          <a:ea typeface="宋体" panose="02010600030101010101" pitchFamily="2" charset="-122"/>
                        </a:rPr>
                        <a:t>0.8kmJKLYJ-10-240</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P55</a:t>
                      </a:r>
                      <a:r>
                        <a:rPr lang="zh-CN" altLang="en-US" sz="1300" b="0" i="0">
                          <a:solidFill>
                            <a:srgbClr val="000000"/>
                          </a:solidFill>
                          <a:latin typeface="宋体" panose="02010600030101010101" pitchFamily="2" charset="-122"/>
                          <a:ea typeface="宋体" panose="02010600030101010101" pitchFamily="2" charset="-122"/>
                        </a:rPr>
                        <a:t>号杆新增一台自动化开关，长湘丽景支线</a:t>
                      </a:r>
                      <a:r>
                        <a:rPr lang="en-US" altLang="zh-CN" sz="1300" b="0" i="0">
                          <a:solidFill>
                            <a:srgbClr val="000000"/>
                          </a:solidFill>
                          <a:latin typeface="宋体" panose="02010600030101010101" pitchFamily="2" charset="-122"/>
                          <a:ea typeface="宋体" panose="02010600030101010101" pitchFamily="2" charset="-122"/>
                        </a:rPr>
                        <a:t>P13</a:t>
                      </a:r>
                      <a:r>
                        <a:rPr lang="zh-CN" altLang="en-US" sz="1300" b="0" i="0">
                          <a:solidFill>
                            <a:srgbClr val="000000"/>
                          </a:solidFill>
                          <a:latin typeface="宋体" panose="02010600030101010101" pitchFamily="2" charset="-122"/>
                          <a:ea typeface="宋体" panose="02010600030101010101" pitchFamily="2" charset="-122"/>
                        </a:rPr>
                        <a:t>号新建</a:t>
                      </a:r>
                      <a:r>
                        <a:rPr lang="en-US" altLang="zh-CN" sz="1300" b="0" i="0">
                          <a:solidFill>
                            <a:srgbClr val="000000"/>
                          </a:solidFill>
                          <a:latin typeface="宋体" panose="02010600030101010101" pitchFamily="2" charset="-122"/>
                          <a:ea typeface="宋体" panose="02010600030101010101" pitchFamily="2" charset="-122"/>
                        </a:rPr>
                        <a:t>0.12kmYJV22-3*300</a:t>
                      </a:r>
                      <a:r>
                        <a:rPr lang="zh-CN" altLang="en-US" sz="1300" b="0" i="0">
                          <a:solidFill>
                            <a:srgbClr val="000000"/>
                          </a:solidFill>
                          <a:latin typeface="宋体" panose="02010600030101010101" pitchFamily="2" charset="-122"/>
                          <a:ea typeface="宋体" panose="02010600030101010101" pitchFamily="2" charset="-122"/>
                        </a:rPr>
                        <a:t>，至新秀</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02</a:t>
                      </a:r>
                      <a:r>
                        <a:rPr lang="zh-CN" altLang="en-US" sz="1300" b="0" i="0">
                          <a:solidFill>
                            <a:srgbClr val="000000"/>
                          </a:solidFill>
                          <a:latin typeface="宋体" panose="02010600030101010101" pitchFamily="2" charset="-122"/>
                          <a:ea typeface="宋体" panose="02010600030101010101" pitchFamily="2" charset="-122"/>
                        </a:rPr>
                        <a:t>号杆电缆分支箱，枇城</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线与新秀</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线互联。</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5000">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Ⅵ</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Ⅵ</a:t>
                      </a:r>
                      <a:r>
                        <a:rPr lang="zh-CN" altLang="en-US" sz="1300" b="0" i="0">
                          <a:solidFill>
                            <a:srgbClr val="000000"/>
                          </a:solidFill>
                          <a:latin typeface="宋体" panose="02010600030101010101" pitchFamily="2" charset="-122"/>
                          <a:ea typeface="宋体" panose="02010600030101010101" pitchFamily="2" charset="-122"/>
                        </a:rPr>
                        <a:t>线前段从硒城变出线沿环城南路至环城东路沿新华东路后转朝阳东路至新城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线互联，新建</a:t>
                      </a:r>
                      <a:r>
                        <a:rPr lang="en-US" altLang="zh-CN" sz="1300" b="0" i="0">
                          <a:solidFill>
                            <a:srgbClr val="000000"/>
                          </a:solidFill>
                          <a:latin typeface="宋体" panose="02010600030101010101" pitchFamily="2" charset="-122"/>
                          <a:ea typeface="宋体" panose="02010600030101010101" pitchFamily="2" charset="-122"/>
                        </a:rPr>
                        <a:t>6kmJKLYJ-10-240</a:t>
                      </a:r>
                      <a:r>
                        <a:rPr lang="zh-CN" altLang="en-US" sz="1300" b="0" i="0">
                          <a:solidFill>
                            <a:srgbClr val="000000"/>
                          </a:solidFill>
                          <a:latin typeface="宋体" panose="02010600030101010101" pitchFamily="2" charset="-122"/>
                          <a:ea typeface="宋体" panose="02010600030101010101" pitchFamily="2" charset="-122"/>
                        </a:rPr>
                        <a:t>，改造新华南路支线</a:t>
                      </a:r>
                      <a:r>
                        <a:rPr lang="en-US" altLang="zh-CN" sz="1300" b="0" i="0">
                          <a:solidFill>
                            <a:srgbClr val="000000"/>
                          </a:solidFill>
                          <a:latin typeface="宋体" panose="02010600030101010101" pitchFamily="2" charset="-122"/>
                          <a:ea typeface="宋体" panose="02010600030101010101" pitchFamily="2" charset="-122"/>
                        </a:rPr>
                        <a:t>3.1kmJKLYJ-10-240</a:t>
                      </a:r>
                      <a:r>
                        <a:rPr lang="zh-CN" altLang="en-US" sz="1300" b="0" i="0">
                          <a:solidFill>
                            <a:srgbClr val="000000"/>
                          </a:solidFill>
                          <a:latin typeface="宋体" panose="02010600030101010101" pitchFamily="2" charset="-122"/>
                          <a:ea typeface="宋体" panose="02010600030101010101" pitchFamily="2" charset="-122"/>
                        </a:rPr>
                        <a:t>与新城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线互联，新建互联断路器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台，分段断路器</a:t>
                      </a:r>
                      <a:r>
                        <a:rPr lang="en-US" altLang="zh-CN" sz="1300" b="0" i="0">
                          <a:solidFill>
                            <a:srgbClr val="000000"/>
                          </a:solidFill>
                          <a:latin typeface="宋体" panose="02010600030101010101" pitchFamily="2" charset="-122"/>
                          <a:ea typeface="宋体" panose="02010600030101010101" pitchFamily="2" charset="-122"/>
                        </a:rPr>
                        <a:t>2</a:t>
                      </a:r>
                      <a:r>
                        <a:rPr lang="zh-CN" altLang="en-US" sz="1300" b="0" i="0">
                          <a:solidFill>
                            <a:srgbClr val="000000"/>
                          </a:solidFill>
                          <a:latin typeface="宋体" panose="02010600030101010101" pitchFamily="2" charset="-122"/>
                          <a:ea typeface="宋体" panose="02010600030101010101" pitchFamily="2" charset="-122"/>
                        </a:rPr>
                        <a:t>台。</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845820">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Ⅴ</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硒城</a:t>
                      </a:r>
                      <a:r>
                        <a:rPr lang="en-US" altLang="zh-CN" sz="1300" b="0" i="0">
                          <a:solidFill>
                            <a:srgbClr val="000000"/>
                          </a:solidFill>
                          <a:latin typeface="宋体" panose="02010600030101010101" pitchFamily="2" charset="-122"/>
                          <a:ea typeface="宋体" panose="02010600030101010101" pitchFamily="2" charset="-122"/>
                        </a:rPr>
                        <a:t>V</a:t>
                      </a:r>
                      <a:r>
                        <a:rPr lang="zh-CN" altLang="en-US" sz="1300" b="0" i="0">
                          <a:solidFill>
                            <a:srgbClr val="000000"/>
                          </a:solidFill>
                          <a:latin typeface="宋体" panose="02010600030101010101" pitchFamily="2" charset="-122"/>
                          <a:ea typeface="宋体" panose="02010600030101010101" pitchFamily="2" charset="-122"/>
                        </a:rPr>
                        <a:t>线前段从硒城变出线沿环城南路至环城东路后转朝阳东路至新城线，新建</a:t>
                      </a:r>
                      <a:r>
                        <a:rPr lang="en-US" altLang="zh-CN" sz="1300" b="0" i="0">
                          <a:solidFill>
                            <a:srgbClr val="000000"/>
                          </a:solidFill>
                          <a:latin typeface="宋体" panose="02010600030101010101" pitchFamily="2" charset="-122"/>
                          <a:ea typeface="宋体" panose="02010600030101010101" pitchFamily="2" charset="-122"/>
                        </a:rPr>
                        <a:t>8kmJKLYJ-10-240</a:t>
                      </a:r>
                      <a:r>
                        <a:rPr lang="zh-CN" altLang="en-US" sz="1300" b="0" i="0">
                          <a:solidFill>
                            <a:srgbClr val="000000"/>
                          </a:solidFill>
                          <a:latin typeface="宋体" panose="02010600030101010101" pitchFamily="2" charset="-122"/>
                          <a:ea typeface="宋体" panose="02010600030101010101" pitchFamily="2" charset="-122"/>
                        </a:rPr>
                        <a:t>与新城线互联，新建互联断路器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台，分段断路器</a:t>
                      </a:r>
                      <a:r>
                        <a:rPr lang="en-US" altLang="zh-CN" sz="1300" b="0" i="0">
                          <a:solidFill>
                            <a:srgbClr val="000000"/>
                          </a:solidFill>
                          <a:latin typeface="宋体" panose="02010600030101010101" pitchFamily="2" charset="-122"/>
                          <a:ea typeface="宋体" panose="02010600030101010101" pitchFamily="2" charset="-122"/>
                        </a:rPr>
                        <a:t>2</a:t>
                      </a:r>
                      <a:r>
                        <a:rPr lang="zh-CN" altLang="en-US" sz="1300" b="0" i="0">
                          <a:solidFill>
                            <a:srgbClr val="000000"/>
                          </a:solidFill>
                          <a:latin typeface="宋体" panose="02010600030101010101" pitchFamily="2" charset="-122"/>
                          <a:ea typeface="宋体" panose="02010600030101010101" pitchFamily="2" charset="-122"/>
                        </a:rPr>
                        <a:t>台。改造先云路支线，拆除新城线与先云路支线搭头，将先云路支线由硒城</a:t>
                      </a:r>
                      <a:r>
                        <a:rPr lang="en-US" altLang="zh-CN" sz="1300" b="0" i="0">
                          <a:solidFill>
                            <a:srgbClr val="000000"/>
                          </a:solidFill>
                          <a:latin typeface="宋体" panose="02010600030101010101" pitchFamily="2" charset="-122"/>
                          <a:ea typeface="宋体" panose="02010600030101010101" pitchFamily="2" charset="-122"/>
                        </a:rPr>
                        <a:t>V</a:t>
                      </a:r>
                      <a:r>
                        <a:rPr lang="zh-CN" altLang="en-US" sz="1300" b="0" i="0">
                          <a:solidFill>
                            <a:srgbClr val="000000"/>
                          </a:solidFill>
                          <a:latin typeface="宋体" panose="02010600030101010101" pitchFamily="2" charset="-122"/>
                          <a:ea typeface="宋体" panose="02010600030101010101" pitchFamily="2" charset="-122"/>
                        </a:rPr>
                        <a:t>线供电，改造</a:t>
                      </a:r>
                      <a:r>
                        <a:rPr lang="en-US" altLang="zh-CN" sz="1300" b="0" i="0">
                          <a:solidFill>
                            <a:srgbClr val="000000"/>
                          </a:solidFill>
                          <a:latin typeface="宋体" panose="02010600030101010101" pitchFamily="2" charset="-122"/>
                          <a:ea typeface="宋体" panose="02010600030101010101" pitchFamily="2" charset="-122"/>
                        </a:rPr>
                        <a:t>2kmJKLYJ-10-240</a:t>
                      </a:r>
                      <a:r>
                        <a:rPr lang="zh-CN" altLang="en-US" sz="1300" b="0" i="0">
                          <a:solidFill>
                            <a:srgbClr val="000000"/>
                          </a:solidFill>
                          <a:latin typeface="宋体" panose="02010600030101010101" pitchFamily="2" charset="-122"/>
                          <a:ea typeface="宋体" panose="02010600030101010101" pitchFamily="2" charset="-122"/>
                        </a:rPr>
                        <a:t>，新增分支断路器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台，改造新城线</a:t>
                      </a:r>
                      <a:r>
                        <a:rPr lang="en-US" altLang="zh-CN" sz="1300" b="0" i="0">
                          <a:solidFill>
                            <a:srgbClr val="000000"/>
                          </a:solidFill>
                          <a:latin typeface="宋体" panose="02010600030101010101" pitchFamily="2" charset="-122"/>
                          <a:ea typeface="宋体" panose="02010600030101010101" pitchFamily="2" charset="-122"/>
                        </a:rPr>
                        <a:t>#001</a:t>
                      </a:r>
                      <a:r>
                        <a:rPr lang="zh-CN" altLang="en-US" sz="1300" b="0" i="0">
                          <a:solidFill>
                            <a:srgbClr val="000000"/>
                          </a:solidFill>
                          <a:latin typeface="宋体" panose="02010600030101010101" pitchFamily="2" charset="-122"/>
                          <a:ea typeface="宋体" panose="02010600030101010101" pitchFamily="2" charset="-122"/>
                        </a:rPr>
                        <a:t>至</a:t>
                      </a:r>
                      <a:r>
                        <a:rPr lang="en-US" altLang="zh-CN" sz="1300" b="0" i="0">
                          <a:solidFill>
                            <a:srgbClr val="000000"/>
                          </a:solidFill>
                          <a:latin typeface="宋体" panose="02010600030101010101" pitchFamily="2" charset="-122"/>
                          <a:ea typeface="宋体" panose="02010600030101010101" pitchFamily="2" charset="-122"/>
                        </a:rPr>
                        <a:t>#025</a:t>
                      </a:r>
                      <a:r>
                        <a:rPr lang="zh-CN" altLang="en-US" sz="1300" b="0" i="0">
                          <a:solidFill>
                            <a:srgbClr val="000000"/>
                          </a:solidFill>
                          <a:latin typeface="宋体" panose="02010600030101010101" pitchFamily="2" charset="-122"/>
                          <a:ea typeface="宋体" panose="02010600030101010101" pitchFamily="2" charset="-122"/>
                        </a:rPr>
                        <a:t>号杆，改造</a:t>
                      </a:r>
                      <a:r>
                        <a:rPr lang="en-US" altLang="zh-CN" sz="1300" b="0" i="0">
                          <a:solidFill>
                            <a:srgbClr val="000000"/>
                          </a:solidFill>
                          <a:latin typeface="宋体" panose="02010600030101010101" pitchFamily="2" charset="-122"/>
                          <a:ea typeface="宋体" panose="02010600030101010101" pitchFamily="2" charset="-122"/>
                        </a:rPr>
                        <a:t>2kmJKLYJ-10-240</a:t>
                      </a:r>
                      <a:endParaRPr lang="en-US" altLang="zh-CN"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五、</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近期建设规划</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30</a:t>
            </a:r>
            <a:r>
              <a:rPr lang="zh-CN" altLang="en-US" sz="2000" b="1" dirty="0">
                <a:latin typeface="微软雅黑" panose="020B0503020204020204" pitchFamily="34" charset="-122"/>
                <a:ea typeface="微软雅黑" panose="020B0503020204020204" pitchFamily="34" charset="-122"/>
                <a:sym typeface="+mn-ea"/>
              </a:rPr>
              <a:t>年建设方案</a:t>
            </a:r>
            <a:endParaRPr lang="zh-CN" altLang="en-US" sz="2000" b="1" dirty="0">
              <a:latin typeface="微软雅黑" panose="020B0503020204020204" pitchFamily="34" charset="-122"/>
              <a:ea typeface="微软雅黑" panose="020B0503020204020204" pitchFamily="34" charset="-122"/>
              <a:sym typeface="+mn-ea"/>
            </a:endParaRPr>
          </a:p>
        </p:txBody>
      </p:sp>
      <p:graphicFrame>
        <p:nvGraphicFramePr>
          <p:cNvPr id="6" name="表格 5"/>
          <p:cNvGraphicFramePr/>
          <p:nvPr/>
        </p:nvGraphicFramePr>
        <p:xfrm>
          <a:off x="770255" y="1401953"/>
          <a:ext cx="11192510" cy="4756150"/>
        </p:xfrm>
        <a:graphic>
          <a:graphicData uri="http://schemas.openxmlformats.org/drawingml/2006/table">
            <a:tbl>
              <a:tblPr/>
              <a:tblGrid>
                <a:gridCol w="2381885"/>
                <a:gridCol w="775970"/>
                <a:gridCol w="7493635"/>
              </a:tblGrid>
              <a:tr h="507365">
                <a:tc>
                  <a:txBody>
                    <a:bodyPr/>
                    <a:p>
                      <a:pPr algn="ctr" fontAlgn="ctr"/>
                      <a:r>
                        <a:rPr lang="zh-CN" altLang="en-US" sz="1000" b="1" i="0">
                          <a:solidFill>
                            <a:srgbClr val="000000"/>
                          </a:solidFill>
                          <a:latin typeface="宋体" panose="02010600030101010101" pitchFamily="2" charset="-122"/>
                          <a:ea typeface="宋体" panose="02010600030101010101" pitchFamily="2" charset="-122"/>
                        </a:rPr>
                        <a:t>工程名称</a:t>
                      </a:r>
                      <a:endParaRPr lang="zh-CN" altLang="en-US" sz="1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000" b="1" i="0">
                          <a:solidFill>
                            <a:srgbClr val="000000"/>
                          </a:solidFill>
                          <a:latin typeface="宋体" panose="02010600030101010101" pitchFamily="2" charset="-122"/>
                          <a:ea typeface="宋体" panose="02010600030101010101" pitchFamily="2" charset="-122"/>
                        </a:rPr>
                        <a:t>立项第一属性</a:t>
                      </a:r>
                      <a:endParaRPr lang="zh-CN" altLang="en-US" sz="1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000" b="1" i="0">
                          <a:solidFill>
                            <a:srgbClr val="000000"/>
                          </a:solidFill>
                          <a:latin typeface="宋体" panose="02010600030101010101" pitchFamily="2" charset="-122"/>
                          <a:ea typeface="宋体" panose="02010600030101010101" pitchFamily="2" charset="-122"/>
                        </a:rPr>
                        <a:t>方案简述</a:t>
                      </a:r>
                      <a:endParaRPr lang="zh-CN" altLang="en-US" sz="10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84645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硒宝</a:t>
                      </a:r>
                      <a:r>
                        <a:rPr lang="en-US" altLang="zh-CN" sz="1300" b="0" i="0">
                          <a:solidFill>
                            <a:srgbClr val="000000"/>
                          </a:solidFill>
                          <a:latin typeface="宋体" panose="02010600030101010101" pitchFamily="2" charset="-122"/>
                          <a:ea typeface="宋体" panose="02010600030101010101" pitchFamily="2" charset="-122"/>
                        </a:rPr>
                        <a:t>Ⅰ</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优化网架结构</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硒宝</a:t>
                      </a:r>
                      <a:r>
                        <a:rPr lang="en-US" altLang="zh-CN" sz="1300" b="0" i="0">
                          <a:solidFill>
                            <a:srgbClr val="000000"/>
                          </a:solidFill>
                          <a:latin typeface="宋体" panose="02010600030101010101" pitchFamily="2" charset="-122"/>
                          <a:ea typeface="宋体" panose="02010600030101010101" pitchFamily="2" charset="-122"/>
                        </a:rPr>
                        <a:t>Ⅰ</a:t>
                      </a:r>
                      <a:r>
                        <a:rPr lang="zh-CN" altLang="en-US" sz="1300" b="0" i="0">
                          <a:solidFill>
                            <a:srgbClr val="000000"/>
                          </a:solidFill>
                          <a:latin typeface="宋体" panose="02010600030101010101" pitchFamily="2" charset="-122"/>
                          <a:ea typeface="宋体" panose="02010600030101010101" pitchFamily="2" charset="-122"/>
                        </a:rPr>
                        <a:t>线前端从硒城变出线沿用</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硒新线预留</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通道至硒宝线转角，后端与原硒宝线共杆到新嘉路，从新嘉路到公园西路新建</a:t>
                      </a:r>
                      <a:r>
                        <a:rPr lang="en-US" altLang="zh-CN" sz="1300" b="0" i="0">
                          <a:solidFill>
                            <a:srgbClr val="000000"/>
                          </a:solidFill>
                          <a:latin typeface="宋体" panose="02010600030101010101" pitchFamily="2" charset="-122"/>
                          <a:ea typeface="宋体" panose="02010600030101010101" pitchFamily="2" charset="-122"/>
                        </a:rPr>
                        <a:t>4kmJKLYJ-240</a:t>
                      </a:r>
                      <a:r>
                        <a:rPr lang="zh-CN" altLang="en-US" sz="1300" b="0" i="0">
                          <a:solidFill>
                            <a:srgbClr val="000000"/>
                          </a:solidFill>
                          <a:latin typeface="宋体" panose="02010600030101010101" pitchFamily="2" charset="-122"/>
                          <a:ea typeface="宋体" panose="02010600030101010101" pitchFamily="2" charset="-122"/>
                        </a:rPr>
                        <a:t>，沿公园西路到育才路口新建</a:t>
                      </a:r>
                      <a:r>
                        <a:rPr lang="en-US" altLang="zh-CN" sz="1300" b="0" i="0">
                          <a:solidFill>
                            <a:srgbClr val="000000"/>
                          </a:solidFill>
                          <a:latin typeface="宋体" panose="02010600030101010101" pitchFamily="2" charset="-122"/>
                          <a:ea typeface="宋体" panose="02010600030101010101" pitchFamily="2" charset="-122"/>
                        </a:rPr>
                        <a:t>0.5kmYJV22-3*300</a:t>
                      </a:r>
                      <a:r>
                        <a:rPr lang="zh-CN" altLang="en-US" sz="1300" b="0" i="0">
                          <a:solidFill>
                            <a:srgbClr val="000000"/>
                          </a:solidFill>
                          <a:latin typeface="宋体" panose="02010600030101010101" pitchFamily="2" charset="-122"/>
                          <a:ea typeface="宋体" panose="02010600030101010101" pitchFamily="2" charset="-122"/>
                        </a:rPr>
                        <a:t>与新龙线互联。解决新田工业南园新增厂房供电问题，优化网架结构，解决新龙线单辐射，不满足</a:t>
                      </a:r>
                      <a:r>
                        <a:rPr lang="en-US" altLang="zh-CN" sz="1300" b="0" i="0">
                          <a:solidFill>
                            <a:srgbClr val="000000"/>
                          </a:solidFill>
                          <a:latin typeface="宋体" panose="02010600030101010101" pitchFamily="2" charset="-122"/>
                          <a:ea typeface="宋体" panose="02010600030101010101" pitchFamily="2" charset="-122"/>
                        </a:rPr>
                        <a:t>N-1</a:t>
                      </a:r>
                      <a:r>
                        <a:rPr lang="zh-CN" altLang="en-US" sz="1300" b="0" i="0">
                          <a:solidFill>
                            <a:srgbClr val="000000"/>
                          </a:solidFill>
                          <a:latin typeface="宋体" panose="02010600030101010101" pitchFamily="2" charset="-122"/>
                          <a:ea typeface="宋体" panose="02010600030101010101" pitchFamily="2" charset="-122"/>
                        </a:rPr>
                        <a:t>。</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436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田家变电站配套送出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田城</a:t>
                      </a:r>
                      <a:r>
                        <a:rPr lang="en-US" altLang="zh-CN" sz="1300" b="0" i="0">
                          <a:solidFill>
                            <a:srgbClr val="000000"/>
                          </a:solidFill>
                          <a:latin typeface="宋体" panose="02010600030101010101" pitchFamily="2" charset="-122"/>
                          <a:ea typeface="宋体" panose="02010600030101010101" pitchFamily="2" charset="-122"/>
                        </a:rPr>
                        <a:t>Ⅰ</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变电站配套送出</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新建田城</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线前段从</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田家变出线沿新田大道至</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枇润</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线互联，新建</a:t>
                      </a:r>
                      <a:r>
                        <a:rPr lang="en-US" altLang="zh-CN" sz="1300" b="0" i="0">
                          <a:solidFill>
                            <a:srgbClr val="000000"/>
                          </a:solidFill>
                          <a:latin typeface="宋体" panose="02010600030101010101" pitchFamily="2" charset="-122"/>
                          <a:ea typeface="宋体" panose="02010600030101010101" pitchFamily="2" charset="-122"/>
                        </a:rPr>
                        <a:t>1.2kmJKLYJ-10-240</a:t>
                      </a:r>
                      <a:r>
                        <a:rPr lang="zh-CN" altLang="en-US" sz="1300" b="0" i="0">
                          <a:solidFill>
                            <a:srgbClr val="000000"/>
                          </a:solidFill>
                          <a:latin typeface="宋体" panose="02010600030101010101" pitchFamily="2" charset="-122"/>
                          <a:ea typeface="宋体" panose="02010600030101010101" pitchFamily="2" charset="-122"/>
                        </a:rPr>
                        <a:t>与枇润</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线互联，新建互联断路器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台，改造枇润</a:t>
                      </a:r>
                      <a:r>
                        <a:rPr lang="en-US" altLang="zh-CN" sz="1300" b="0" i="0">
                          <a:solidFill>
                            <a:srgbClr val="000000"/>
                          </a:solidFill>
                          <a:latin typeface="宋体" panose="02010600030101010101" pitchFamily="2" charset="-122"/>
                          <a:ea typeface="宋体" panose="02010600030101010101" pitchFamily="2" charset="-122"/>
                        </a:rPr>
                        <a:t>I</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3kmJKLYJ-10-240</a:t>
                      </a:r>
                      <a:endParaRPr lang="en-US" altLang="zh-CN"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436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田家变电站配套送出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田城</a:t>
                      </a:r>
                      <a:r>
                        <a:rPr lang="en-US" altLang="zh-CN" sz="1300" b="0" i="0">
                          <a:solidFill>
                            <a:srgbClr val="000000"/>
                          </a:solidFill>
                          <a:latin typeface="宋体" panose="02010600030101010101" pitchFamily="2" charset="-122"/>
                          <a:ea typeface="宋体" panose="02010600030101010101" pitchFamily="2" charset="-122"/>
                        </a:rPr>
                        <a:t>Ⅱ</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变电站配套送出</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新建田城</a:t>
                      </a:r>
                      <a:r>
                        <a:rPr lang="en-US" altLang="zh-CN" sz="1300" b="0" i="0">
                          <a:solidFill>
                            <a:srgbClr val="000000"/>
                          </a:solidFill>
                          <a:latin typeface="宋体" panose="02010600030101010101" pitchFamily="2" charset="-122"/>
                          <a:ea typeface="宋体" panose="02010600030101010101" pitchFamily="2" charset="-122"/>
                        </a:rPr>
                        <a:t>II</a:t>
                      </a:r>
                      <a:r>
                        <a:rPr lang="zh-CN" altLang="en-US" sz="1300" b="0" i="0">
                          <a:solidFill>
                            <a:srgbClr val="000000"/>
                          </a:solidFill>
                          <a:latin typeface="宋体" panose="02010600030101010101" pitchFamily="2" charset="-122"/>
                          <a:ea typeface="宋体" panose="02010600030101010101" pitchFamily="2" charset="-122"/>
                        </a:rPr>
                        <a:t>线前段从</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田家变出线沿新田大道至</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枇城</a:t>
                      </a:r>
                      <a:r>
                        <a:rPr lang="en-US" altLang="zh-CN" sz="1300" b="0" i="0">
                          <a:solidFill>
                            <a:srgbClr val="000000"/>
                          </a:solidFill>
                          <a:latin typeface="宋体" panose="02010600030101010101" pitchFamily="2" charset="-122"/>
                          <a:ea typeface="宋体" panose="02010600030101010101" pitchFamily="2" charset="-122"/>
                        </a:rPr>
                        <a:t>III</a:t>
                      </a:r>
                      <a:r>
                        <a:rPr lang="zh-CN" altLang="en-US" sz="1300" b="0" i="0">
                          <a:solidFill>
                            <a:srgbClr val="000000"/>
                          </a:solidFill>
                          <a:latin typeface="宋体" panose="02010600030101010101" pitchFamily="2" charset="-122"/>
                          <a:ea typeface="宋体" panose="02010600030101010101" pitchFamily="2" charset="-122"/>
                        </a:rPr>
                        <a:t>线互联，新建</a:t>
                      </a:r>
                      <a:r>
                        <a:rPr lang="en-US" altLang="zh-CN" sz="1300" b="0" i="0">
                          <a:solidFill>
                            <a:srgbClr val="000000"/>
                          </a:solidFill>
                          <a:latin typeface="宋体" panose="02010600030101010101" pitchFamily="2" charset="-122"/>
                          <a:ea typeface="宋体" panose="02010600030101010101" pitchFamily="2" charset="-122"/>
                        </a:rPr>
                        <a:t>2kmJKLYJ-10-240</a:t>
                      </a:r>
                      <a:r>
                        <a:rPr lang="zh-CN" altLang="en-US" sz="1300" b="0" i="0">
                          <a:solidFill>
                            <a:srgbClr val="000000"/>
                          </a:solidFill>
                          <a:latin typeface="宋体" panose="02010600030101010101" pitchFamily="2" charset="-122"/>
                          <a:ea typeface="宋体" panose="02010600030101010101" pitchFamily="2" charset="-122"/>
                        </a:rPr>
                        <a:t>与枇城</a:t>
                      </a:r>
                      <a:r>
                        <a:rPr lang="en-US" altLang="zh-CN" sz="1300" b="0" i="0">
                          <a:solidFill>
                            <a:srgbClr val="000000"/>
                          </a:solidFill>
                          <a:latin typeface="宋体" panose="02010600030101010101" pitchFamily="2" charset="-122"/>
                          <a:ea typeface="宋体" panose="02010600030101010101" pitchFamily="2" charset="-122"/>
                        </a:rPr>
                        <a:t>III</a:t>
                      </a:r>
                      <a:r>
                        <a:rPr lang="zh-CN" altLang="en-US" sz="1300" b="0" i="0">
                          <a:solidFill>
                            <a:srgbClr val="000000"/>
                          </a:solidFill>
                          <a:latin typeface="宋体" panose="02010600030101010101" pitchFamily="2" charset="-122"/>
                          <a:ea typeface="宋体" panose="02010600030101010101" pitchFamily="2" charset="-122"/>
                        </a:rPr>
                        <a:t>线互联，新建互联断路器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436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田家变电站配套送出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田城</a:t>
                      </a:r>
                      <a:r>
                        <a:rPr lang="en-US" altLang="zh-CN" sz="1300" b="0" i="0">
                          <a:solidFill>
                            <a:srgbClr val="000000"/>
                          </a:solidFill>
                          <a:latin typeface="宋体" panose="02010600030101010101" pitchFamily="2" charset="-122"/>
                          <a:ea typeface="宋体" panose="02010600030101010101" pitchFamily="2" charset="-122"/>
                        </a:rPr>
                        <a:t>Ⅲ</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变电站配套送出</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新建田城</a:t>
                      </a:r>
                      <a:r>
                        <a:rPr lang="en-US" altLang="zh-CN" sz="1300" b="0" i="0">
                          <a:solidFill>
                            <a:srgbClr val="000000"/>
                          </a:solidFill>
                          <a:latin typeface="宋体" panose="02010600030101010101" pitchFamily="2" charset="-122"/>
                          <a:ea typeface="宋体" panose="02010600030101010101" pitchFamily="2" charset="-122"/>
                        </a:rPr>
                        <a:t>III</a:t>
                      </a:r>
                      <a:r>
                        <a:rPr lang="zh-CN" altLang="en-US" sz="1300" b="0" i="0">
                          <a:solidFill>
                            <a:srgbClr val="000000"/>
                          </a:solidFill>
                          <a:latin typeface="宋体" panose="02010600030101010101" pitchFamily="2" charset="-122"/>
                          <a:ea typeface="宋体" panose="02010600030101010101" pitchFamily="2" charset="-122"/>
                        </a:rPr>
                        <a:t>线</a:t>
                      </a:r>
                      <a:r>
                        <a:rPr lang="en-US" altLang="zh-CN" sz="1300" b="0" i="0">
                          <a:solidFill>
                            <a:srgbClr val="000000"/>
                          </a:solidFill>
                          <a:latin typeface="宋体" panose="02010600030101010101" pitchFamily="2" charset="-122"/>
                          <a:ea typeface="宋体" panose="02010600030101010101" pitchFamily="2" charset="-122"/>
                        </a:rPr>
                        <a:t>(</a:t>
                      </a:r>
                      <a:r>
                        <a:rPr lang="zh-CN" altLang="en-US" sz="1300" b="0" i="0">
                          <a:solidFill>
                            <a:srgbClr val="000000"/>
                          </a:solidFill>
                          <a:latin typeface="宋体" panose="02010600030101010101" pitchFamily="2" charset="-122"/>
                          <a:ea typeface="宋体" panose="02010600030101010101" pitchFamily="2" charset="-122"/>
                        </a:rPr>
                        <a:t>原田毛线</a:t>
                      </a:r>
                      <a:r>
                        <a:rPr lang="en-US" altLang="zh-CN" sz="1300" b="0" i="0">
                          <a:solidFill>
                            <a:srgbClr val="000000"/>
                          </a:solidFill>
                          <a:latin typeface="宋体" panose="02010600030101010101" pitchFamily="2" charset="-122"/>
                          <a:ea typeface="宋体" panose="02010600030101010101" pitchFamily="2" charset="-122"/>
                        </a:rPr>
                        <a:t>)</a:t>
                      </a:r>
                      <a:r>
                        <a:rPr lang="zh-CN" altLang="en-US" sz="1300" b="0" i="0">
                          <a:solidFill>
                            <a:srgbClr val="000000"/>
                          </a:solidFill>
                          <a:latin typeface="宋体" panose="02010600030101010101" pitchFamily="2" charset="-122"/>
                          <a:ea typeface="宋体" panose="02010600030101010101" pitchFamily="2" charset="-122"/>
                        </a:rPr>
                        <a:t>前段从</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田家变出线沿新田大道至</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田毛线互联，新建</a:t>
                      </a:r>
                      <a:r>
                        <a:rPr lang="en-US" altLang="zh-CN" sz="1300" b="0" i="0">
                          <a:solidFill>
                            <a:srgbClr val="000000"/>
                          </a:solidFill>
                          <a:latin typeface="宋体" panose="02010600030101010101" pitchFamily="2" charset="-122"/>
                          <a:ea typeface="宋体" panose="02010600030101010101" pitchFamily="2" charset="-122"/>
                        </a:rPr>
                        <a:t>3kmJKLYJ-10-240</a:t>
                      </a:r>
                      <a:r>
                        <a:rPr lang="zh-CN" altLang="en-US" sz="1300" b="0" i="0">
                          <a:solidFill>
                            <a:srgbClr val="000000"/>
                          </a:solidFill>
                          <a:latin typeface="宋体" panose="02010600030101010101" pitchFamily="2" charset="-122"/>
                          <a:ea typeface="宋体" panose="02010600030101010101" pitchFamily="2" charset="-122"/>
                        </a:rPr>
                        <a:t>与田毛线互联，新建互联断路器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5000">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田家变电站配套送出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田城</a:t>
                      </a:r>
                      <a:r>
                        <a:rPr lang="en-US" altLang="zh-CN" sz="1300" b="0" i="0">
                          <a:solidFill>
                            <a:srgbClr val="000000"/>
                          </a:solidFill>
                          <a:latin typeface="宋体" panose="02010600030101010101" pitchFamily="2" charset="-122"/>
                          <a:ea typeface="宋体" panose="02010600030101010101" pitchFamily="2" charset="-122"/>
                        </a:rPr>
                        <a:t>Ⅳ</a:t>
                      </a:r>
                      <a:r>
                        <a:rPr lang="zh-CN" altLang="en-US" sz="1300" b="0" i="0">
                          <a:solidFill>
                            <a:srgbClr val="000000"/>
                          </a:solidFill>
                          <a:latin typeface="宋体" panose="02010600030101010101" pitchFamily="2" charset="-122"/>
                          <a:ea typeface="宋体" panose="02010600030101010101" pitchFamily="2" charset="-122"/>
                        </a:rPr>
                        <a:t>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变电站配套送出</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田城</a:t>
                      </a:r>
                      <a:r>
                        <a:rPr lang="en-US" altLang="zh-CN" sz="1300" b="0" i="0">
                          <a:solidFill>
                            <a:srgbClr val="000000"/>
                          </a:solidFill>
                          <a:latin typeface="宋体" panose="02010600030101010101" pitchFamily="2" charset="-122"/>
                          <a:ea typeface="宋体" panose="02010600030101010101" pitchFamily="2" charset="-122"/>
                        </a:rPr>
                        <a:t>Ⅳ</a:t>
                      </a:r>
                      <a:r>
                        <a:rPr lang="zh-CN" altLang="en-US" sz="1300" b="0" i="0">
                          <a:solidFill>
                            <a:srgbClr val="000000"/>
                          </a:solidFill>
                          <a:latin typeface="宋体" panose="02010600030101010101" pitchFamily="2" charset="-122"/>
                          <a:ea typeface="宋体" panose="02010600030101010101" pitchFamily="2" charset="-122"/>
                        </a:rPr>
                        <a:t>线（原田工线）前段从田家变出线沿新田大道转叠翠接至田工线，新建</a:t>
                      </a:r>
                      <a:r>
                        <a:rPr lang="en-US" altLang="zh-CN" sz="1300" b="0" i="0">
                          <a:solidFill>
                            <a:srgbClr val="000000"/>
                          </a:solidFill>
                          <a:latin typeface="宋体" panose="02010600030101010101" pitchFamily="2" charset="-122"/>
                          <a:ea typeface="宋体" panose="02010600030101010101" pitchFamily="2" charset="-122"/>
                        </a:rPr>
                        <a:t>4kmJKLYJ-10-240</a:t>
                      </a:r>
                      <a:r>
                        <a:rPr lang="zh-CN" altLang="en-US" sz="1300" b="0" i="0">
                          <a:solidFill>
                            <a:srgbClr val="000000"/>
                          </a:solidFill>
                          <a:latin typeface="宋体" panose="02010600030101010101" pitchFamily="2" charset="-122"/>
                          <a:ea typeface="宋体" panose="02010600030101010101" pitchFamily="2" charset="-122"/>
                        </a:rPr>
                        <a:t>，田工线</a:t>
                      </a:r>
                      <a:r>
                        <a:rPr lang="en-US" altLang="zh-CN" sz="1300" b="0" i="0">
                          <a:solidFill>
                            <a:srgbClr val="000000"/>
                          </a:solidFill>
                          <a:latin typeface="宋体" panose="02010600030101010101" pitchFamily="2" charset="-122"/>
                          <a:ea typeface="宋体" panose="02010600030101010101" pitchFamily="2" charset="-122"/>
                        </a:rPr>
                        <a:t>P16</a:t>
                      </a:r>
                      <a:r>
                        <a:rPr lang="zh-CN" altLang="en-US" sz="1300" b="0" i="0">
                          <a:solidFill>
                            <a:srgbClr val="000000"/>
                          </a:solidFill>
                          <a:latin typeface="宋体" panose="02010600030101010101" pitchFamily="2" charset="-122"/>
                          <a:ea typeface="宋体" panose="02010600030101010101" pitchFamily="2" charset="-122"/>
                        </a:rPr>
                        <a:t>至</a:t>
                      </a:r>
                      <a:r>
                        <a:rPr lang="en-US" altLang="zh-CN" sz="1300" b="0" i="0">
                          <a:solidFill>
                            <a:srgbClr val="000000"/>
                          </a:solidFill>
                          <a:latin typeface="宋体" panose="02010600030101010101" pitchFamily="2" charset="-122"/>
                          <a:ea typeface="宋体" panose="02010600030101010101" pitchFamily="2" charset="-122"/>
                        </a:rPr>
                        <a:t>P44</a:t>
                      </a:r>
                      <a:r>
                        <a:rPr lang="zh-CN" altLang="en-US" sz="1300" b="0" i="0">
                          <a:solidFill>
                            <a:srgbClr val="000000"/>
                          </a:solidFill>
                          <a:latin typeface="宋体" panose="02010600030101010101" pitchFamily="2" charset="-122"/>
                          <a:ea typeface="宋体" panose="02010600030101010101" pitchFamily="2" charset="-122"/>
                        </a:rPr>
                        <a:t>号杆改造</a:t>
                      </a:r>
                      <a:r>
                        <a:rPr lang="en-US" altLang="zh-CN" sz="1300" b="0" i="0">
                          <a:solidFill>
                            <a:srgbClr val="000000"/>
                          </a:solidFill>
                          <a:latin typeface="宋体" panose="02010600030101010101" pitchFamily="2" charset="-122"/>
                          <a:ea typeface="宋体" panose="02010600030101010101" pitchFamily="2" charset="-122"/>
                        </a:rPr>
                        <a:t>0.8kmJKLYJ-10-240</a:t>
                      </a:r>
                      <a:r>
                        <a:rPr lang="zh-CN" altLang="en-US" sz="1300" b="0" i="0">
                          <a:solidFill>
                            <a:srgbClr val="000000"/>
                          </a:solidFill>
                          <a:latin typeface="宋体" panose="02010600030101010101" pitchFamily="2" charset="-122"/>
                          <a:ea typeface="宋体" panose="02010600030101010101" pitchFamily="2" charset="-122"/>
                        </a:rPr>
                        <a:t>，新建互联断路器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台，新增分段断路器</a:t>
                      </a:r>
                      <a:r>
                        <a:rPr lang="en-US" altLang="zh-CN" sz="1300" b="0" i="0">
                          <a:solidFill>
                            <a:srgbClr val="000000"/>
                          </a:solidFill>
                          <a:latin typeface="宋体" panose="02010600030101010101" pitchFamily="2" charset="-122"/>
                          <a:ea typeface="宋体" panose="02010600030101010101" pitchFamily="2" charset="-122"/>
                        </a:rPr>
                        <a:t>2</a:t>
                      </a:r>
                      <a:r>
                        <a:rPr lang="zh-CN" altLang="en-US" sz="1300" b="0" i="0">
                          <a:solidFill>
                            <a:srgbClr val="000000"/>
                          </a:solidFill>
                          <a:latin typeface="宋体" panose="02010600030101010101" pitchFamily="2" charset="-122"/>
                          <a:ea typeface="宋体" panose="02010600030101010101" pitchFamily="2" charset="-122"/>
                        </a:rPr>
                        <a:t>台，与田工线互联</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34365">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国网新田县供电公司</a:t>
                      </a:r>
                      <a:r>
                        <a:rPr lang="en-US" altLang="zh-CN" sz="1300" b="0" i="0">
                          <a:solidFill>
                            <a:srgbClr val="000000"/>
                          </a:solidFill>
                          <a:latin typeface="宋体" panose="02010600030101010101" pitchFamily="2" charset="-122"/>
                          <a:ea typeface="宋体" panose="02010600030101010101" pitchFamily="2" charset="-122"/>
                        </a:rPr>
                        <a:t>110kV</a:t>
                      </a:r>
                      <a:r>
                        <a:rPr lang="zh-CN" altLang="en-US" sz="1300" b="0" i="0">
                          <a:solidFill>
                            <a:srgbClr val="000000"/>
                          </a:solidFill>
                          <a:latin typeface="宋体" panose="02010600030101010101" pitchFamily="2" charset="-122"/>
                          <a:ea typeface="宋体" panose="02010600030101010101" pitchFamily="2" charset="-122"/>
                        </a:rPr>
                        <a:t>田家变电站配套送出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田冷线新建工程</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变电站配套送出</a:t>
                      </a:r>
                      <a:endParaRPr lang="zh-CN" altLang="en-US"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300" b="0" i="0">
                          <a:solidFill>
                            <a:srgbClr val="000000"/>
                          </a:solidFill>
                          <a:latin typeface="宋体" panose="02010600030101010101" pitchFamily="2" charset="-122"/>
                          <a:ea typeface="宋体" panose="02010600030101010101" pitchFamily="2" charset="-122"/>
                        </a:rPr>
                        <a:t>新建</a:t>
                      </a:r>
                      <a:r>
                        <a:rPr lang="en-US" altLang="zh-CN" sz="1300" b="0" i="0">
                          <a:solidFill>
                            <a:srgbClr val="000000"/>
                          </a:solidFill>
                          <a:latin typeface="宋体" panose="02010600030101010101" pitchFamily="2" charset="-122"/>
                          <a:ea typeface="宋体" panose="02010600030101010101" pitchFamily="2" charset="-122"/>
                        </a:rPr>
                        <a:t>10kV</a:t>
                      </a:r>
                      <a:r>
                        <a:rPr lang="zh-CN" altLang="en-US" sz="1300" b="0" i="0">
                          <a:solidFill>
                            <a:srgbClr val="000000"/>
                          </a:solidFill>
                          <a:latin typeface="宋体" panose="02010600030101010101" pitchFamily="2" charset="-122"/>
                          <a:ea typeface="宋体" panose="02010600030101010101" pitchFamily="2" charset="-122"/>
                        </a:rPr>
                        <a:t>田冷线与枇冷线互联形成单联络结构，新建分断路器</a:t>
                      </a:r>
                      <a:r>
                        <a:rPr lang="en-US" altLang="zh-CN" sz="1300" b="0" i="0">
                          <a:solidFill>
                            <a:srgbClr val="000000"/>
                          </a:solidFill>
                          <a:latin typeface="宋体" panose="02010600030101010101" pitchFamily="2" charset="-122"/>
                          <a:ea typeface="宋体" panose="02010600030101010101" pitchFamily="2" charset="-122"/>
                        </a:rPr>
                        <a:t>2</a:t>
                      </a:r>
                      <a:r>
                        <a:rPr lang="zh-CN" altLang="en-US" sz="1300" b="0" i="0">
                          <a:solidFill>
                            <a:srgbClr val="000000"/>
                          </a:solidFill>
                          <a:latin typeface="宋体" panose="02010600030101010101" pitchFamily="2" charset="-122"/>
                          <a:ea typeface="宋体" panose="02010600030101010101" pitchFamily="2" charset="-122"/>
                        </a:rPr>
                        <a:t>台，新建互联断路器</a:t>
                      </a:r>
                      <a:r>
                        <a:rPr lang="en-US" altLang="zh-CN" sz="1300" b="0" i="0">
                          <a:solidFill>
                            <a:srgbClr val="000000"/>
                          </a:solidFill>
                          <a:latin typeface="宋体" panose="02010600030101010101" pitchFamily="2" charset="-122"/>
                          <a:ea typeface="宋体" panose="02010600030101010101" pitchFamily="2" charset="-122"/>
                        </a:rPr>
                        <a:t>1</a:t>
                      </a:r>
                      <a:r>
                        <a:rPr lang="zh-CN" altLang="en-US" sz="1300" b="0" i="0">
                          <a:solidFill>
                            <a:srgbClr val="000000"/>
                          </a:solidFill>
                          <a:latin typeface="宋体" panose="02010600030101010101" pitchFamily="2" charset="-122"/>
                          <a:ea typeface="宋体" panose="02010600030101010101" pitchFamily="2" charset="-122"/>
                        </a:rPr>
                        <a:t>台，解除与鲤冷线联络，新建</a:t>
                      </a:r>
                      <a:r>
                        <a:rPr lang="en-US" altLang="zh-CN" sz="1300" b="0" i="0">
                          <a:solidFill>
                            <a:srgbClr val="000000"/>
                          </a:solidFill>
                          <a:latin typeface="宋体" panose="02010600030101010101" pitchFamily="2" charset="-122"/>
                          <a:ea typeface="宋体" panose="02010600030101010101" pitchFamily="2" charset="-122"/>
                        </a:rPr>
                        <a:t>5.5kmJKLYJ-10-240</a:t>
                      </a:r>
                      <a:endParaRPr lang="en-US" altLang="zh-CN" sz="13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五、</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近期建设规划</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40" name="矩形 39"/>
          <p:cNvSpPr/>
          <p:nvPr/>
        </p:nvSpPr>
        <p:spPr>
          <a:xfrm>
            <a:off x="589280" y="5490210"/>
            <a:ext cx="10972165" cy="922020"/>
          </a:xfrm>
          <a:prstGeom prst="rect">
            <a:avLst/>
          </a:prstGeom>
        </p:spPr>
        <p:txBody>
          <a:bodyPr wrap="square">
            <a:spAutoFit/>
          </a:bodyPr>
          <a:lstStyle/>
          <a:p>
            <a:pPr indent="0" algn="just">
              <a:lnSpc>
                <a:spcPct val="150000"/>
              </a:lnSpc>
              <a:buFont typeface="Wingdings" panose="05000000000000000000" pitchFamily="2" charset="2"/>
              <a:buNone/>
            </a:pPr>
            <a:r>
              <a:rPr dirty="0">
                <a:latin typeface="微软雅黑" panose="020B0503020204020204" pitchFamily="34" charset="-122"/>
                <a:ea typeface="微软雅黑" panose="020B0503020204020204" pitchFamily="34" charset="-122"/>
                <a:sym typeface="+mn-ea"/>
              </a:rPr>
              <a:t>详见附图3-2030年新田县县城10kV地理接线图、附图4-2030年新田县县城10kV电气联络图。</a:t>
            </a:r>
            <a:endParaRPr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endParaRPr lang="zh-CN" altLang="en-US" dirty="0">
              <a:latin typeface="微软雅黑" panose="020B0503020204020204" pitchFamily="34" charset="-122"/>
              <a:ea typeface="微软雅黑" panose="020B0503020204020204" pitchFamily="34" charset="-122"/>
              <a:sym typeface="+mn-ea"/>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30</a:t>
            </a:r>
            <a:r>
              <a:rPr lang="zh-CN" altLang="en-US" sz="2000" b="1" dirty="0">
                <a:latin typeface="微软雅黑" panose="020B0503020204020204" pitchFamily="34" charset="-122"/>
                <a:ea typeface="微软雅黑" panose="020B0503020204020204" pitchFamily="34" charset="-122"/>
                <a:sym typeface="+mn-ea"/>
              </a:rPr>
              <a:t>年建设方案</a:t>
            </a:r>
            <a:endParaRPr lang="zh-CN" altLang="en-US" sz="2000" b="1" dirty="0">
              <a:latin typeface="微软雅黑" panose="020B0503020204020204" pitchFamily="34" charset="-122"/>
              <a:ea typeface="微软雅黑" panose="020B0503020204020204" pitchFamily="34" charset="-122"/>
              <a:sym typeface="+mn-ea"/>
            </a:endParaRPr>
          </a:p>
        </p:txBody>
      </p:sp>
      <p:graphicFrame>
        <p:nvGraphicFramePr>
          <p:cNvPr id="4" name="表格 3"/>
          <p:cNvGraphicFramePr/>
          <p:nvPr/>
        </p:nvGraphicFramePr>
        <p:xfrm>
          <a:off x="723900" y="1401953"/>
          <a:ext cx="10838180" cy="2919730"/>
        </p:xfrm>
        <a:graphic>
          <a:graphicData uri="http://schemas.openxmlformats.org/drawingml/2006/table">
            <a:tbl>
              <a:tblPr/>
              <a:tblGrid>
                <a:gridCol w="2319655"/>
                <a:gridCol w="798830"/>
                <a:gridCol w="7719695"/>
              </a:tblGrid>
              <a:tr h="523240">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工程名称</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立项第一属性</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方案简述</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53415">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田家变电站配套送出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田环</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新建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田环</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线前段从</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田家变出线沿新田大道至环城西路至硒城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a:t>
                      </a:r>
                      <a:r>
                        <a:rPr lang="en-US" altLang="zh-CN" sz="1400" b="0" i="0">
                          <a:solidFill>
                            <a:srgbClr val="000000"/>
                          </a:solidFill>
                          <a:latin typeface="宋体" panose="02010600030101010101" pitchFamily="2" charset="-122"/>
                          <a:ea typeface="宋体" panose="02010600030101010101" pitchFamily="2" charset="-122"/>
                        </a:rPr>
                        <a:t>2030</a:t>
                      </a:r>
                      <a:r>
                        <a:rPr lang="zh-CN" altLang="en-US" sz="1400" b="0" i="0">
                          <a:solidFill>
                            <a:srgbClr val="000000"/>
                          </a:solidFill>
                          <a:latin typeface="宋体" panose="02010600030101010101" pitchFamily="2" charset="-122"/>
                          <a:ea typeface="宋体" panose="02010600030101010101" pitchFamily="2" charset="-122"/>
                        </a:rPr>
                        <a:t>年解除硒城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线与田工线联络，新建互联断路器</a:t>
                      </a:r>
                      <a:r>
                        <a:rPr lang="en-US" altLang="zh-CN" sz="1400" b="0" i="0">
                          <a:solidFill>
                            <a:srgbClr val="000000"/>
                          </a:solidFill>
                          <a:latin typeface="宋体" panose="02010600030101010101" pitchFamily="2" charset="-122"/>
                          <a:ea typeface="宋体" panose="02010600030101010101" pitchFamily="2" charset="-122"/>
                        </a:rPr>
                        <a:t>1</a:t>
                      </a:r>
                      <a:r>
                        <a:rPr lang="zh-CN" altLang="en-US" sz="1400" b="0" i="0">
                          <a:solidFill>
                            <a:srgbClr val="000000"/>
                          </a:solidFill>
                          <a:latin typeface="宋体" panose="02010600030101010101" pitchFamily="2" charset="-122"/>
                          <a:ea typeface="宋体" panose="02010600030101010101" pitchFamily="2" charset="-122"/>
                        </a:rPr>
                        <a:t>台，新建分段断路器</a:t>
                      </a:r>
                      <a:r>
                        <a:rPr lang="en-US" altLang="zh-CN" sz="1400" b="0" i="0">
                          <a:solidFill>
                            <a:srgbClr val="000000"/>
                          </a:solidFill>
                          <a:latin typeface="宋体" panose="02010600030101010101" pitchFamily="2" charset="-122"/>
                          <a:ea typeface="宋体" panose="02010600030101010101" pitchFamily="2" charset="-122"/>
                        </a:rPr>
                        <a:t>2</a:t>
                      </a:r>
                      <a:r>
                        <a:rPr lang="zh-CN" altLang="en-US" sz="1400" b="0" i="0">
                          <a:solidFill>
                            <a:srgbClr val="000000"/>
                          </a:solidFill>
                          <a:latin typeface="宋体" panose="02010600030101010101" pitchFamily="2" charset="-122"/>
                          <a:ea typeface="宋体" panose="02010600030101010101" pitchFamily="2" charset="-122"/>
                        </a:rPr>
                        <a:t>台，新建</a:t>
                      </a:r>
                      <a:r>
                        <a:rPr lang="en-US" altLang="zh-CN" sz="1400" b="0" i="0">
                          <a:solidFill>
                            <a:srgbClr val="000000"/>
                          </a:solidFill>
                          <a:latin typeface="宋体" panose="02010600030101010101" pitchFamily="2" charset="-122"/>
                          <a:ea typeface="宋体" panose="02010600030101010101" pitchFamily="2" charset="-122"/>
                        </a:rPr>
                        <a:t>4.5kmJKLYJ-10-240</a:t>
                      </a:r>
                      <a:r>
                        <a:rPr lang="zh-CN" altLang="en-US" sz="1400" b="0" i="0">
                          <a:solidFill>
                            <a:srgbClr val="000000"/>
                          </a:solidFill>
                          <a:latin typeface="宋体" panose="02010600030101010101" pitchFamily="2" charset="-122"/>
                          <a:ea typeface="宋体" panose="02010600030101010101" pitchFamily="2" charset="-122"/>
                        </a:rPr>
                        <a:t>与硒城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线互联</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53415">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田家变电站配套送出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田环</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新建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田环</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线前段从</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田家变出线沿新田大道至环城西路转至新嘉大道至硒城</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线，解除硒双线与硒城</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线前段互联，新建</a:t>
                      </a:r>
                      <a:r>
                        <a:rPr lang="en-US" altLang="zh-CN" sz="1400" b="0" i="0">
                          <a:solidFill>
                            <a:srgbClr val="000000"/>
                          </a:solidFill>
                          <a:latin typeface="宋体" panose="02010600030101010101" pitchFamily="2" charset="-122"/>
                          <a:ea typeface="宋体" panose="02010600030101010101" pitchFamily="2" charset="-122"/>
                        </a:rPr>
                        <a:t>4kmJKLYJ-10-240</a:t>
                      </a:r>
                      <a:r>
                        <a:rPr lang="zh-CN" altLang="en-US" sz="1400" b="0" i="0">
                          <a:solidFill>
                            <a:srgbClr val="000000"/>
                          </a:solidFill>
                          <a:latin typeface="宋体" panose="02010600030101010101" pitchFamily="2" charset="-122"/>
                          <a:ea typeface="宋体" panose="02010600030101010101" pitchFamily="2" charset="-122"/>
                        </a:rPr>
                        <a:t>形成田环</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线与硒城</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线单联络</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65405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田家变电站配套送出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田北线新建工程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新建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田北线前段从</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田家变出线沿新田大道至环城西路后转北达路至枇环线互联，新建</a:t>
                      </a:r>
                      <a:r>
                        <a:rPr lang="en-US" altLang="zh-CN" sz="1400" b="0" i="0">
                          <a:solidFill>
                            <a:srgbClr val="000000"/>
                          </a:solidFill>
                          <a:latin typeface="宋体" panose="02010600030101010101" pitchFamily="2" charset="-122"/>
                          <a:ea typeface="宋体" panose="02010600030101010101" pitchFamily="2" charset="-122"/>
                        </a:rPr>
                        <a:t>5kmJKLYJ-10-240</a:t>
                      </a:r>
                      <a:r>
                        <a:rPr lang="zh-CN" altLang="en-US" sz="1400" b="0" i="0">
                          <a:solidFill>
                            <a:srgbClr val="000000"/>
                          </a:solidFill>
                          <a:latin typeface="宋体" panose="02010600030101010101" pitchFamily="2" charset="-122"/>
                          <a:ea typeface="宋体" panose="02010600030101010101" pitchFamily="2" charset="-122"/>
                        </a:rPr>
                        <a:t>与枇环线互联</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枇环线新建工程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优化网架结构</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新建</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枇环线前段从</a:t>
                      </a:r>
                      <a:r>
                        <a:rPr lang="en-US" altLang="zh-CN" sz="1400" b="0" i="0">
                          <a:solidFill>
                            <a:srgbClr val="000000"/>
                          </a:solidFill>
                          <a:latin typeface="宋体" panose="02010600030101010101" pitchFamily="2" charset="-122"/>
                          <a:ea typeface="宋体" panose="02010600030101010101" pitchFamily="2" charset="-122"/>
                        </a:rPr>
                        <a:t>110kV</a:t>
                      </a:r>
                      <a:r>
                        <a:rPr lang="zh-CN" altLang="en-US" sz="1400" b="0" i="0">
                          <a:solidFill>
                            <a:srgbClr val="000000"/>
                          </a:solidFill>
                          <a:latin typeface="宋体" panose="02010600030101010101" pitchFamily="2" charset="-122"/>
                          <a:ea typeface="宋体" panose="02010600030101010101" pitchFamily="2" charset="-122"/>
                        </a:rPr>
                        <a:t>枇杷园变出线沿环城北路至北达路后转环城西路与田北线互联，新建</a:t>
                      </a:r>
                      <a:r>
                        <a:rPr lang="en-US" altLang="zh-CN" sz="1400" b="0" i="0">
                          <a:solidFill>
                            <a:srgbClr val="000000"/>
                          </a:solidFill>
                          <a:latin typeface="宋体" panose="02010600030101010101" pitchFamily="2" charset="-122"/>
                          <a:ea typeface="宋体" panose="02010600030101010101" pitchFamily="2" charset="-122"/>
                        </a:rPr>
                        <a:t>5kmJKLYJ-10-240</a:t>
                      </a:r>
                      <a:r>
                        <a:rPr lang="zh-CN" altLang="en-US" sz="1400" b="0" i="0">
                          <a:solidFill>
                            <a:srgbClr val="000000"/>
                          </a:solidFill>
                          <a:latin typeface="宋体" panose="02010600030101010101" pitchFamily="2" charset="-122"/>
                          <a:ea typeface="宋体" panose="02010600030101010101" pitchFamily="2" charset="-122"/>
                        </a:rPr>
                        <a:t>与田北线互联</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五、</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近期建设规划</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3</a:t>
            </a:r>
            <a:r>
              <a:rPr lang="zh-CN" altLang="en-US" sz="2000" b="1" dirty="0">
                <a:latin typeface="微软雅黑" panose="020B0503020204020204" pitchFamily="34" charset="-122"/>
                <a:ea typeface="微软雅黑" panose="020B0503020204020204" pitchFamily="34" charset="-122"/>
                <a:sym typeface="+mn-ea"/>
              </a:rPr>
              <a:t>5年建设方案</a:t>
            </a:r>
            <a:endParaRPr lang="zh-CN" altLang="en-US" sz="2000" b="1" dirty="0">
              <a:latin typeface="微软雅黑" panose="020B0503020204020204" pitchFamily="34" charset="-122"/>
              <a:ea typeface="微软雅黑" panose="020B0503020204020204" pitchFamily="34" charset="-122"/>
              <a:sym typeface="+mn-ea"/>
            </a:endParaRPr>
          </a:p>
        </p:txBody>
      </p:sp>
      <p:graphicFrame>
        <p:nvGraphicFramePr>
          <p:cNvPr id="3" name="表格 2"/>
          <p:cNvGraphicFramePr/>
          <p:nvPr/>
        </p:nvGraphicFramePr>
        <p:xfrm>
          <a:off x="609600" y="1402270"/>
          <a:ext cx="11192510" cy="3200400"/>
        </p:xfrm>
        <a:graphic>
          <a:graphicData uri="http://schemas.openxmlformats.org/drawingml/2006/table">
            <a:tbl>
              <a:tblPr/>
              <a:tblGrid>
                <a:gridCol w="2454275"/>
                <a:gridCol w="798830"/>
                <a:gridCol w="7719695"/>
              </a:tblGrid>
              <a:tr h="523240">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工程名称</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立项第一属性</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100" b="1" i="0">
                          <a:solidFill>
                            <a:srgbClr val="000000"/>
                          </a:solidFill>
                          <a:latin typeface="宋体" panose="02010600030101010101" pitchFamily="2" charset="-122"/>
                          <a:ea typeface="宋体" panose="02010600030101010101" pitchFamily="2" charset="-122"/>
                        </a:rPr>
                        <a:t>方案简述</a:t>
                      </a:r>
                      <a:endParaRPr lang="zh-CN" altLang="en-US" sz="1100" b="1"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城东</a:t>
                      </a:r>
                      <a:r>
                        <a:rPr lang="en-US" altLang="zh-CN" sz="1400" b="0" i="0">
                          <a:solidFill>
                            <a:srgbClr val="000000"/>
                          </a:solidFill>
                          <a:latin typeface="宋体" panose="02010600030101010101" pitchFamily="2" charset="-122"/>
                          <a:ea typeface="宋体" panose="02010600030101010101" pitchFamily="2" charset="-122"/>
                        </a:rPr>
                        <a:t>Ⅰ</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取消原有硒城</a:t>
                      </a:r>
                      <a:r>
                        <a:rPr lang="en-US" altLang="zh-CN" sz="1400" b="0" i="0">
                          <a:solidFill>
                            <a:srgbClr val="000000"/>
                          </a:solidFill>
                          <a:latin typeface="宋体" panose="02010600030101010101" pitchFamily="2" charset="-122"/>
                          <a:ea typeface="宋体" panose="02010600030101010101" pitchFamily="2" charset="-122"/>
                        </a:rPr>
                        <a:t>Ⅵ</a:t>
                      </a:r>
                      <a:r>
                        <a:rPr lang="zh-CN" altLang="en-US" sz="1400" b="0" i="0">
                          <a:solidFill>
                            <a:srgbClr val="000000"/>
                          </a:solidFill>
                          <a:latin typeface="宋体" panose="02010600030101010101" pitchFamily="2" charset="-122"/>
                          <a:ea typeface="宋体" panose="02010600030101010101" pitchFamily="2" charset="-122"/>
                        </a:rPr>
                        <a:t>线与新城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线互联，从城东变沿新华东路新出</a:t>
                      </a:r>
                      <a:r>
                        <a:rPr lang="en-US" altLang="zh-CN" sz="1400" b="0" i="0">
                          <a:solidFill>
                            <a:srgbClr val="000000"/>
                          </a:solidFill>
                          <a:latin typeface="宋体" panose="02010600030101010101" pitchFamily="2" charset="-122"/>
                          <a:ea typeface="宋体" panose="02010600030101010101" pitchFamily="2" charset="-122"/>
                        </a:rPr>
                        <a:t>1</a:t>
                      </a:r>
                      <a:r>
                        <a:rPr lang="zh-CN" altLang="en-US" sz="1400" b="0" i="0">
                          <a:solidFill>
                            <a:srgbClr val="000000"/>
                          </a:solidFill>
                          <a:latin typeface="宋体" panose="02010600030101010101" pitchFamily="2" charset="-122"/>
                          <a:ea typeface="宋体" panose="02010600030101010101" pitchFamily="2" charset="-122"/>
                        </a:rPr>
                        <a:t>回</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线路城东</a:t>
                      </a:r>
                      <a:r>
                        <a:rPr lang="en-US" altLang="zh-CN" sz="1400" b="0" i="0">
                          <a:solidFill>
                            <a:srgbClr val="000000"/>
                          </a:solidFill>
                          <a:latin typeface="宋体" panose="02010600030101010101" pitchFamily="2" charset="-122"/>
                          <a:ea typeface="宋体" panose="02010600030101010101" pitchFamily="2" charset="-122"/>
                        </a:rPr>
                        <a:t>Ⅰ</a:t>
                      </a:r>
                      <a:r>
                        <a:rPr lang="zh-CN" altLang="en-US" sz="1400" b="0" i="0">
                          <a:solidFill>
                            <a:srgbClr val="000000"/>
                          </a:solidFill>
                          <a:latin typeface="宋体" panose="02010600030101010101" pitchFamily="2" charset="-122"/>
                          <a:ea typeface="宋体" panose="02010600030101010101" pitchFamily="2" charset="-122"/>
                        </a:rPr>
                        <a:t>线搭接新城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城东</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取消原有硒城</a:t>
                      </a:r>
                      <a:r>
                        <a:rPr lang="en-US" altLang="zh-CN" sz="1400" b="0" i="0">
                          <a:solidFill>
                            <a:srgbClr val="000000"/>
                          </a:solidFill>
                          <a:latin typeface="宋体" panose="02010600030101010101" pitchFamily="2" charset="-122"/>
                          <a:ea typeface="宋体" panose="02010600030101010101" pitchFamily="2" charset="-122"/>
                        </a:rPr>
                        <a:t>V</a:t>
                      </a:r>
                      <a:r>
                        <a:rPr lang="zh-CN" altLang="en-US" sz="1400" b="0" i="0">
                          <a:solidFill>
                            <a:srgbClr val="000000"/>
                          </a:solidFill>
                          <a:latin typeface="宋体" panose="02010600030101010101" pitchFamily="2" charset="-122"/>
                          <a:ea typeface="宋体" panose="02010600030101010101" pitchFamily="2" charset="-122"/>
                        </a:rPr>
                        <a:t>线与新城线互联，从城东变沿新华东路新出</a:t>
                      </a:r>
                      <a:r>
                        <a:rPr lang="en-US" altLang="zh-CN" sz="1400" b="0" i="0">
                          <a:solidFill>
                            <a:srgbClr val="000000"/>
                          </a:solidFill>
                          <a:latin typeface="宋体" panose="02010600030101010101" pitchFamily="2" charset="-122"/>
                          <a:ea typeface="宋体" panose="02010600030101010101" pitchFamily="2" charset="-122"/>
                        </a:rPr>
                        <a:t>1</a:t>
                      </a:r>
                      <a:r>
                        <a:rPr lang="zh-CN" altLang="en-US" sz="1400" b="0" i="0">
                          <a:solidFill>
                            <a:srgbClr val="000000"/>
                          </a:solidFill>
                          <a:latin typeface="宋体" panose="02010600030101010101" pitchFamily="2" charset="-122"/>
                          <a:ea typeface="宋体" panose="02010600030101010101" pitchFamily="2" charset="-122"/>
                        </a:rPr>
                        <a:t>回</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线路城东</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线转朝阳西路搭接新城线</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城东</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取消原有硒城</a:t>
                      </a:r>
                      <a:r>
                        <a:rPr lang="en-US" altLang="zh-CN" sz="1400" b="0" i="0">
                          <a:solidFill>
                            <a:srgbClr val="000000"/>
                          </a:solidFill>
                          <a:latin typeface="宋体" panose="02010600030101010101" pitchFamily="2" charset="-122"/>
                          <a:ea typeface="宋体" panose="02010600030101010101" pitchFamily="2" charset="-122"/>
                        </a:rPr>
                        <a:t>V</a:t>
                      </a:r>
                      <a:r>
                        <a:rPr lang="zh-CN" altLang="en-US" sz="1400" b="0" i="0">
                          <a:solidFill>
                            <a:srgbClr val="000000"/>
                          </a:solidFill>
                          <a:latin typeface="宋体" panose="02010600030101010101" pitchFamily="2" charset="-122"/>
                          <a:ea typeface="宋体" panose="02010600030101010101" pitchFamily="2" charset="-122"/>
                        </a:rPr>
                        <a:t>线与新城线互联，从城东变沿新华东路新出</a:t>
                      </a:r>
                      <a:r>
                        <a:rPr lang="en-US" altLang="zh-CN" sz="1400" b="0" i="0">
                          <a:solidFill>
                            <a:srgbClr val="000000"/>
                          </a:solidFill>
                          <a:latin typeface="宋体" panose="02010600030101010101" pitchFamily="2" charset="-122"/>
                          <a:ea typeface="宋体" panose="02010600030101010101" pitchFamily="2" charset="-122"/>
                        </a:rPr>
                        <a:t>1</a:t>
                      </a:r>
                      <a:r>
                        <a:rPr lang="zh-CN" altLang="en-US" sz="1400" b="0" i="0">
                          <a:solidFill>
                            <a:srgbClr val="000000"/>
                          </a:solidFill>
                          <a:latin typeface="宋体" panose="02010600030101010101" pitchFamily="2" charset="-122"/>
                          <a:ea typeface="宋体" panose="02010600030101010101" pitchFamily="2" charset="-122"/>
                        </a:rPr>
                        <a:t>回</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线路城东</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线转环城东路搭接硒城</a:t>
                      </a:r>
                      <a:r>
                        <a:rPr lang="en-US" altLang="zh-CN" sz="1400" b="0" i="0">
                          <a:solidFill>
                            <a:srgbClr val="000000"/>
                          </a:solidFill>
                          <a:latin typeface="宋体" panose="02010600030101010101" pitchFamily="2" charset="-122"/>
                          <a:ea typeface="宋体" panose="02010600030101010101" pitchFamily="2" charset="-122"/>
                        </a:rPr>
                        <a:t>V</a:t>
                      </a:r>
                      <a:r>
                        <a:rPr lang="zh-CN" altLang="en-US" sz="1400" b="0" i="0">
                          <a:solidFill>
                            <a:srgbClr val="000000"/>
                          </a:solidFill>
                          <a:latin typeface="宋体" panose="02010600030101010101" pitchFamily="2" charset="-122"/>
                          <a:ea typeface="宋体" panose="02010600030101010101" pitchFamily="2" charset="-122"/>
                        </a:rPr>
                        <a:t>线</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6245">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城东</a:t>
                      </a:r>
                      <a:r>
                        <a:rPr lang="en-US" altLang="zh-CN" sz="1400" b="0" i="0">
                          <a:solidFill>
                            <a:srgbClr val="000000"/>
                          </a:solidFill>
                          <a:latin typeface="宋体" panose="02010600030101010101" pitchFamily="2" charset="-122"/>
                          <a:ea typeface="宋体" panose="02010600030101010101" pitchFamily="2" charset="-122"/>
                        </a:rPr>
                        <a:t>Ⅳ</a:t>
                      </a:r>
                      <a:r>
                        <a:rPr lang="zh-CN" altLang="en-US" sz="1400" b="0" i="0">
                          <a:solidFill>
                            <a:srgbClr val="000000"/>
                          </a:solidFill>
                          <a:latin typeface="宋体" panose="02010600030101010101" pitchFamily="2" charset="-122"/>
                          <a:ea typeface="宋体" panose="02010600030101010101" pitchFamily="2" charset="-122"/>
                        </a:rPr>
                        <a:t>线新建工程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变电站配套送出</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取消原有硒城</a:t>
                      </a:r>
                      <a:r>
                        <a:rPr lang="en-US" altLang="zh-CN" sz="1400" b="0" i="0">
                          <a:solidFill>
                            <a:srgbClr val="000000"/>
                          </a:solidFill>
                          <a:latin typeface="宋体" panose="02010600030101010101" pitchFamily="2" charset="-122"/>
                          <a:ea typeface="宋体" panose="02010600030101010101" pitchFamily="2" charset="-122"/>
                        </a:rPr>
                        <a:t>Ⅵ</a:t>
                      </a:r>
                      <a:r>
                        <a:rPr lang="zh-CN" altLang="en-US" sz="1400" b="0" i="0">
                          <a:solidFill>
                            <a:srgbClr val="000000"/>
                          </a:solidFill>
                          <a:latin typeface="宋体" panose="02010600030101010101" pitchFamily="2" charset="-122"/>
                          <a:ea typeface="宋体" panose="02010600030101010101" pitchFamily="2" charset="-122"/>
                        </a:rPr>
                        <a:t>线与新城</a:t>
                      </a:r>
                      <a:r>
                        <a:rPr lang="en-US" altLang="zh-CN" sz="1400" b="0" i="0">
                          <a:solidFill>
                            <a:srgbClr val="000000"/>
                          </a:solidFill>
                          <a:latin typeface="宋体" panose="02010600030101010101" pitchFamily="2" charset="-122"/>
                          <a:ea typeface="宋体" panose="02010600030101010101" pitchFamily="2" charset="-122"/>
                        </a:rPr>
                        <a:t>Ⅱ</a:t>
                      </a:r>
                      <a:r>
                        <a:rPr lang="zh-CN" altLang="en-US" sz="1400" b="0" i="0">
                          <a:solidFill>
                            <a:srgbClr val="000000"/>
                          </a:solidFill>
                          <a:latin typeface="宋体" panose="02010600030101010101" pitchFamily="2" charset="-122"/>
                          <a:ea typeface="宋体" panose="02010600030101010101" pitchFamily="2" charset="-122"/>
                        </a:rPr>
                        <a:t>线互联，从城东变沿新华东路新出</a:t>
                      </a:r>
                      <a:r>
                        <a:rPr lang="en-US" altLang="zh-CN" sz="1400" b="0" i="0">
                          <a:solidFill>
                            <a:srgbClr val="000000"/>
                          </a:solidFill>
                          <a:latin typeface="宋体" panose="02010600030101010101" pitchFamily="2" charset="-122"/>
                          <a:ea typeface="宋体" panose="02010600030101010101" pitchFamily="2" charset="-122"/>
                        </a:rPr>
                        <a:t>1</a:t>
                      </a:r>
                      <a:r>
                        <a:rPr lang="zh-CN" altLang="en-US" sz="1400" b="0" i="0">
                          <a:solidFill>
                            <a:srgbClr val="000000"/>
                          </a:solidFill>
                          <a:latin typeface="宋体" panose="02010600030101010101" pitchFamily="2" charset="-122"/>
                          <a:ea typeface="宋体" panose="02010600030101010101" pitchFamily="2" charset="-122"/>
                        </a:rPr>
                        <a:t>回</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线路城东</a:t>
                      </a:r>
                      <a:r>
                        <a:rPr lang="en-US" altLang="zh-CN" sz="1400" b="0" i="0">
                          <a:solidFill>
                            <a:srgbClr val="000000"/>
                          </a:solidFill>
                          <a:latin typeface="宋体" panose="02010600030101010101" pitchFamily="2" charset="-122"/>
                          <a:ea typeface="宋体" panose="02010600030101010101" pitchFamily="2" charset="-122"/>
                        </a:rPr>
                        <a:t>Ⅳ</a:t>
                      </a:r>
                      <a:r>
                        <a:rPr lang="zh-CN" altLang="en-US" sz="1400" b="0" i="0">
                          <a:solidFill>
                            <a:srgbClr val="000000"/>
                          </a:solidFill>
                          <a:latin typeface="宋体" panose="02010600030101010101" pitchFamily="2" charset="-122"/>
                          <a:ea typeface="宋体" panose="02010600030101010101" pitchFamily="2" charset="-122"/>
                        </a:rPr>
                        <a:t>线转环城东路搭接硒城</a:t>
                      </a:r>
                      <a:r>
                        <a:rPr lang="en-US" altLang="zh-CN" sz="1400" b="0" i="0">
                          <a:solidFill>
                            <a:srgbClr val="000000"/>
                          </a:solidFill>
                          <a:latin typeface="宋体" panose="02010600030101010101" pitchFamily="2" charset="-122"/>
                          <a:ea typeface="宋体" panose="02010600030101010101" pitchFamily="2" charset="-122"/>
                        </a:rPr>
                        <a:t>Ⅵ</a:t>
                      </a:r>
                      <a:r>
                        <a:rPr lang="zh-CN" altLang="en-US" sz="1400" b="0" i="0">
                          <a:solidFill>
                            <a:srgbClr val="000000"/>
                          </a:solidFill>
                          <a:latin typeface="宋体" panose="02010600030101010101" pitchFamily="2" charset="-122"/>
                          <a:ea typeface="宋体" panose="02010600030101010101" pitchFamily="2" charset="-122"/>
                        </a:rPr>
                        <a:t>线</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硒城</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线改造工程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优化网架结构</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原有硒城</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线自环城南路至金羊路段跨越国土空间规划地块，不利于该地块建设，本项目对该部分线行进行改道，改为沿金羊路架设，而后接回原有硒城</a:t>
                      </a:r>
                      <a:r>
                        <a:rPr lang="en-US" altLang="zh-CN" sz="1400" b="0" i="0">
                          <a:solidFill>
                            <a:srgbClr val="000000"/>
                          </a:solidFill>
                          <a:latin typeface="宋体" panose="02010600030101010101" pitchFamily="2" charset="-122"/>
                          <a:ea typeface="宋体" panose="02010600030101010101" pitchFamily="2" charset="-122"/>
                        </a:rPr>
                        <a:t>Ⅲ</a:t>
                      </a:r>
                      <a:r>
                        <a:rPr lang="zh-CN" altLang="en-US" sz="1400" b="0" i="0">
                          <a:solidFill>
                            <a:srgbClr val="000000"/>
                          </a:solidFill>
                          <a:latin typeface="宋体" panose="02010600030101010101" pitchFamily="2" charset="-122"/>
                          <a:ea typeface="宋体" panose="02010600030101010101" pitchFamily="2" charset="-122"/>
                        </a:rPr>
                        <a:t>线。</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35610">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国网新田县供电公司</a:t>
                      </a:r>
                      <a:r>
                        <a:rPr lang="en-US" altLang="zh-CN" sz="1400" b="0" i="0">
                          <a:solidFill>
                            <a:srgbClr val="000000"/>
                          </a:solidFill>
                          <a:latin typeface="宋体" panose="02010600030101010101" pitchFamily="2" charset="-122"/>
                          <a:ea typeface="宋体" panose="02010600030101010101" pitchFamily="2" charset="-122"/>
                        </a:rPr>
                        <a:t>10kV</a:t>
                      </a:r>
                      <a:r>
                        <a:rPr lang="zh-CN" altLang="en-US" sz="1400" b="0" i="0">
                          <a:solidFill>
                            <a:srgbClr val="000000"/>
                          </a:solidFill>
                          <a:latin typeface="宋体" panose="02010600030101010101" pitchFamily="2" charset="-122"/>
                          <a:ea typeface="宋体" panose="02010600030101010101" pitchFamily="2" charset="-122"/>
                        </a:rPr>
                        <a:t>硒城</a:t>
                      </a:r>
                      <a:r>
                        <a:rPr lang="en-US" altLang="zh-CN" sz="1400" b="0" i="0">
                          <a:solidFill>
                            <a:srgbClr val="000000"/>
                          </a:solidFill>
                          <a:latin typeface="宋体" panose="02010600030101010101" pitchFamily="2" charset="-122"/>
                          <a:ea typeface="宋体" panose="02010600030101010101" pitchFamily="2" charset="-122"/>
                        </a:rPr>
                        <a:t>Ⅳ</a:t>
                      </a:r>
                      <a:r>
                        <a:rPr lang="zh-CN" altLang="en-US" sz="1400" b="0" i="0">
                          <a:solidFill>
                            <a:srgbClr val="000000"/>
                          </a:solidFill>
                          <a:latin typeface="宋体" panose="02010600030101010101" pitchFamily="2" charset="-122"/>
                          <a:ea typeface="宋体" panose="02010600030101010101" pitchFamily="2" charset="-122"/>
                        </a:rPr>
                        <a:t>线改造工程</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优化网架结构</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algn="ctr" fontAlgn="ctr"/>
                      <a:r>
                        <a:rPr lang="zh-CN" altLang="en-US" sz="1400" b="0" i="0">
                          <a:solidFill>
                            <a:srgbClr val="000000"/>
                          </a:solidFill>
                          <a:latin typeface="宋体" panose="02010600030101010101" pitchFamily="2" charset="-122"/>
                          <a:ea typeface="宋体" panose="02010600030101010101" pitchFamily="2" charset="-122"/>
                        </a:rPr>
                        <a:t>原有硒城</a:t>
                      </a:r>
                      <a:r>
                        <a:rPr lang="en-US" altLang="zh-CN" sz="1400" b="0" i="0">
                          <a:solidFill>
                            <a:srgbClr val="000000"/>
                          </a:solidFill>
                          <a:latin typeface="宋体" panose="02010600030101010101" pitchFamily="2" charset="-122"/>
                          <a:ea typeface="宋体" panose="02010600030101010101" pitchFamily="2" charset="-122"/>
                        </a:rPr>
                        <a:t>Ⅳ</a:t>
                      </a:r>
                      <a:r>
                        <a:rPr lang="zh-CN" altLang="en-US" sz="1400" b="0" i="0">
                          <a:solidFill>
                            <a:srgbClr val="000000"/>
                          </a:solidFill>
                          <a:latin typeface="宋体" panose="02010600030101010101" pitchFamily="2" charset="-122"/>
                          <a:ea typeface="宋体" panose="02010600030101010101" pitchFamily="2" charset="-122"/>
                        </a:rPr>
                        <a:t>线自环城南路至金羊路段跨越国土空间规划地块，不利于该地块建设，本项目对该部分线行进行改道，改为沿金羊路架设，而后接回原有硒城</a:t>
                      </a:r>
                      <a:r>
                        <a:rPr lang="en-US" altLang="zh-CN" sz="1400" b="0" i="0">
                          <a:solidFill>
                            <a:srgbClr val="000000"/>
                          </a:solidFill>
                          <a:latin typeface="宋体" panose="02010600030101010101" pitchFamily="2" charset="-122"/>
                          <a:ea typeface="宋体" panose="02010600030101010101" pitchFamily="2" charset="-122"/>
                        </a:rPr>
                        <a:t>Ⅳ</a:t>
                      </a:r>
                      <a:r>
                        <a:rPr lang="zh-CN" altLang="en-US" sz="1400" b="0" i="0">
                          <a:solidFill>
                            <a:srgbClr val="000000"/>
                          </a:solidFill>
                          <a:latin typeface="宋体" panose="02010600030101010101" pitchFamily="2" charset="-122"/>
                          <a:ea typeface="宋体" panose="02010600030101010101" pitchFamily="2" charset="-122"/>
                        </a:rPr>
                        <a:t>线。</a:t>
                      </a:r>
                      <a:endParaRPr lang="zh-CN" altLang="en-US" sz="1400" b="0" i="0">
                        <a:solidFill>
                          <a:srgbClr val="000000"/>
                        </a:solidFill>
                        <a:latin typeface="宋体" panose="02010600030101010101" pitchFamily="2" charset="-122"/>
                        <a:ea typeface="宋体" panose="02010600030101010101" pitchFamily="2" charset="-122"/>
                      </a:endParaRPr>
                    </a:p>
                  </a:txBody>
                  <a:tcPr marL="6667" marR="6667" marT="6667"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
        <p:nvSpPr>
          <p:cNvPr id="4" name="文本框 3"/>
          <p:cNvSpPr txBox="1"/>
          <p:nvPr/>
        </p:nvSpPr>
        <p:spPr>
          <a:xfrm>
            <a:off x="609600" y="5328285"/>
            <a:ext cx="10972800" cy="1078865"/>
          </a:xfrm>
          <a:prstGeom prst="rect">
            <a:avLst/>
          </a:prstGeom>
          <a:noFill/>
        </p:spPr>
        <p:txBody>
          <a:bodyPr wrap="square" rtlCol="0" anchor="t">
            <a:noAutofit/>
          </a:bodyPr>
          <a:p>
            <a:pPr indent="0" algn="just">
              <a:lnSpc>
                <a:spcPct val="150000"/>
              </a:lnSpc>
              <a:buFont typeface="Wingdings" panose="05000000000000000000" pitchFamily="2" charset="2"/>
              <a:buNone/>
            </a:pPr>
            <a:r>
              <a:rPr dirty="0">
                <a:latin typeface="微软雅黑" panose="020B0503020204020204" pitchFamily="34" charset="-122"/>
                <a:ea typeface="微软雅黑" panose="020B0503020204020204" pitchFamily="34" charset="-122"/>
                <a:sym typeface="+mn-ea"/>
              </a:rPr>
              <a:t>详见附图</a:t>
            </a:r>
            <a:r>
              <a:rPr lang="en-US" dirty="0">
                <a:latin typeface="微软雅黑" panose="020B0503020204020204" pitchFamily="34" charset="-122"/>
                <a:ea typeface="微软雅黑" panose="020B0503020204020204" pitchFamily="34" charset="-122"/>
                <a:sym typeface="+mn-ea"/>
              </a:rPr>
              <a:t>5</a:t>
            </a:r>
            <a:r>
              <a:rPr dirty="0">
                <a:latin typeface="微软雅黑" panose="020B0503020204020204" pitchFamily="34" charset="-122"/>
                <a:ea typeface="微软雅黑" panose="020B0503020204020204" pitchFamily="34" charset="-122"/>
                <a:sym typeface="+mn-ea"/>
              </a:rPr>
              <a:t>-203</a:t>
            </a:r>
            <a:r>
              <a:rPr lang="en-US" dirty="0">
                <a:latin typeface="微软雅黑" panose="020B0503020204020204" pitchFamily="34" charset="-122"/>
                <a:ea typeface="微软雅黑" panose="020B0503020204020204" pitchFamily="34" charset="-122"/>
                <a:sym typeface="+mn-ea"/>
              </a:rPr>
              <a:t>5</a:t>
            </a:r>
            <a:r>
              <a:rPr dirty="0">
                <a:latin typeface="微软雅黑" panose="020B0503020204020204" pitchFamily="34" charset="-122"/>
                <a:ea typeface="微软雅黑" panose="020B0503020204020204" pitchFamily="34" charset="-122"/>
                <a:sym typeface="+mn-ea"/>
              </a:rPr>
              <a:t>年新田县县城10kV地理接线图、附图</a:t>
            </a:r>
            <a:r>
              <a:rPr lang="en-US" dirty="0">
                <a:latin typeface="微软雅黑" panose="020B0503020204020204" pitchFamily="34" charset="-122"/>
                <a:ea typeface="微软雅黑" panose="020B0503020204020204" pitchFamily="34" charset="-122"/>
                <a:sym typeface="+mn-ea"/>
              </a:rPr>
              <a:t>6</a:t>
            </a:r>
            <a:r>
              <a:rPr dirty="0">
                <a:latin typeface="微软雅黑" panose="020B0503020204020204" pitchFamily="34" charset="-122"/>
                <a:ea typeface="微软雅黑" panose="020B0503020204020204" pitchFamily="34" charset="-122"/>
                <a:sym typeface="+mn-ea"/>
              </a:rPr>
              <a:t>-203</a:t>
            </a:r>
            <a:r>
              <a:rPr lang="en-US" dirty="0">
                <a:latin typeface="微软雅黑" panose="020B0503020204020204" pitchFamily="34" charset="-122"/>
                <a:ea typeface="微软雅黑" panose="020B0503020204020204" pitchFamily="34" charset="-122"/>
                <a:sym typeface="+mn-ea"/>
              </a:rPr>
              <a:t>5</a:t>
            </a:r>
            <a:r>
              <a:rPr dirty="0">
                <a:latin typeface="微软雅黑" panose="020B0503020204020204" pitchFamily="34" charset="-122"/>
                <a:ea typeface="微软雅黑" panose="020B0503020204020204" pitchFamily="34" charset="-122"/>
                <a:sym typeface="+mn-ea"/>
              </a:rPr>
              <a:t>年新田县县城10kV电气联络图。</a:t>
            </a:r>
            <a:endParaRPr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endParaRPr lang="zh-CN" altLang="en-US"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2214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五、</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近期建设规划</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40" name="矩形 39"/>
          <p:cNvSpPr/>
          <p:nvPr/>
        </p:nvSpPr>
        <p:spPr>
          <a:xfrm>
            <a:off x="551815" y="1245870"/>
            <a:ext cx="11198225" cy="1337945"/>
          </a:xfrm>
          <a:prstGeom prst="rect">
            <a:avLst/>
          </a:prstGeom>
        </p:spPr>
        <p:txBody>
          <a:bodyPr wrap="square">
            <a:spAutoFit/>
          </a:bodyPr>
          <a:lstStyle/>
          <a:p>
            <a:pPr indent="0" algn="just">
              <a:lnSpc>
                <a:spcPct val="150000"/>
              </a:lnSpc>
              <a:buFont typeface="Wingdings" panose="05000000000000000000" pitchFamily="2" charset="2"/>
              <a:buNone/>
            </a:pPr>
            <a:r>
              <a:rPr lang="zh-CN" altLang="en-US" dirty="0">
                <a:latin typeface="微软雅黑" panose="020B0503020204020204" pitchFamily="34" charset="-122"/>
                <a:ea typeface="微软雅黑" panose="020B0503020204020204" pitchFamily="34" charset="-122"/>
                <a:sym typeface="+mn-ea"/>
              </a:rPr>
              <a:t>本期预计共建设</a:t>
            </a:r>
            <a:r>
              <a:rPr lang="en-US" altLang="zh-CN" dirty="0">
                <a:latin typeface="微软雅黑" panose="020B0503020204020204" pitchFamily="34" charset="-122"/>
                <a:ea typeface="微软雅黑" panose="020B0503020204020204" pitchFamily="34" charset="-122"/>
                <a:sym typeface="+mn-ea"/>
              </a:rPr>
              <a:t>220-35kV</a:t>
            </a:r>
            <a:r>
              <a:rPr lang="zh-CN" altLang="en-US" dirty="0">
                <a:latin typeface="微软雅黑" panose="020B0503020204020204" pitchFamily="34" charset="-122"/>
                <a:ea typeface="微软雅黑" panose="020B0503020204020204" pitchFamily="34" charset="-122"/>
                <a:sym typeface="+mn-ea"/>
              </a:rPr>
              <a:t>线路</a:t>
            </a:r>
            <a:r>
              <a:rPr lang="en-US" altLang="zh-CN" dirty="0">
                <a:latin typeface="微软雅黑" panose="020B0503020204020204" pitchFamily="34" charset="-122"/>
                <a:ea typeface="微软雅黑" panose="020B0503020204020204" pitchFamily="34" charset="-122"/>
                <a:sym typeface="+mn-ea"/>
              </a:rPr>
              <a:t>11</a:t>
            </a:r>
            <a:r>
              <a:rPr lang="zh-CN" altLang="en-US" dirty="0">
                <a:latin typeface="微软雅黑" panose="020B0503020204020204" pitchFamily="34" charset="-122"/>
                <a:ea typeface="微软雅黑" panose="020B0503020204020204" pitchFamily="34" charset="-122"/>
                <a:sym typeface="+mn-ea"/>
              </a:rPr>
              <a:t>条，路径总长约</a:t>
            </a:r>
            <a:r>
              <a:rPr lang="en-US" altLang="zh-CN" dirty="0">
                <a:latin typeface="微软雅黑" panose="020B0503020204020204" pitchFamily="34" charset="-122"/>
                <a:ea typeface="微软雅黑" panose="020B0503020204020204" pitchFamily="34" charset="-122"/>
                <a:sym typeface="+mn-ea"/>
              </a:rPr>
              <a:t>123km</a:t>
            </a:r>
            <a:r>
              <a:rPr lang="zh-CN" altLang="en-US" dirty="0">
                <a:latin typeface="微软雅黑" panose="020B0503020204020204" pitchFamily="34" charset="-122"/>
                <a:ea typeface="微软雅黑" panose="020B0503020204020204" pitchFamily="34" charset="-122"/>
                <a:sym typeface="+mn-ea"/>
              </a:rPr>
              <a:t>；其中</a:t>
            </a:r>
            <a:r>
              <a:rPr lang="en-US" altLang="zh-CN" dirty="0">
                <a:latin typeface="微软雅黑" panose="020B0503020204020204" pitchFamily="34" charset="-122"/>
                <a:ea typeface="微软雅黑" panose="020B0503020204020204" pitchFamily="34" charset="-122"/>
                <a:sym typeface="+mn-ea"/>
              </a:rPr>
              <a:t>110kV</a:t>
            </a:r>
            <a:r>
              <a:rPr lang="zh-CN" altLang="en-US" dirty="0">
                <a:latin typeface="微软雅黑" panose="020B0503020204020204" pitchFamily="34" charset="-122"/>
                <a:ea typeface="微软雅黑" panose="020B0503020204020204" pitchFamily="34" charset="-122"/>
                <a:sym typeface="+mn-ea"/>
              </a:rPr>
              <a:t>线路</a:t>
            </a:r>
            <a:r>
              <a:rPr lang="en-US" altLang="zh-CN" dirty="0">
                <a:latin typeface="微软雅黑" panose="020B0503020204020204" pitchFamily="34" charset="-122"/>
                <a:ea typeface="微软雅黑" panose="020B0503020204020204" pitchFamily="34" charset="-122"/>
                <a:sym typeface="+mn-ea"/>
              </a:rPr>
              <a:t>8</a:t>
            </a:r>
            <a:r>
              <a:rPr lang="zh-CN" altLang="en-US" dirty="0">
                <a:latin typeface="微软雅黑" panose="020B0503020204020204" pitchFamily="34" charset="-122"/>
                <a:ea typeface="微软雅黑" panose="020B0503020204020204" pitchFamily="34" charset="-122"/>
                <a:sym typeface="+mn-ea"/>
              </a:rPr>
              <a:t>条，路径总长约</a:t>
            </a:r>
            <a:r>
              <a:rPr lang="en-US" altLang="zh-CN" dirty="0">
                <a:latin typeface="微软雅黑" panose="020B0503020204020204" pitchFamily="34" charset="-122"/>
                <a:ea typeface="微软雅黑" panose="020B0503020204020204" pitchFamily="34" charset="-122"/>
                <a:sym typeface="+mn-ea"/>
              </a:rPr>
              <a:t>92km</a:t>
            </a:r>
            <a:r>
              <a:rPr lang="zh-CN" altLang="en-US"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35kV</a:t>
            </a:r>
            <a:r>
              <a:rPr lang="zh-CN" altLang="en-US" dirty="0">
                <a:latin typeface="微软雅黑" panose="020B0503020204020204" pitchFamily="34" charset="-122"/>
                <a:ea typeface="微软雅黑" panose="020B0503020204020204" pitchFamily="34" charset="-122"/>
                <a:sym typeface="+mn-ea"/>
              </a:rPr>
              <a:t>线路</a:t>
            </a:r>
            <a:r>
              <a:rPr lang="en-US" altLang="zh-CN" dirty="0">
                <a:latin typeface="微软雅黑" panose="020B0503020204020204" pitchFamily="34" charset="-122"/>
                <a:ea typeface="微软雅黑" panose="020B0503020204020204" pitchFamily="34" charset="-122"/>
                <a:sym typeface="+mn-ea"/>
              </a:rPr>
              <a:t>3</a:t>
            </a:r>
            <a:r>
              <a:rPr lang="zh-CN" altLang="en-US" dirty="0">
                <a:latin typeface="微软雅黑" panose="020B0503020204020204" pitchFamily="34" charset="-122"/>
                <a:ea typeface="微软雅黑" panose="020B0503020204020204" pitchFamily="34" charset="-122"/>
                <a:sym typeface="+mn-ea"/>
              </a:rPr>
              <a:t>条，路径总长约</a:t>
            </a:r>
            <a:r>
              <a:rPr lang="en-US" altLang="zh-CN" dirty="0">
                <a:latin typeface="微软雅黑" panose="020B0503020204020204" pitchFamily="34" charset="-122"/>
                <a:ea typeface="微软雅黑" panose="020B0503020204020204" pitchFamily="34" charset="-122"/>
                <a:sym typeface="+mn-ea"/>
              </a:rPr>
              <a:t>31km</a:t>
            </a:r>
            <a:r>
              <a:rPr lang="zh-CN" altLang="en-US" dirty="0">
                <a:latin typeface="微软雅黑" panose="020B0503020204020204" pitchFamily="34" charset="-122"/>
                <a:ea typeface="微软雅黑" panose="020B0503020204020204" pitchFamily="34" charset="-122"/>
                <a:sym typeface="+mn-ea"/>
              </a:rPr>
              <a:t>。</a:t>
            </a:r>
            <a:endParaRPr lang="zh-CN" altLang="en-US" dirty="0">
              <a:latin typeface="微软雅黑" panose="020B0503020204020204" pitchFamily="34" charset="-122"/>
              <a:ea typeface="微软雅黑" panose="020B0503020204020204" pitchFamily="34" charset="-122"/>
              <a:sym typeface="+mn-ea"/>
            </a:endParaRPr>
          </a:p>
          <a:p>
            <a:pPr indent="0" algn="just">
              <a:lnSpc>
                <a:spcPct val="150000"/>
              </a:lnSpc>
              <a:buFont typeface="Wingdings" panose="05000000000000000000" pitchFamily="2" charset="2"/>
              <a:buNone/>
            </a:pPr>
            <a:endParaRPr lang="zh-CN" altLang="en-US" dirty="0">
              <a:latin typeface="微软雅黑" panose="020B0503020204020204" pitchFamily="34" charset="-122"/>
              <a:ea typeface="微软雅黑" panose="020B0503020204020204" pitchFamily="34" charset="-122"/>
              <a:sym typeface="+mn-ea"/>
            </a:endParaRPr>
          </a:p>
        </p:txBody>
      </p:sp>
      <p:sp>
        <p:nvSpPr>
          <p:cNvPr id="141" name="文本框 140"/>
          <p:cNvSpPr txBox="1"/>
          <p:nvPr>
            <p:custDataLst>
              <p:tags r:id="rId1"/>
            </p:custDataLst>
          </p:nvPr>
        </p:nvSpPr>
        <p:spPr>
          <a:xfrm>
            <a:off x="369570" y="84709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en-US" altLang="zh-CN" sz="2000" b="1" dirty="0">
                <a:latin typeface="微软雅黑" panose="020B0503020204020204" pitchFamily="34" charset="-122"/>
                <a:ea typeface="微软雅黑" panose="020B0503020204020204" pitchFamily="34" charset="-122"/>
                <a:sym typeface="+mn-ea"/>
              </a:rPr>
              <a:t>220-35kV</a:t>
            </a:r>
            <a:r>
              <a:rPr lang="zh-CN" altLang="en-US" sz="2000" b="1" dirty="0">
                <a:latin typeface="微软雅黑" panose="020B0503020204020204" pitchFamily="34" charset="-122"/>
                <a:ea typeface="微软雅黑" panose="020B0503020204020204" pitchFamily="34" charset="-122"/>
                <a:sym typeface="+mn-ea"/>
              </a:rPr>
              <a:t>线路规划</a:t>
            </a:r>
            <a:endParaRPr lang="zh-CN" altLang="en-US" sz="2000" b="1" dirty="0">
              <a:latin typeface="微软雅黑" panose="020B0503020204020204" pitchFamily="34" charset="-122"/>
              <a:ea typeface="微软雅黑" panose="020B0503020204020204" pitchFamily="34" charset="-122"/>
              <a:sym typeface="+mn-ea"/>
            </a:endParaRPr>
          </a:p>
        </p:txBody>
      </p:sp>
      <p:graphicFrame>
        <p:nvGraphicFramePr>
          <p:cNvPr id="5" name="表格 4"/>
          <p:cNvGraphicFramePr/>
          <p:nvPr>
            <p:custDataLst>
              <p:tags r:id="rId2"/>
            </p:custDataLst>
          </p:nvPr>
        </p:nvGraphicFramePr>
        <p:xfrm>
          <a:off x="665480" y="2252980"/>
          <a:ext cx="10973435" cy="4266565"/>
        </p:xfrm>
        <a:graphic>
          <a:graphicData uri="http://schemas.openxmlformats.org/drawingml/2006/table">
            <a:tbl>
              <a:tblPr/>
              <a:tblGrid>
                <a:gridCol w="511175"/>
                <a:gridCol w="1222375"/>
                <a:gridCol w="815975"/>
                <a:gridCol w="908685"/>
                <a:gridCol w="645160"/>
                <a:gridCol w="6870065"/>
              </a:tblGrid>
              <a:tr h="415925">
                <a:tc>
                  <a:txBody>
                    <a:bodyPr/>
                    <a:p>
                      <a:pPr marL="62230" indent="0" algn="ctr" fontAlgn="ctr">
                        <a:spcBef>
                          <a:spcPct val="0"/>
                        </a:spcBef>
                        <a:spcAft>
                          <a:spcPct val="0"/>
                        </a:spcAft>
                      </a:pPr>
                      <a:r>
                        <a:rPr lang="zh-CN" sz="900" b="1" i="0">
                          <a:solidFill>
                            <a:srgbClr val="000000"/>
                          </a:solidFill>
                          <a:latin typeface="宋体" panose="02010600030101010101" pitchFamily="2" charset="-122"/>
                          <a:ea typeface="宋体" panose="02010600030101010101" pitchFamily="2" charset="-122"/>
                        </a:rPr>
                        <a:t>序号</a:t>
                      </a:r>
                      <a:endParaRPr lang="zh-CN" sz="900" b="1"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900" b="1" i="0">
                          <a:solidFill>
                            <a:srgbClr val="000000"/>
                          </a:solidFill>
                          <a:latin typeface="宋体" panose="02010600030101010101" pitchFamily="2" charset="-122"/>
                          <a:ea typeface="宋体" panose="02010600030101010101" pitchFamily="2" charset="-122"/>
                        </a:rPr>
                        <a:t>项目名称</a:t>
                      </a:r>
                      <a:endParaRPr lang="zh-CN" sz="900" b="1"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900" b="1" i="0">
                          <a:solidFill>
                            <a:srgbClr val="000000"/>
                          </a:solidFill>
                          <a:latin typeface="宋体" panose="02010600030101010101" pitchFamily="2" charset="-122"/>
                          <a:ea typeface="宋体" panose="02010600030101010101" pitchFamily="2" charset="-122"/>
                        </a:rPr>
                        <a:t>电压等级</a:t>
                      </a:r>
                      <a:endParaRPr lang="zh-CN" sz="900" b="1"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900" b="1" i="0">
                          <a:solidFill>
                            <a:srgbClr val="000000"/>
                          </a:solidFill>
                          <a:latin typeface="宋体" panose="02010600030101010101" pitchFamily="2" charset="-122"/>
                          <a:ea typeface="宋体" panose="02010600030101010101" pitchFamily="2" charset="-122"/>
                        </a:rPr>
                        <a:t>架设形式</a:t>
                      </a:r>
                      <a:endParaRPr lang="zh-CN" sz="900" b="1"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900" b="1" i="0">
                          <a:solidFill>
                            <a:srgbClr val="000000"/>
                          </a:solidFill>
                          <a:latin typeface="宋体" panose="02010600030101010101" pitchFamily="2" charset="-122"/>
                          <a:ea typeface="宋体" panose="02010600030101010101" pitchFamily="2" charset="-122"/>
                        </a:rPr>
                        <a:t>线路长度（</a:t>
                      </a:r>
                      <a:r>
                        <a:rPr lang="en-US" altLang="zh-CN" sz="900" b="1" i="0">
                          <a:solidFill>
                            <a:srgbClr val="000000"/>
                          </a:solidFill>
                          <a:latin typeface="宋体" panose="02010600030101010101" pitchFamily="2" charset="-122"/>
                          <a:ea typeface="宋体" panose="02010600030101010101" pitchFamily="2" charset="-122"/>
                        </a:rPr>
                        <a:t>km)</a:t>
                      </a:r>
                      <a:endParaRPr lang="en-US" altLang="zh-CN" sz="900" b="1"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900" b="1" i="0">
                          <a:solidFill>
                            <a:srgbClr val="000000"/>
                          </a:solidFill>
                          <a:latin typeface="宋体" panose="02010600030101010101" pitchFamily="2" charset="-122"/>
                          <a:ea typeface="宋体" panose="02010600030101010101" pitchFamily="2" charset="-122"/>
                        </a:rPr>
                        <a:t>主要规划路径（线径走向）</a:t>
                      </a:r>
                      <a:endParaRPr lang="zh-CN" sz="900" b="1"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1785">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硒城变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田家变</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架空，双回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4.2</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工业用地</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环城西路</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霞翠路</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242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2</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田家变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枇杷园</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架空，单回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9.6</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霞翠路</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环城北路</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3055">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3</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硒城变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城东</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架空，双回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14.2</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环城南路</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环城东路</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新田大道</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242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4</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城东变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茶园镇</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架空，双回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12.5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自城东变出线，往东跨越</a:t>
                      </a:r>
                      <a:r>
                        <a:rPr lang="en-US" altLang="zh-CN" sz="1000" i="0">
                          <a:solidFill>
                            <a:srgbClr val="000000"/>
                          </a:solidFill>
                          <a:latin typeface="宋体" panose="02010600030101010101" pitchFamily="2" charset="-122"/>
                          <a:ea typeface="宋体" panose="02010600030101010101" pitchFamily="2" charset="-122"/>
                        </a:rPr>
                        <a:t>S32S</a:t>
                      </a:r>
                      <a:r>
                        <a:rPr lang="zh-CN" altLang="en-US" sz="1000" i="0">
                          <a:solidFill>
                            <a:srgbClr val="000000"/>
                          </a:solidFill>
                          <a:latin typeface="宋体" panose="02010600030101010101" pitchFamily="2" charset="-122"/>
                          <a:ea typeface="宋体" panose="02010600030101010101" pitchFamily="2" charset="-122"/>
                        </a:rPr>
                        <a:t>省道后往北，经长溪岭、双溪岭、大元冲、白竹池接入茶园镇变</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8989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5</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田家变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枇杷园</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架空，单回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10.4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田家变出线，往北走线至金羊路，利用绿化带往西走线，经双碧街路口、支三路路口、支四路路口后，进入城郊走线，经琶塘村至白鹤仓折向南，跨越龙泉路、新田大道后谭家折向东北走线，再经盘家坝、蒋家后接入枇杷园变。</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242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6</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田家变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硒城</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架空，双回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2.2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自田家变出线，往北走线至金羊路，在双碧街路口折向南走线，利用双碧街走线至硒城变。</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9116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7</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硒城变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武当</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架空，单回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17.8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自硒城变出线，利用已架设硒城</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武当双回线挂线，在邓家坪附近开始新建线路，线路往南，跨越规划待建的桂新高速后，经高阳下、小坪塘、兰头窝、兔子岭、坝上、婆婆岩、半边月、赛余坪，然后平行硒武</a:t>
                      </a:r>
                      <a:r>
                        <a:rPr lang="en-US" altLang="zh-CN" sz="1000" i="0">
                          <a:solidFill>
                            <a:srgbClr val="000000"/>
                          </a:solidFill>
                          <a:latin typeface="宋体" panose="02010600030101010101" pitchFamily="2" charset="-122"/>
                          <a:ea typeface="宋体" panose="02010600030101010101" pitchFamily="2" charset="-122"/>
                        </a:rPr>
                        <a:t>I</a:t>
                      </a:r>
                      <a:r>
                        <a:rPr lang="zh-CN" altLang="en-US" sz="1000" i="0">
                          <a:solidFill>
                            <a:srgbClr val="000000"/>
                          </a:solidFill>
                          <a:latin typeface="宋体" panose="02010600030101010101" pitchFamily="2" charset="-122"/>
                          <a:ea typeface="宋体" panose="02010600030101010101" pitchFamily="2" charset="-122"/>
                        </a:rPr>
                        <a:t>线，接入武当变。</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242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8</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冷水井</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枇杷园</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35</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架空，单回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9.1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自冷水井变出线，线路往东，跨越</a:t>
                      </a:r>
                      <a:r>
                        <a:rPr lang="en-US" altLang="zh-CN" sz="1000" i="0">
                          <a:solidFill>
                            <a:srgbClr val="000000"/>
                          </a:solidFill>
                          <a:latin typeface="宋体" panose="02010600030101010101" pitchFamily="2" charset="-122"/>
                          <a:ea typeface="宋体" panose="02010600030101010101" pitchFamily="2" charset="-122"/>
                        </a:rPr>
                        <a:t>S215</a:t>
                      </a:r>
                      <a:r>
                        <a:rPr lang="zh-CN" altLang="en-US" sz="1000" i="0">
                          <a:solidFill>
                            <a:srgbClr val="000000"/>
                          </a:solidFill>
                          <a:latin typeface="宋体" panose="02010600030101010101" pitchFamily="2" charset="-122"/>
                          <a:ea typeface="宋体" panose="02010600030101010101" pitchFamily="2" charset="-122"/>
                        </a:rPr>
                        <a:t>省道鱼游村、白鹭塘、盘家坝、蒋家后接入枇杷园变。</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2672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9</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新田</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大坪塘</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35</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架空，双回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11.6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altLang="en-US" sz="1000" i="0">
                          <a:solidFill>
                            <a:srgbClr val="000000"/>
                          </a:solidFill>
                          <a:latin typeface="宋体" panose="02010600030101010101" pitchFamily="2" charset="-122"/>
                          <a:ea typeface="宋体" panose="02010600030101010101" pitchFamily="2" charset="-122"/>
                        </a:rPr>
                        <a:t>自新田变出线至秀峰路中心绿化带，沿秀峰路绿化带走线，出城区规划后左转往东走线，跨新田河途经陶宝村、大历县村、富村、上车村、小岗村、白杜村、下村后接入大坪塘变。</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1242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大坪塘</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高山</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35</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架空，单回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10.4 </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自大坪塘变变出线，往南跨越规划待建的桂新高速后，经咀下窝、草坪村、万年春、粗石岭、枫林洞后接入高山变。</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455930">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太平</a:t>
                      </a:r>
                      <a:r>
                        <a:rPr lang="en-US" altLang="zh-CN" sz="1000" i="0">
                          <a:solidFill>
                            <a:srgbClr val="000000"/>
                          </a:solidFill>
                          <a:latin typeface="宋体" panose="02010600030101010101" pitchFamily="2" charset="-122"/>
                          <a:ea typeface="宋体" panose="02010600030101010101" pitchFamily="2" charset="-122"/>
                        </a:rPr>
                        <a:t>-</a:t>
                      </a:r>
                      <a:r>
                        <a:rPr lang="zh-CN" altLang="en-US" sz="1000" i="0">
                          <a:solidFill>
                            <a:srgbClr val="000000"/>
                          </a:solidFill>
                          <a:latin typeface="宋体" panose="02010600030101010101" pitchFamily="2" charset="-122"/>
                          <a:ea typeface="宋体" panose="02010600030101010101" pitchFamily="2" charset="-122"/>
                        </a:rPr>
                        <a:t>武当</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110</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架空，单回</a:t>
                      </a:r>
                      <a:endParaRPr 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en-US" altLang="zh-CN" sz="1000" i="0">
                          <a:solidFill>
                            <a:srgbClr val="000000"/>
                          </a:solidFill>
                          <a:latin typeface="宋体" panose="02010600030101010101" pitchFamily="2" charset="-122"/>
                          <a:ea typeface="宋体" panose="02010600030101010101" pitchFamily="2" charset="-122"/>
                        </a:rPr>
                        <a:t>21.1</a:t>
                      </a:r>
                      <a:endParaRPr lang="en-US" altLang="zh-CN"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62230" indent="0" algn="ctr" fontAlgn="ctr">
                        <a:spcBef>
                          <a:spcPct val="0"/>
                        </a:spcBef>
                        <a:spcAft>
                          <a:spcPct val="0"/>
                        </a:spcAft>
                      </a:pPr>
                      <a:r>
                        <a:rPr lang="zh-CN" sz="1000" i="0">
                          <a:solidFill>
                            <a:srgbClr val="000000"/>
                          </a:solidFill>
                          <a:latin typeface="宋体" panose="02010600030101010101" pitchFamily="2" charset="-122"/>
                          <a:ea typeface="宋体" panose="02010600030101010101" pitchFamily="2" charset="-122"/>
                        </a:rPr>
                        <a:t>自</a:t>
                      </a:r>
                      <a:r>
                        <a:rPr lang="en-US" altLang="zh-CN" sz="1000" i="0">
                          <a:solidFill>
                            <a:srgbClr val="000000"/>
                          </a:solidFill>
                          <a:latin typeface="宋体" panose="02010600030101010101" pitchFamily="2" charset="-122"/>
                          <a:ea typeface="宋体" panose="02010600030101010101" pitchFamily="2" charset="-122"/>
                        </a:rPr>
                        <a:t>110kV</a:t>
                      </a:r>
                      <a:r>
                        <a:rPr lang="zh-CN" altLang="en-US" sz="1000" i="0">
                          <a:solidFill>
                            <a:srgbClr val="000000"/>
                          </a:solidFill>
                          <a:latin typeface="宋体" panose="02010600030101010101" pitchFamily="2" charset="-122"/>
                          <a:ea typeface="宋体" panose="02010600030101010101" pitchFamily="2" charset="-122"/>
                        </a:rPr>
                        <a:t>太平变往东北方向走线，经胡家源、新火煤冲，老夏塘、陈继村后右转，经金盆镇、金盆窝村、在龙眼头村附近右转再经石羊镇东侧走线，在赤湾头村附近连续跨过</a:t>
                      </a:r>
                      <a:r>
                        <a:rPr lang="en-US" altLang="zh-CN" sz="1000" i="0">
                          <a:solidFill>
                            <a:srgbClr val="000000"/>
                          </a:solidFill>
                          <a:latin typeface="宋体" panose="02010600030101010101" pitchFamily="2" charset="-122"/>
                          <a:ea typeface="宋体" panose="02010600030101010101" pitchFamily="2" charset="-122"/>
                        </a:rPr>
                        <a:t>S215</a:t>
                      </a:r>
                      <a:r>
                        <a:rPr lang="zh-CN" altLang="en-US" sz="1000" i="0">
                          <a:solidFill>
                            <a:srgbClr val="000000"/>
                          </a:solidFill>
                          <a:latin typeface="宋体" panose="02010600030101010101" pitchFamily="2" charset="-122"/>
                          <a:ea typeface="宋体" panose="02010600030101010101" pitchFamily="2" charset="-122"/>
                        </a:rPr>
                        <a:t>公路后连续右转至武当变北侧进入</a:t>
                      </a:r>
                      <a:r>
                        <a:rPr lang="en-US" altLang="zh-CN" sz="1000" i="0">
                          <a:solidFill>
                            <a:srgbClr val="000000"/>
                          </a:solidFill>
                          <a:latin typeface="宋体" panose="02010600030101010101" pitchFamily="2" charset="-122"/>
                          <a:ea typeface="宋体" panose="02010600030101010101" pitchFamily="2" charset="-122"/>
                        </a:rPr>
                        <a:t>1U</a:t>
                      </a:r>
                      <a:r>
                        <a:rPr lang="zh-CN" altLang="en-US" sz="1000" i="0">
                          <a:solidFill>
                            <a:srgbClr val="000000"/>
                          </a:solidFill>
                          <a:latin typeface="宋体" panose="02010600030101010101" pitchFamily="2" charset="-122"/>
                          <a:ea typeface="宋体" panose="02010600030101010101" pitchFamily="2" charset="-122"/>
                        </a:rPr>
                        <a:t>间隔。路径全长约</a:t>
                      </a:r>
                      <a:r>
                        <a:rPr lang="en-US" altLang="zh-CN" sz="1000" i="0">
                          <a:solidFill>
                            <a:srgbClr val="000000"/>
                          </a:solidFill>
                          <a:latin typeface="宋体" panose="02010600030101010101" pitchFamily="2" charset="-122"/>
                          <a:ea typeface="宋体" panose="02010600030101010101" pitchFamily="2" charset="-122"/>
                        </a:rPr>
                        <a:t>21km</a:t>
                      </a:r>
                      <a:r>
                        <a:rPr lang="zh-CN" altLang="en-US" sz="1000" i="0">
                          <a:solidFill>
                            <a:srgbClr val="000000"/>
                          </a:solidFill>
                          <a:latin typeface="宋体" panose="02010600030101010101" pitchFamily="2" charset="-122"/>
                          <a:ea typeface="宋体" panose="02010600030101010101" pitchFamily="2" charset="-122"/>
                        </a:rPr>
                        <a:t>。</a:t>
                      </a:r>
                      <a:endParaRPr lang="zh-CN" altLang="en-US" sz="1000" i="0">
                        <a:solidFill>
                          <a:srgbClr val="000000"/>
                        </a:solidFill>
                        <a:latin typeface="宋体" panose="02010600030101010101" pitchFamily="2" charset="-122"/>
                        <a:ea typeface="宋体" panose="02010600030101010101" pitchFamily="2"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2"/>
          <a:stretch>
            <a:fillRect/>
          </a:stretch>
        </p:blipFill>
        <p:spPr>
          <a:xfrm>
            <a:off x="0" y="2254250"/>
            <a:ext cx="8076565" cy="4378960"/>
          </a:xfrm>
          <a:prstGeom prst="rect">
            <a:avLst/>
          </a:prstGeom>
        </p:spPr>
      </p:pic>
      <p:pic>
        <p:nvPicPr>
          <p:cNvPr id="5" name="图片 4"/>
          <p:cNvPicPr>
            <a:picLocks noChangeAspect="1"/>
          </p:cNvPicPr>
          <p:nvPr>
            <p:custDataLst>
              <p:tags r:id="rId3"/>
            </p:custDataLst>
          </p:nvPr>
        </p:nvPicPr>
        <p:blipFill>
          <a:blip r:embed="rId4"/>
          <a:srcRect l="3734" r="3530"/>
          <a:stretch>
            <a:fillRect/>
          </a:stretch>
        </p:blipFill>
        <p:spPr>
          <a:xfrm>
            <a:off x="5334000" y="1710055"/>
            <a:ext cx="6858000" cy="4923155"/>
          </a:xfrm>
          <a:prstGeom prst="rect">
            <a:avLst/>
          </a:prstGeom>
        </p:spPr>
      </p:pic>
      <p:sp>
        <p:nvSpPr>
          <p:cNvPr id="18" name="矩形 17"/>
          <p:cNvSpPr/>
          <p:nvPr/>
        </p:nvSpPr>
        <p:spPr>
          <a:xfrm>
            <a:off x="0" y="0"/>
            <a:ext cx="12191999" cy="1412776"/>
          </a:xfrm>
          <a:prstGeom prst="rect">
            <a:avLst/>
          </a:prstGeom>
          <a:solidFill>
            <a:schemeClr val="accent2"/>
          </a:solidFill>
          <a:ln>
            <a:noFill/>
          </a:ln>
        </p:spPr>
        <p:txBody>
          <a:bodyPr wrap="square">
            <a:noAutofit/>
          </a:bodyPr>
          <a:lstStyle/>
          <a:p>
            <a:pPr eaLnBrk="0" hangingPunct="0">
              <a:defRPr/>
            </a:pPr>
            <a:endParaRPr lang="zh-CN" altLang="en-US">
              <a:solidFill>
                <a:prstClr val="black"/>
              </a:solidFill>
              <a:cs typeface="+mn-ea"/>
              <a:sym typeface="+mn-lt"/>
            </a:endParaRPr>
          </a:p>
        </p:txBody>
      </p:sp>
      <p:sp>
        <p:nvSpPr>
          <p:cNvPr id="19" name="自由: 形状 3"/>
          <p:cNvSpPr/>
          <p:nvPr/>
        </p:nvSpPr>
        <p:spPr>
          <a:xfrm>
            <a:off x="-1" y="-51008"/>
            <a:ext cx="12191999" cy="4629137"/>
          </a:xfrm>
          <a:custGeom>
            <a:avLst/>
            <a:gdLst>
              <a:gd name="connsiteX0" fmla="*/ 0 w 6625390"/>
              <a:gd name="connsiteY0" fmla="*/ 0 h 3383845"/>
              <a:gd name="connsiteX1" fmla="*/ 54134 w 6625390"/>
              <a:gd name="connsiteY1" fmla="*/ 0 h 3383845"/>
              <a:gd name="connsiteX2" fmla="*/ 4876375 w 6625390"/>
              <a:gd name="connsiteY2" fmla="*/ 0 h 3383845"/>
              <a:gd name="connsiteX3" fmla="*/ 4897461 w 6625390"/>
              <a:gd name="connsiteY3" fmla="*/ 0 h 3383845"/>
              <a:gd name="connsiteX4" fmla="*/ 5680916 w 6625390"/>
              <a:gd name="connsiteY4" fmla="*/ 0 h 3383845"/>
              <a:gd name="connsiteX5" fmla="*/ 6568615 w 6625390"/>
              <a:gd name="connsiteY5" fmla="*/ 0 h 3383845"/>
              <a:gd name="connsiteX6" fmla="*/ 6625390 w 6625390"/>
              <a:gd name="connsiteY6" fmla="*/ 0 h 3383845"/>
              <a:gd name="connsiteX7" fmla="*/ 6625390 w 6625390"/>
              <a:gd name="connsiteY7" fmla="*/ 3255661 h 3383845"/>
              <a:gd name="connsiteX8" fmla="*/ 6563063 w 6625390"/>
              <a:gd name="connsiteY8" fmla="*/ 3279213 h 3383845"/>
              <a:gd name="connsiteX9" fmla="*/ 4558821 w 6625390"/>
              <a:gd name="connsiteY9" fmla="*/ 2954338 h 3383845"/>
              <a:gd name="connsiteX10" fmla="*/ 2221462 w 6625390"/>
              <a:gd name="connsiteY10" fmla="*/ 1903568 h 3383845"/>
              <a:gd name="connsiteX11" fmla="*/ 23 w 6625390"/>
              <a:gd name="connsiteY11" fmla="*/ 2106566 h 3383845"/>
              <a:gd name="connsiteX12" fmla="*/ 0 w 6625390"/>
              <a:gd name="connsiteY12" fmla="*/ 2106578 h 3383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25390" h="3383845">
                <a:moveTo>
                  <a:pt x="0" y="0"/>
                </a:moveTo>
                <a:lnTo>
                  <a:pt x="54134" y="0"/>
                </a:lnTo>
                <a:cubicBezTo>
                  <a:pt x="325570" y="0"/>
                  <a:pt x="1309528" y="0"/>
                  <a:pt x="4876375" y="0"/>
                </a:cubicBezTo>
                <a:lnTo>
                  <a:pt x="4897461" y="0"/>
                </a:lnTo>
                <a:lnTo>
                  <a:pt x="5680916" y="0"/>
                </a:lnTo>
                <a:lnTo>
                  <a:pt x="6568615" y="0"/>
                </a:lnTo>
                <a:lnTo>
                  <a:pt x="6625390" y="0"/>
                </a:lnTo>
                <a:lnTo>
                  <a:pt x="6625390" y="3255661"/>
                </a:lnTo>
                <a:lnTo>
                  <a:pt x="6563063" y="3279213"/>
                </a:lnTo>
                <a:cubicBezTo>
                  <a:pt x="5835761" y="3553327"/>
                  <a:pt x="5275017" y="3233527"/>
                  <a:pt x="4558821" y="2954338"/>
                </a:cubicBezTo>
                <a:cubicBezTo>
                  <a:pt x="3837071" y="2680224"/>
                  <a:pt x="3398469" y="2279206"/>
                  <a:pt x="2221462" y="1903568"/>
                </a:cubicBezTo>
                <a:cubicBezTo>
                  <a:pt x="1191582" y="1570444"/>
                  <a:pt x="225462" y="1995177"/>
                  <a:pt x="23" y="2106566"/>
                </a:cubicBezTo>
                <a:lnTo>
                  <a:pt x="0" y="2106578"/>
                </a:lnTo>
                <a:close/>
              </a:path>
            </a:pathLst>
          </a:custGeom>
          <a:solidFill>
            <a:srgbClr val="076655"/>
          </a:solidFill>
          <a:ln>
            <a:noFill/>
          </a:ln>
        </p:spPr>
        <p:txBody>
          <a:bodyPr wrap="square">
            <a:noAutofit/>
          </a:bodyPr>
          <a:lstStyle/>
          <a:p>
            <a:pPr eaLnBrk="0" hangingPunct="0">
              <a:defRPr/>
            </a:pPr>
            <a:endParaRPr lang="zh-CN" altLang="en-US" spc="300" dirty="0">
              <a:solidFill>
                <a:prstClr val="black"/>
              </a:solidFill>
              <a:cs typeface="+mn-ea"/>
              <a:sym typeface="+mn-lt"/>
            </a:endParaRPr>
          </a:p>
        </p:txBody>
      </p:sp>
      <p:grpSp>
        <p:nvGrpSpPr>
          <p:cNvPr id="21" name="组合 166"/>
          <p:cNvGrpSpPr/>
          <p:nvPr/>
        </p:nvGrpSpPr>
        <p:grpSpPr bwMode="auto">
          <a:xfrm>
            <a:off x="147955" y="517525"/>
            <a:ext cx="2578100" cy="536576"/>
            <a:chOff x="-2593978" y="434444"/>
            <a:chExt cx="2578103" cy="536534"/>
          </a:xfrm>
        </p:grpSpPr>
        <p:sp>
          <p:nvSpPr>
            <p:cNvPr id="22" name="Freeform 12"/>
            <p:cNvSpPr>
              <a:spLocks noEditPoints="1"/>
            </p:cNvSpPr>
            <p:nvPr/>
          </p:nvSpPr>
          <p:spPr bwMode="auto">
            <a:xfrm>
              <a:off x="-2547940" y="490003"/>
              <a:ext cx="57150" cy="57146"/>
            </a:xfrm>
            <a:custGeom>
              <a:avLst/>
              <a:gdLst>
                <a:gd name="T0" fmla="*/ 14 w 23"/>
                <a:gd name="T1" fmla="*/ 13 h 23"/>
                <a:gd name="T2" fmla="*/ 12 w 23"/>
                <a:gd name="T3" fmla="*/ 11 h 23"/>
                <a:gd name="T4" fmla="*/ 13 w 23"/>
                <a:gd name="T5" fmla="*/ 10 h 23"/>
                <a:gd name="T6" fmla="*/ 13 w 23"/>
                <a:gd name="T7" fmla="*/ 12 h 23"/>
                <a:gd name="T8" fmla="*/ 15 w 23"/>
                <a:gd name="T9" fmla="*/ 12 h 23"/>
                <a:gd name="T10" fmla="*/ 16 w 23"/>
                <a:gd name="T11" fmla="*/ 12 h 23"/>
                <a:gd name="T12" fmla="*/ 14 w 23"/>
                <a:gd name="T13" fmla="*/ 13 h 23"/>
                <a:gd name="T14" fmla="*/ 11 w 23"/>
                <a:gd name="T15" fmla="*/ 19 h 23"/>
                <a:gd name="T16" fmla="*/ 12 w 23"/>
                <a:gd name="T17" fmla="*/ 18 h 23"/>
                <a:gd name="T18" fmla="*/ 17 w 23"/>
                <a:gd name="T19" fmla="*/ 12 h 23"/>
                <a:gd name="T20" fmla="*/ 19 w 23"/>
                <a:gd name="T21" fmla="*/ 11 h 23"/>
                <a:gd name="T22" fmla="*/ 17 w 23"/>
                <a:gd name="T23" fmla="*/ 10 h 23"/>
                <a:gd name="T24" fmla="*/ 16 w 23"/>
                <a:gd name="T25" fmla="*/ 11 h 23"/>
                <a:gd name="T26" fmla="*/ 16 w 23"/>
                <a:gd name="T27" fmla="*/ 10 h 23"/>
                <a:gd name="T28" fmla="*/ 15 w 23"/>
                <a:gd name="T29" fmla="*/ 10 h 23"/>
                <a:gd name="T30" fmla="*/ 15 w 23"/>
                <a:gd name="T31" fmla="*/ 10 h 23"/>
                <a:gd name="T32" fmla="*/ 14 w 23"/>
                <a:gd name="T33" fmla="*/ 10 h 23"/>
                <a:gd name="T34" fmla="*/ 15 w 23"/>
                <a:gd name="T35" fmla="*/ 9 h 23"/>
                <a:gd name="T36" fmla="*/ 13 w 23"/>
                <a:gd name="T37" fmla="*/ 7 h 23"/>
                <a:gd name="T38" fmla="*/ 13 w 23"/>
                <a:gd name="T39" fmla="*/ 8 h 23"/>
                <a:gd name="T40" fmla="*/ 11 w 23"/>
                <a:gd name="T41" fmla="*/ 10 h 23"/>
                <a:gd name="T42" fmla="*/ 10 w 23"/>
                <a:gd name="T43" fmla="*/ 9 h 23"/>
                <a:gd name="T44" fmla="*/ 11 w 23"/>
                <a:gd name="T45" fmla="*/ 7 h 23"/>
                <a:gd name="T46" fmla="*/ 13 w 23"/>
                <a:gd name="T47" fmla="*/ 6 h 23"/>
                <a:gd name="T48" fmla="*/ 11 w 23"/>
                <a:gd name="T49" fmla="*/ 4 h 23"/>
                <a:gd name="T50" fmla="*/ 10 w 23"/>
                <a:gd name="T51" fmla="*/ 6 h 23"/>
                <a:gd name="T52" fmla="*/ 5 w 23"/>
                <a:gd name="T53" fmla="*/ 11 h 23"/>
                <a:gd name="T54" fmla="*/ 4 w 23"/>
                <a:gd name="T55" fmla="*/ 12 h 23"/>
                <a:gd name="T56" fmla="*/ 5 w 23"/>
                <a:gd name="T57" fmla="*/ 13 h 23"/>
                <a:gd name="T58" fmla="*/ 7 w 23"/>
                <a:gd name="T59" fmla="*/ 12 h 23"/>
                <a:gd name="T60" fmla="*/ 8 w 23"/>
                <a:gd name="T61" fmla="*/ 10 h 23"/>
                <a:gd name="T62" fmla="*/ 9 w 23"/>
                <a:gd name="T63" fmla="*/ 12 h 23"/>
                <a:gd name="T64" fmla="*/ 8 w 23"/>
                <a:gd name="T65" fmla="*/ 13 h 23"/>
                <a:gd name="T66" fmla="*/ 7 w 23"/>
                <a:gd name="T67" fmla="*/ 14 h 23"/>
                <a:gd name="T68" fmla="*/ 9 w 23"/>
                <a:gd name="T69" fmla="*/ 15 h 23"/>
                <a:gd name="T70" fmla="*/ 10 w 23"/>
                <a:gd name="T71" fmla="*/ 14 h 23"/>
                <a:gd name="T72" fmla="*/ 11 w 23"/>
                <a:gd name="T73" fmla="*/ 13 h 23"/>
                <a:gd name="T74" fmla="*/ 13 w 23"/>
                <a:gd name="T75" fmla="*/ 15 h 23"/>
                <a:gd name="T76" fmla="*/ 11 w 23"/>
                <a:gd name="T77" fmla="*/ 16 h 23"/>
                <a:gd name="T78" fmla="*/ 10 w 23"/>
                <a:gd name="T79" fmla="*/ 18 h 23"/>
                <a:gd name="T80" fmla="*/ 11 w 23"/>
                <a:gd name="T81" fmla="*/ 19 h 23"/>
                <a:gd name="T82" fmla="*/ 1 w 23"/>
                <a:gd name="T83" fmla="*/ 13 h 23"/>
                <a:gd name="T84" fmla="*/ 10 w 23"/>
                <a:gd name="T85" fmla="*/ 21 h 23"/>
                <a:gd name="T86" fmla="*/ 12 w 23"/>
                <a:gd name="T87" fmla="*/ 23 h 23"/>
                <a:gd name="T88" fmla="*/ 13 w 23"/>
                <a:gd name="T89" fmla="*/ 21 h 23"/>
                <a:gd name="T90" fmla="*/ 13 w 23"/>
                <a:gd name="T91" fmla="*/ 21 h 23"/>
                <a:gd name="T92" fmla="*/ 21 w 23"/>
                <a:gd name="T93" fmla="*/ 13 h 23"/>
                <a:gd name="T94" fmla="*/ 21 w 23"/>
                <a:gd name="T95" fmla="*/ 13 h 23"/>
                <a:gd name="T96" fmla="*/ 23 w 23"/>
                <a:gd name="T97" fmla="*/ 12 h 23"/>
                <a:gd name="T98" fmla="*/ 21 w 23"/>
                <a:gd name="T99" fmla="*/ 10 h 23"/>
                <a:gd name="T100" fmla="*/ 12 w 23"/>
                <a:gd name="T101" fmla="*/ 2 h 23"/>
                <a:gd name="T102" fmla="*/ 11 w 23"/>
                <a:gd name="T103" fmla="*/ 0 h 23"/>
                <a:gd name="T104" fmla="*/ 10 w 23"/>
                <a:gd name="T105" fmla="*/ 2 h 23"/>
                <a:gd name="T106" fmla="*/ 1 w 23"/>
                <a:gd name="T107" fmla="*/ 10 h 23"/>
                <a:gd name="T108" fmla="*/ 0 w 23"/>
                <a:gd name="T109" fmla="*/ 12 h 23"/>
                <a:gd name="T110" fmla="*/ 1 w 23"/>
                <a:gd name="T111" fmla="*/ 13 h 23"/>
                <a:gd name="T112" fmla="*/ 3 w 23"/>
                <a:gd name="T113" fmla="*/ 11 h 23"/>
                <a:gd name="T114" fmla="*/ 11 w 23"/>
                <a:gd name="T115" fmla="*/ 3 h 23"/>
                <a:gd name="T116" fmla="*/ 20 w 23"/>
                <a:gd name="T117" fmla="*/ 12 h 23"/>
                <a:gd name="T118" fmla="*/ 12 w 23"/>
                <a:gd name="T119" fmla="*/ 20 h 23"/>
                <a:gd name="T120" fmla="*/ 3 w 23"/>
                <a:gd name="T121"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 h="23">
                  <a:moveTo>
                    <a:pt x="14" y="13"/>
                  </a:moveTo>
                  <a:cubicBezTo>
                    <a:pt x="12" y="11"/>
                    <a:pt x="12" y="11"/>
                    <a:pt x="12" y="11"/>
                  </a:cubicBezTo>
                  <a:cubicBezTo>
                    <a:pt x="13" y="10"/>
                    <a:pt x="13" y="10"/>
                    <a:pt x="13" y="10"/>
                  </a:cubicBezTo>
                  <a:cubicBezTo>
                    <a:pt x="13" y="11"/>
                    <a:pt x="13" y="11"/>
                    <a:pt x="13" y="12"/>
                  </a:cubicBezTo>
                  <a:cubicBezTo>
                    <a:pt x="14" y="12"/>
                    <a:pt x="15" y="12"/>
                    <a:pt x="15" y="12"/>
                  </a:cubicBezTo>
                  <a:cubicBezTo>
                    <a:pt x="15" y="12"/>
                    <a:pt x="15" y="12"/>
                    <a:pt x="16" y="12"/>
                  </a:cubicBezTo>
                  <a:lnTo>
                    <a:pt x="14" y="13"/>
                  </a:lnTo>
                  <a:close/>
                  <a:moveTo>
                    <a:pt x="11" y="19"/>
                  </a:moveTo>
                  <a:cubicBezTo>
                    <a:pt x="12" y="18"/>
                    <a:pt x="12" y="18"/>
                    <a:pt x="12" y="18"/>
                  </a:cubicBezTo>
                  <a:cubicBezTo>
                    <a:pt x="17" y="12"/>
                    <a:pt x="17" y="12"/>
                    <a:pt x="17" y="12"/>
                  </a:cubicBezTo>
                  <a:cubicBezTo>
                    <a:pt x="19" y="11"/>
                    <a:pt x="19" y="11"/>
                    <a:pt x="19" y="11"/>
                  </a:cubicBezTo>
                  <a:cubicBezTo>
                    <a:pt x="17" y="10"/>
                    <a:pt x="17" y="10"/>
                    <a:pt x="17" y="10"/>
                  </a:cubicBezTo>
                  <a:cubicBezTo>
                    <a:pt x="16" y="11"/>
                    <a:pt x="16" y="11"/>
                    <a:pt x="16" y="11"/>
                  </a:cubicBezTo>
                  <a:cubicBezTo>
                    <a:pt x="16" y="10"/>
                    <a:pt x="16" y="10"/>
                    <a:pt x="16" y="10"/>
                  </a:cubicBezTo>
                  <a:cubicBezTo>
                    <a:pt x="15" y="10"/>
                    <a:pt x="15" y="10"/>
                    <a:pt x="15" y="10"/>
                  </a:cubicBezTo>
                  <a:cubicBezTo>
                    <a:pt x="15" y="10"/>
                    <a:pt x="15" y="10"/>
                    <a:pt x="15" y="10"/>
                  </a:cubicBezTo>
                  <a:cubicBezTo>
                    <a:pt x="14" y="10"/>
                    <a:pt x="14" y="10"/>
                    <a:pt x="14" y="10"/>
                  </a:cubicBezTo>
                  <a:cubicBezTo>
                    <a:pt x="15" y="9"/>
                    <a:pt x="15" y="9"/>
                    <a:pt x="15" y="9"/>
                  </a:cubicBezTo>
                  <a:cubicBezTo>
                    <a:pt x="13" y="7"/>
                    <a:pt x="13" y="7"/>
                    <a:pt x="13" y="7"/>
                  </a:cubicBezTo>
                  <a:cubicBezTo>
                    <a:pt x="13" y="8"/>
                    <a:pt x="13" y="8"/>
                    <a:pt x="13" y="8"/>
                  </a:cubicBezTo>
                  <a:cubicBezTo>
                    <a:pt x="11" y="10"/>
                    <a:pt x="11" y="10"/>
                    <a:pt x="11" y="10"/>
                  </a:cubicBezTo>
                  <a:cubicBezTo>
                    <a:pt x="10" y="9"/>
                    <a:pt x="10" y="9"/>
                    <a:pt x="10" y="9"/>
                  </a:cubicBezTo>
                  <a:cubicBezTo>
                    <a:pt x="11" y="7"/>
                    <a:pt x="11" y="7"/>
                    <a:pt x="11" y="7"/>
                  </a:cubicBezTo>
                  <a:cubicBezTo>
                    <a:pt x="13" y="6"/>
                    <a:pt x="13" y="6"/>
                    <a:pt x="13" y="6"/>
                  </a:cubicBezTo>
                  <a:cubicBezTo>
                    <a:pt x="11" y="4"/>
                    <a:pt x="11" y="4"/>
                    <a:pt x="11" y="4"/>
                  </a:cubicBezTo>
                  <a:cubicBezTo>
                    <a:pt x="10" y="6"/>
                    <a:pt x="10" y="6"/>
                    <a:pt x="10" y="6"/>
                  </a:cubicBezTo>
                  <a:cubicBezTo>
                    <a:pt x="5" y="11"/>
                    <a:pt x="5" y="11"/>
                    <a:pt x="5" y="11"/>
                  </a:cubicBezTo>
                  <a:cubicBezTo>
                    <a:pt x="4" y="12"/>
                    <a:pt x="4" y="12"/>
                    <a:pt x="4" y="12"/>
                  </a:cubicBezTo>
                  <a:cubicBezTo>
                    <a:pt x="5" y="13"/>
                    <a:pt x="5" y="13"/>
                    <a:pt x="5" y="13"/>
                  </a:cubicBezTo>
                  <a:cubicBezTo>
                    <a:pt x="7" y="12"/>
                    <a:pt x="7" y="12"/>
                    <a:pt x="7" y="12"/>
                  </a:cubicBezTo>
                  <a:cubicBezTo>
                    <a:pt x="8" y="10"/>
                    <a:pt x="8" y="10"/>
                    <a:pt x="8" y="10"/>
                  </a:cubicBezTo>
                  <a:cubicBezTo>
                    <a:pt x="9" y="12"/>
                    <a:pt x="9" y="12"/>
                    <a:pt x="9" y="12"/>
                  </a:cubicBezTo>
                  <a:cubicBezTo>
                    <a:pt x="8" y="13"/>
                    <a:pt x="8" y="13"/>
                    <a:pt x="8" y="13"/>
                  </a:cubicBezTo>
                  <a:cubicBezTo>
                    <a:pt x="7" y="14"/>
                    <a:pt x="7" y="14"/>
                    <a:pt x="7" y="14"/>
                  </a:cubicBezTo>
                  <a:cubicBezTo>
                    <a:pt x="9" y="15"/>
                    <a:pt x="9" y="15"/>
                    <a:pt x="9" y="15"/>
                  </a:cubicBezTo>
                  <a:cubicBezTo>
                    <a:pt x="10" y="14"/>
                    <a:pt x="10" y="14"/>
                    <a:pt x="10" y="14"/>
                  </a:cubicBezTo>
                  <a:cubicBezTo>
                    <a:pt x="11" y="13"/>
                    <a:pt x="11" y="13"/>
                    <a:pt x="11" y="13"/>
                  </a:cubicBezTo>
                  <a:cubicBezTo>
                    <a:pt x="13" y="15"/>
                    <a:pt x="13" y="15"/>
                    <a:pt x="13" y="15"/>
                  </a:cubicBezTo>
                  <a:cubicBezTo>
                    <a:pt x="11" y="16"/>
                    <a:pt x="11" y="16"/>
                    <a:pt x="11" y="16"/>
                  </a:cubicBezTo>
                  <a:cubicBezTo>
                    <a:pt x="10" y="18"/>
                    <a:pt x="10" y="18"/>
                    <a:pt x="10" y="18"/>
                  </a:cubicBezTo>
                  <a:lnTo>
                    <a:pt x="11" y="19"/>
                  </a:lnTo>
                  <a:close/>
                  <a:moveTo>
                    <a:pt x="1" y="13"/>
                  </a:moveTo>
                  <a:cubicBezTo>
                    <a:pt x="10" y="21"/>
                    <a:pt x="10" y="21"/>
                    <a:pt x="10" y="21"/>
                  </a:cubicBezTo>
                  <a:cubicBezTo>
                    <a:pt x="12" y="23"/>
                    <a:pt x="12" y="23"/>
                    <a:pt x="12" y="23"/>
                  </a:cubicBezTo>
                  <a:cubicBezTo>
                    <a:pt x="13" y="21"/>
                    <a:pt x="13" y="21"/>
                    <a:pt x="13" y="21"/>
                  </a:cubicBezTo>
                  <a:cubicBezTo>
                    <a:pt x="13" y="21"/>
                    <a:pt x="13" y="21"/>
                    <a:pt x="13" y="21"/>
                  </a:cubicBezTo>
                  <a:cubicBezTo>
                    <a:pt x="21" y="13"/>
                    <a:pt x="21" y="13"/>
                    <a:pt x="21" y="13"/>
                  </a:cubicBezTo>
                  <a:cubicBezTo>
                    <a:pt x="21" y="13"/>
                    <a:pt x="21" y="13"/>
                    <a:pt x="21" y="13"/>
                  </a:cubicBezTo>
                  <a:cubicBezTo>
                    <a:pt x="23" y="12"/>
                    <a:pt x="23" y="12"/>
                    <a:pt x="23" y="12"/>
                  </a:cubicBezTo>
                  <a:cubicBezTo>
                    <a:pt x="21" y="10"/>
                    <a:pt x="21" y="10"/>
                    <a:pt x="21" y="10"/>
                  </a:cubicBezTo>
                  <a:cubicBezTo>
                    <a:pt x="12" y="2"/>
                    <a:pt x="12" y="2"/>
                    <a:pt x="12" y="2"/>
                  </a:cubicBezTo>
                  <a:cubicBezTo>
                    <a:pt x="11" y="0"/>
                    <a:pt x="11" y="0"/>
                    <a:pt x="11" y="0"/>
                  </a:cubicBezTo>
                  <a:cubicBezTo>
                    <a:pt x="10" y="2"/>
                    <a:pt x="10" y="2"/>
                    <a:pt x="10" y="2"/>
                  </a:cubicBezTo>
                  <a:cubicBezTo>
                    <a:pt x="1" y="10"/>
                    <a:pt x="1" y="10"/>
                    <a:pt x="1" y="10"/>
                  </a:cubicBezTo>
                  <a:cubicBezTo>
                    <a:pt x="0" y="12"/>
                    <a:pt x="0" y="12"/>
                    <a:pt x="0" y="12"/>
                  </a:cubicBezTo>
                  <a:lnTo>
                    <a:pt x="1" y="13"/>
                  </a:lnTo>
                  <a:close/>
                  <a:moveTo>
                    <a:pt x="3" y="11"/>
                  </a:moveTo>
                  <a:cubicBezTo>
                    <a:pt x="11" y="3"/>
                    <a:pt x="11" y="3"/>
                    <a:pt x="11" y="3"/>
                  </a:cubicBezTo>
                  <a:cubicBezTo>
                    <a:pt x="20" y="12"/>
                    <a:pt x="20" y="12"/>
                    <a:pt x="20" y="12"/>
                  </a:cubicBezTo>
                  <a:cubicBezTo>
                    <a:pt x="12" y="20"/>
                    <a:pt x="12" y="20"/>
                    <a:pt x="12" y="20"/>
                  </a:cubicBezTo>
                  <a:lnTo>
                    <a:pt x="3"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25" name="Freeform 13"/>
            <p:cNvSpPr>
              <a:spLocks noEditPoints="1"/>
            </p:cNvSpPr>
            <p:nvPr/>
          </p:nvSpPr>
          <p:spPr bwMode="auto">
            <a:xfrm>
              <a:off x="-2493965" y="451906"/>
              <a:ext cx="55562" cy="52383"/>
            </a:xfrm>
            <a:custGeom>
              <a:avLst/>
              <a:gdLst>
                <a:gd name="T0" fmla="*/ 12 w 22"/>
                <a:gd name="T1" fmla="*/ 13 h 21"/>
                <a:gd name="T2" fmla="*/ 10 w 22"/>
                <a:gd name="T3" fmla="*/ 15 h 21"/>
                <a:gd name="T4" fmla="*/ 7 w 22"/>
                <a:gd name="T5" fmla="*/ 17 h 21"/>
                <a:gd name="T6" fmla="*/ 7 w 22"/>
                <a:gd name="T7" fmla="*/ 16 h 21"/>
                <a:gd name="T8" fmla="*/ 10 w 22"/>
                <a:gd name="T9" fmla="*/ 12 h 21"/>
                <a:gd name="T10" fmla="*/ 8 w 22"/>
                <a:gd name="T11" fmla="*/ 13 h 21"/>
                <a:gd name="T12" fmla="*/ 6 w 22"/>
                <a:gd name="T13" fmla="*/ 14 h 21"/>
                <a:gd name="T14" fmla="*/ 6 w 22"/>
                <a:gd name="T15" fmla="*/ 12 h 21"/>
                <a:gd name="T16" fmla="*/ 7 w 22"/>
                <a:gd name="T17" fmla="*/ 10 h 21"/>
                <a:gd name="T18" fmla="*/ 4 w 22"/>
                <a:gd name="T19" fmla="*/ 9 h 21"/>
                <a:gd name="T20" fmla="*/ 13 w 22"/>
                <a:gd name="T21" fmla="*/ 5 h 21"/>
                <a:gd name="T22" fmla="*/ 15 w 22"/>
                <a:gd name="T23" fmla="*/ 6 h 21"/>
                <a:gd name="T24" fmla="*/ 11 w 22"/>
                <a:gd name="T25" fmla="*/ 8 h 21"/>
                <a:gd name="T26" fmla="*/ 11 w 22"/>
                <a:gd name="T27" fmla="*/ 10 h 21"/>
                <a:gd name="T28" fmla="*/ 13 w 22"/>
                <a:gd name="T29" fmla="*/ 11 h 21"/>
                <a:gd name="T30" fmla="*/ 14 w 22"/>
                <a:gd name="T31" fmla="*/ 7 h 21"/>
                <a:gd name="T32" fmla="*/ 17 w 22"/>
                <a:gd name="T33" fmla="*/ 7 h 21"/>
                <a:gd name="T34" fmla="*/ 17 w 22"/>
                <a:gd name="T35" fmla="*/ 11 h 21"/>
                <a:gd name="T36" fmla="*/ 22 w 22"/>
                <a:gd name="T37" fmla="*/ 12 h 21"/>
                <a:gd name="T38" fmla="*/ 22 w 22"/>
                <a:gd name="T39" fmla="*/ 15 h 21"/>
                <a:gd name="T40" fmla="*/ 16 w 22"/>
                <a:gd name="T41" fmla="*/ 13 h 21"/>
                <a:gd name="T42" fmla="*/ 14 w 22"/>
                <a:gd name="T43" fmla="*/ 12 h 21"/>
                <a:gd name="T44" fmla="*/ 15 w 22"/>
                <a:gd name="T45" fmla="*/ 14 h 21"/>
                <a:gd name="T46" fmla="*/ 16 w 22"/>
                <a:gd name="T47" fmla="*/ 17 h 21"/>
                <a:gd name="T48" fmla="*/ 13 w 22"/>
                <a:gd name="T49" fmla="*/ 18 h 21"/>
                <a:gd name="T50" fmla="*/ 14 w 22"/>
                <a:gd name="T51" fmla="*/ 16 h 21"/>
                <a:gd name="T52" fmla="*/ 13 w 22"/>
                <a:gd name="T53" fmla="*/ 15 h 21"/>
                <a:gd name="T54" fmla="*/ 12 w 22"/>
                <a:gd name="T55" fmla="*/ 17 h 21"/>
                <a:gd name="T56" fmla="*/ 8 w 22"/>
                <a:gd name="T57" fmla="*/ 21 h 21"/>
                <a:gd name="T58" fmla="*/ 6 w 22"/>
                <a:gd name="T59" fmla="*/ 20 h 21"/>
                <a:gd name="T60" fmla="*/ 2 w 22"/>
                <a:gd name="T61" fmla="*/ 12 h 21"/>
                <a:gd name="T62" fmla="*/ 1 w 22"/>
                <a:gd name="T63" fmla="*/ 9 h 21"/>
                <a:gd name="T64" fmla="*/ 2 w 22"/>
                <a:gd name="T65" fmla="*/ 7 h 21"/>
                <a:gd name="T66" fmla="*/ 5 w 22"/>
                <a:gd name="T67" fmla="*/ 4 h 21"/>
                <a:gd name="T68" fmla="*/ 7 w 22"/>
                <a:gd name="T69" fmla="*/ 3 h 21"/>
                <a:gd name="T70" fmla="*/ 9 w 22"/>
                <a:gd name="T71" fmla="*/ 4 h 21"/>
                <a:gd name="T72" fmla="*/ 15 w 22"/>
                <a:gd name="T73" fmla="*/ 0 h 21"/>
                <a:gd name="T74" fmla="*/ 17 w 22"/>
                <a:gd name="T75" fmla="*/ 3 h 21"/>
                <a:gd name="T76" fmla="*/ 15 w 22"/>
                <a:gd name="T77" fmla="*/ 5 h 21"/>
                <a:gd name="T78" fmla="*/ 14 w 22"/>
                <a:gd name="T79" fmla="*/ 3 h 21"/>
                <a:gd name="T80" fmla="*/ 4 w 22"/>
                <a:gd name="T81" fmla="*/ 10 h 21"/>
                <a:gd name="T82" fmla="*/ 2 w 22"/>
                <a:gd name="T8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 h="21">
                  <a:moveTo>
                    <a:pt x="10" y="16"/>
                  </a:moveTo>
                  <a:cubicBezTo>
                    <a:pt x="11" y="15"/>
                    <a:pt x="11" y="14"/>
                    <a:pt x="12" y="13"/>
                  </a:cubicBezTo>
                  <a:cubicBezTo>
                    <a:pt x="12" y="13"/>
                    <a:pt x="12" y="13"/>
                    <a:pt x="11" y="12"/>
                  </a:cubicBezTo>
                  <a:cubicBezTo>
                    <a:pt x="11" y="14"/>
                    <a:pt x="10" y="14"/>
                    <a:pt x="10" y="15"/>
                  </a:cubicBezTo>
                  <a:cubicBezTo>
                    <a:pt x="9" y="16"/>
                    <a:pt x="8" y="17"/>
                    <a:pt x="7" y="18"/>
                  </a:cubicBezTo>
                  <a:cubicBezTo>
                    <a:pt x="7" y="18"/>
                    <a:pt x="7" y="18"/>
                    <a:pt x="7" y="17"/>
                  </a:cubicBezTo>
                  <a:cubicBezTo>
                    <a:pt x="6" y="17"/>
                    <a:pt x="6" y="17"/>
                    <a:pt x="5" y="17"/>
                  </a:cubicBezTo>
                  <a:cubicBezTo>
                    <a:pt x="6" y="16"/>
                    <a:pt x="6" y="16"/>
                    <a:pt x="7" y="16"/>
                  </a:cubicBezTo>
                  <a:cubicBezTo>
                    <a:pt x="7" y="15"/>
                    <a:pt x="8" y="15"/>
                    <a:pt x="8" y="14"/>
                  </a:cubicBezTo>
                  <a:cubicBezTo>
                    <a:pt x="9" y="13"/>
                    <a:pt x="9" y="13"/>
                    <a:pt x="10" y="12"/>
                  </a:cubicBezTo>
                  <a:cubicBezTo>
                    <a:pt x="9" y="12"/>
                    <a:pt x="9" y="12"/>
                    <a:pt x="9" y="12"/>
                  </a:cubicBezTo>
                  <a:cubicBezTo>
                    <a:pt x="9" y="12"/>
                    <a:pt x="8" y="13"/>
                    <a:pt x="8" y="13"/>
                  </a:cubicBezTo>
                  <a:cubicBezTo>
                    <a:pt x="8" y="14"/>
                    <a:pt x="7" y="14"/>
                    <a:pt x="6" y="15"/>
                  </a:cubicBezTo>
                  <a:cubicBezTo>
                    <a:pt x="6" y="15"/>
                    <a:pt x="6" y="15"/>
                    <a:pt x="6" y="14"/>
                  </a:cubicBezTo>
                  <a:cubicBezTo>
                    <a:pt x="5" y="14"/>
                    <a:pt x="5" y="14"/>
                    <a:pt x="4" y="14"/>
                  </a:cubicBezTo>
                  <a:cubicBezTo>
                    <a:pt x="5" y="13"/>
                    <a:pt x="5" y="13"/>
                    <a:pt x="6" y="12"/>
                  </a:cubicBezTo>
                  <a:cubicBezTo>
                    <a:pt x="7" y="12"/>
                    <a:pt x="8" y="11"/>
                    <a:pt x="9" y="9"/>
                  </a:cubicBezTo>
                  <a:cubicBezTo>
                    <a:pt x="7" y="10"/>
                    <a:pt x="7" y="10"/>
                    <a:pt x="7" y="10"/>
                  </a:cubicBezTo>
                  <a:cubicBezTo>
                    <a:pt x="5" y="11"/>
                    <a:pt x="5" y="11"/>
                    <a:pt x="5" y="11"/>
                  </a:cubicBezTo>
                  <a:cubicBezTo>
                    <a:pt x="4" y="9"/>
                    <a:pt x="4" y="9"/>
                    <a:pt x="4" y="9"/>
                  </a:cubicBezTo>
                  <a:cubicBezTo>
                    <a:pt x="6" y="9"/>
                    <a:pt x="6" y="9"/>
                    <a:pt x="6" y="9"/>
                  </a:cubicBezTo>
                  <a:cubicBezTo>
                    <a:pt x="13" y="5"/>
                    <a:pt x="13" y="5"/>
                    <a:pt x="13" y="5"/>
                  </a:cubicBezTo>
                  <a:cubicBezTo>
                    <a:pt x="14" y="4"/>
                    <a:pt x="14" y="4"/>
                    <a:pt x="14" y="4"/>
                  </a:cubicBezTo>
                  <a:cubicBezTo>
                    <a:pt x="15" y="6"/>
                    <a:pt x="15" y="6"/>
                    <a:pt x="15" y="6"/>
                  </a:cubicBezTo>
                  <a:cubicBezTo>
                    <a:pt x="13" y="7"/>
                    <a:pt x="13" y="7"/>
                    <a:pt x="13" y="7"/>
                  </a:cubicBezTo>
                  <a:cubicBezTo>
                    <a:pt x="11" y="8"/>
                    <a:pt x="11" y="8"/>
                    <a:pt x="11" y="8"/>
                  </a:cubicBezTo>
                  <a:cubicBezTo>
                    <a:pt x="11" y="8"/>
                    <a:pt x="12" y="8"/>
                    <a:pt x="12" y="8"/>
                  </a:cubicBezTo>
                  <a:cubicBezTo>
                    <a:pt x="12" y="9"/>
                    <a:pt x="11" y="10"/>
                    <a:pt x="11" y="10"/>
                  </a:cubicBezTo>
                  <a:cubicBezTo>
                    <a:pt x="11" y="10"/>
                    <a:pt x="12" y="10"/>
                    <a:pt x="12" y="10"/>
                  </a:cubicBezTo>
                  <a:cubicBezTo>
                    <a:pt x="13" y="11"/>
                    <a:pt x="13" y="11"/>
                    <a:pt x="13" y="11"/>
                  </a:cubicBezTo>
                  <a:cubicBezTo>
                    <a:pt x="13" y="9"/>
                    <a:pt x="14" y="8"/>
                    <a:pt x="14" y="8"/>
                  </a:cubicBezTo>
                  <a:cubicBezTo>
                    <a:pt x="14" y="7"/>
                    <a:pt x="14" y="7"/>
                    <a:pt x="14" y="7"/>
                  </a:cubicBezTo>
                  <a:cubicBezTo>
                    <a:pt x="15" y="7"/>
                    <a:pt x="15" y="7"/>
                    <a:pt x="15" y="7"/>
                  </a:cubicBezTo>
                  <a:cubicBezTo>
                    <a:pt x="15" y="7"/>
                    <a:pt x="16" y="7"/>
                    <a:pt x="17" y="7"/>
                  </a:cubicBezTo>
                  <a:cubicBezTo>
                    <a:pt x="16" y="8"/>
                    <a:pt x="16" y="9"/>
                    <a:pt x="16" y="10"/>
                  </a:cubicBezTo>
                  <a:cubicBezTo>
                    <a:pt x="16" y="10"/>
                    <a:pt x="16" y="10"/>
                    <a:pt x="17" y="11"/>
                  </a:cubicBezTo>
                  <a:cubicBezTo>
                    <a:pt x="17" y="11"/>
                    <a:pt x="18" y="12"/>
                    <a:pt x="19" y="12"/>
                  </a:cubicBezTo>
                  <a:cubicBezTo>
                    <a:pt x="20" y="12"/>
                    <a:pt x="21" y="12"/>
                    <a:pt x="22" y="12"/>
                  </a:cubicBezTo>
                  <a:cubicBezTo>
                    <a:pt x="22" y="13"/>
                    <a:pt x="22" y="13"/>
                    <a:pt x="22" y="13"/>
                  </a:cubicBezTo>
                  <a:cubicBezTo>
                    <a:pt x="22" y="14"/>
                    <a:pt x="22" y="14"/>
                    <a:pt x="22" y="15"/>
                  </a:cubicBezTo>
                  <a:cubicBezTo>
                    <a:pt x="20" y="15"/>
                    <a:pt x="19" y="14"/>
                    <a:pt x="19" y="14"/>
                  </a:cubicBezTo>
                  <a:cubicBezTo>
                    <a:pt x="18" y="14"/>
                    <a:pt x="17" y="13"/>
                    <a:pt x="16" y="13"/>
                  </a:cubicBezTo>
                  <a:cubicBezTo>
                    <a:pt x="16" y="13"/>
                    <a:pt x="15" y="12"/>
                    <a:pt x="14" y="11"/>
                  </a:cubicBezTo>
                  <a:cubicBezTo>
                    <a:pt x="14" y="12"/>
                    <a:pt x="14" y="12"/>
                    <a:pt x="14" y="12"/>
                  </a:cubicBezTo>
                  <a:cubicBezTo>
                    <a:pt x="14" y="12"/>
                    <a:pt x="14" y="13"/>
                    <a:pt x="15" y="13"/>
                  </a:cubicBezTo>
                  <a:cubicBezTo>
                    <a:pt x="15" y="13"/>
                    <a:pt x="15" y="13"/>
                    <a:pt x="15" y="14"/>
                  </a:cubicBezTo>
                  <a:cubicBezTo>
                    <a:pt x="16" y="15"/>
                    <a:pt x="16" y="15"/>
                    <a:pt x="16" y="16"/>
                  </a:cubicBezTo>
                  <a:cubicBezTo>
                    <a:pt x="16" y="16"/>
                    <a:pt x="16" y="17"/>
                    <a:pt x="16" y="17"/>
                  </a:cubicBezTo>
                  <a:cubicBezTo>
                    <a:pt x="16" y="18"/>
                    <a:pt x="15" y="18"/>
                    <a:pt x="14" y="19"/>
                  </a:cubicBezTo>
                  <a:cubicBezTo>
                    <a:pt x="13" y="18"/>
                    <a:pt x="13" y="18"/>
                    <a:pt x="13" y="18"/>
                  </a:cubicBezTo>
                  <a:cubicBezTo>
                    <a:pt x="12" y="17"/>
                    <a:pt x="12" y="17"/>
                    <a:pt x="12" y="17"/>
                  </a:cubicBezTo>
                  <a:cubicBezTo>
                    <a:pt x="13" y="17"/>
                    <a:pt x="13" y="17"/>
                    <a:pt x="14" y="16"/>
                  </a:cubicBezTo>
                  <a:cubicBezTo>
                    <a:pt x="14" y="16"/>
                    <a:pt x="14" y="16"/>
                    <a:pt x="14" y="16"/>
                  </a:cubicBezTo>
                  <a:cubicBezTo>
                    <a:pt x="13" y="15"/>
                    <a:pt x="13" y="15"/>
                    <a:pt x="13" y="15"/>
                  </a:cubicBezTo>
                  <a:cubicBezTo>
                    <a:pt x="13" y="15"/>
                    <a:pt x="13" y="15"/>
                    <a:pt x="13" y="15"/>
                  </a:cubicBezTo>
                  <a:cubicBezTo>
                    <a:pt x="13" y="15"/>
                    <a:pt x="12" y="16"/>
                    <a:pt x="12" y="17"/>
                  </a:cubicBezTo>
                  <a:cubicBezTo>
                    <a:pt x="11" y="18"/>
                    <a:pt x="10" y="19"/>
                    <a:pt x="10" y="19"/>
                  </a:cubicBezTo>
                  <a:cubicBezTo>
                    <a:pt x="8" y="21"/>
                    <a:pt x="8" y="21"/>
                    <a:pt x="8" y="21"/>
                  </a:cubicBezTo>
                  <a:cubicBezTo>
                    <a:pt x="8" y="21"/>
                    <a:pt x="7" y="20"/>
                    <a:pt x="7" y="20"/>
                  </a:cubicBezTo>
                  <a:cubicBezTo>
                    <a:pt x="6" y="20"/>
                    <a:pt x="6" y="20"/>
                    <a:pt x="6" y="20"/>
                  </a:cubicBezTo>
                  <a:cubicBezTo>
                    <a:pt x="8" y="19"/>
                    <a:pt x="9" y="17"/>
                    <a:pt x="10" y="16"/>
                  </a:cubicBezTo>
                  <a:close/>
                  <a:moveTo>
                    <a:pt x="2" y="12"/>
                  </a:moveTo>
                  <a:cubicBezTo>
                    <a:pt x="2" y="11"/>
                    <a:pt x="2" y="11"/>
                    <a:pt x="2" y="11"/>
                  </a:cubicBezTo>
                  <a:cubicBezTo>
                    <a:pt x="1" y="9"/>
                    <a:pt x="1" y="9"/>
                    <a:pt x="1" y="9"/>
                  </a:cubicBezTo>
                  <a:cubicBezTo>
                    <a:pt x="0" y="8"/>
                    <a:pt x="0" y="8"/>
                    <a:pt x="0" y="8"/>
                  </a:cubicBezTo>
                  <a:cubicBezTo>
                    <a:pt x="2" y="7"/>
                    <a:pt x="2" y="7"/>
                    <a:pt x="2" y="7"/>
                  </a:cubicBezTo>
                  <a:cubicBezTo>
                    <a:pt x="7" y="5"/>
                    <a:pt x="7" y="5"/>
                    <a:pt x="7" y="5"/>
                  </a:cubicBezTo>
                  <a:cubicBezTo>
                    <a:pt x="6" y="5"/>
                    <a:pt x="6" y="5"/>
                    <a:pt x="5" y="4"/>
                  </a:cubicBezTo>
                  <a:cubicBezTo>
                    <a:pt x="5" y="4"/>
                    <a:pt x="6" y="4"/>
                    <a:pt x="6" y="4"/>
                  </a:cubicBezTo>
                  <a:cubicBezTo>
                    <a:pt x="6" y="4"/>
                    <a:pt x="6" y="3"/>
                    <a:pt x="7" y="3"/>
                  </a:cubicBezTo>
                  <a:cubicBezTo>
                    <a:pt x="8" y="3"/>
                    <a:pt x="8" y="3"/>
                    <a:pt x="9" y="3"/>
                  </a:cubicBezTo>
                  <a:cubicBezTo>
                    <a:pt x="9" y="3"/>
                    <a:pt x="9" y="4"/>
                    <a:pt x="9" y="4"/>
                  </a:cubicBezTo>
                  <a:cubicBezTo>
                    <a:pt x="13" y="1"/>
                    <a:pt x="13" y="1"/>
                    <a:pt x="13" y="1"/>
                  </a:cubicBezTo>
                  <a:cubicBezTo>
                    <a:pt x="15" y="0"/>
                    <a:pt x="15" y="0"/>
                    <a:pt x="15" y="0"/>
                  </a:cubicBezTo>
                  <a:cubicBezTo>
                    <a:pt x="16" y="2"/>
                    <a:pt x="16" y="2"/>
                    <a:pt x="16" y="2"/>
                  </a:cubicBezTo>
                  <a:cubicBezTo>
                    <a:pt x="17" y="3"/>
                    <a:pt x="17" y="3"/>
                    <a:pt x="17" y="3"/>
                  </a:cubicBezTo>
                  <a:cubicBezTo>
                    <a:pt x="17" y="4"/>
                    <a:pt x="17" y="4"/>
                    <a:pt x="17" y="4"/>
                  </a:cubicBezTo>
                  <a:cubicBezTo>
                    <a:pt x="15" y="5"/>
                    <a:pt x="15" y="5"/>
                    <a:pt x="15" y="5"/>
                  </a:cubicBezTo>
                  <a:cubicBezTo>
                    <a:pt x="15" y="4"/>
                    <a:pt x="15" y="4"/>
                    <a:pt x="15" y="4"/>
                  </a:cubicBezTo>
                  <a:cubicBezTo>
                    <a:pt x="14" y="3"/>
                    <a:pt x="14" y="3"/>
                    <a:pt x="14" y="3"/>
                  </a:cubicBezTo>
                  <a:cubicBezTo>
                    <a:pt x="3" y="9"/>
                    <a:pt x="3" y="9"/>
                    <a:pt x="3" y="9"/>
                  </a:cubicBezTo>
                  <a:cubicBezTo>
                    <a:pt x="4" y="10"/>
                    <a:pt x="4" y="10"/>
                    <a:pt x="4" y="10"/>
                  </a:cubicBezTo>
                  <a:cubicBezTo>
                    <a:pt x="4" y="11"/>
                    <a:pt x="4" y="11"/>
                    <a:pt x="4" y="11"/>
                  </a:cubicBezTo>
                  <a:lnTo>
                    <a:pt x="2" y="1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26" name="Freeform 14"/>
            <p:cNvSpPr>
              <a:spLocks noEditPoints="1"/>
            </p:cNvSpPr>
            <p:nvPr/>
          </p:nvSpPr>
          <p:spPr bwMode="auto">
            <a:xfrm>
              <a:off x="-2424115" y="434444"/>
              <a:ext cx="46037" cy="46034"/>
            </a:xfrm>
            <a:custGeom>
              <a:avLst/>
              <a:gdLst>
                <a:gd name="T0" fmla="*/ 3 w 19"/>
                <a:gd name="T1" fmla="*/ 6 h 18"/>
                <a:gd name="T2" fmla="*/ 6 w 19"/>
                <a:gd name="T3" fmla="*/ 5 h 18"/>
                <a:gd name="T4" fmla="*/ 7 w 19"/>
                <a:gd name="T5" fmla="*/ 7 h 18"/>
                <a:gd name="T6" fmla="*/ 3 w 19"/>
                <a:gd name="T7" fmla="*/ 8 h 18"/>
                <a:gd name="T8" fmla="*/ 3 w 19"/>
                <a:gd name="T9" fmla="*/ 6 h 18"/>
                <a:gd name="T10" fmla="*/ 1 w 19"/>
                <a:gd name="T11" fmla="*/ 5 h 18"/>
                <a:gd name="T12" fmla="*/ 2 w 19"/>
                <a:gd name="T13" fmla="*/ 12 h 18"/>
                <a:gd name="T14" fmla="*/ 2 w 19"/>
                <a:gd name="T15" fmla="*/ 14 h 18"/>
                <a:gd name="T16" fmla="*/ 4 w 19"/>
                <a:gd name="T17" fmla="*/ 14 h 18"/>
                <a:gd name="T18" fmla="*/ 4 w 19"/>
                <a:gd name="T19" fmla="*/ 14 h 18"/>
                <a:gd name="T20" fmla="*/ 8 w 19"/>
                <a:gd name="T21" fmla="*/ 13 h 18"/>
                <a:gd name="T22" fmla="*/ 8 w 19"/>
                <a:gd name="T23" fmla="*/ 16 h 18"/>
                <a:gd name="T24" fmla="*/ 8 w 19"/>
                <a:gd name="T25" fmla="*/ 17 h 18"/>
                <a:gd name="T26" fmla="*/ 9 w 19"/>
                <a:gd name="T27" fmla="*/ 17 h 18"/>
                <a:gd name="T28" fmla="*/ 11 w 19"/>
                <a:gd name="T29" fmla="*/ 17 h 18"/>
                <a:gd name="T30" fmla="*/ 14 w 19"/>
                <a:gd name="T31" fmla="*/ 17 h 18"/>
                <a:gd name="T32" fmla="*/ 16 w 19"/>
                <a:gd name="T33" fmla="*/ 17 h 18"/>
                <a:gd name="T34" fmla="*/ 17 w 19"/>
                <a:gd name="T35" fmla="*/ 16 h 18"/>
                <a:gd name="T36" fmla="*/ 18 w 19"/>
                <a:gd name="T37" fmla="*/ 16 h 18"/>
                <a:gd name="T38" fmla="*/ 19 w 19"/>
                <a:gd name="T39" fmla="*/ 13 h 18"/>
                <a:gd name="T40" fmla="*/ 16 w 19"/>
                <a:gd name="T41" fmla="*/ 12 h 18"/>
                <a:gd name="T42" fmla="*/ 16 w 19"/>
                <a:gd name="T43" fmla="*/ 13 h 18"/>
                <a:gd name="T44" fmla="*/ 16 w 19"/>
                <a:gd name="T45" fmla="*/ 14 h 18"/>
                <a:gd name="T46" fmla="*/ 15 w 19"/>
                <a:gd name="T47" fmla="*/ 15 h 18"/>
                <a:gd name="T48" fmla="*/ 13 w 19"/>
                <a:gd name="T49" fmla="*/ 15 h 18"/>
                <a:gd name="T50" fmla="*/ 11 w 19"/>
                <a:gd name="T51" fmla="*/ 15 h 18"/>
                <a:gd name="T52" fmla="*/ 10 w 19"/>
                <a:gd name="T53" fmla="*/ 15 h 18"/>
                <a:gd name="T54" fmla="*/ 10 w 19"/>
                <a:gd name="T55" fmla="*/ 15 h 18"/>
                <a:gd name="T56" fmla="*/ 10 w 19"/>
                <a:gd name="T57" fmla="*/ 13 h 18"/>
                <a:gd name="T58" fmla="*/ 14 w 19"/>
                <a:gd name="T59" fmla="*/ 12 h 18"/>
                <a:gd name="T60" fmla="*/ 14 w 19"/>
                <a:gd name="T61" fmla="*/ 13 h 18"/>
                <a:gd name="T62" fmla="*/ 16 w 19"/>
                <a:gd name="T63" fmla="*/ 12 h 18"/>
                <a:gd name="T64" fmla="*/ 16 w 19"/>
                <a:gd name="T65" fmla="*/ 10 h 18"/>
                <a:gd name="T66" fmla="*/ 15 w 19"/>
                <a:gd name="T67" fmla="*/ 3 h 18"/>
                <a:gd name="T68" fmla="*/ 15 w 19"/>
                <a:gd name="T69" fmla="*/ 2 h 18"/>
                <a:gd name="T70" fmla="*/ 13 w 19"/>
                <a:gd name="T71" fmla="*/ 2 h 18"/>
                <a:gd name="T72" fmla="*/ 8 w 19"/>
                <a:gd name="T73" fmla="*/ 3 h 18"/>
                <a:gd name="T74" fmla="*/ 8 w 19"/>
                <a:gd name="T75" fmla="*/ 2 h 18"/>
                <a:gd name="T76" fmla="*/ 8 w 19"/>
                <a:gd name="T77" fmla="*/ 0 h 18"/>
                <a:gd name="T78" fmla="*/ 6 w 19"/>
                <a:gd name="T79" fmla="*/ 1 h 18"/>
                <a:gd name="T80" fmla="*/ 6 w 19"/>
                <a:gd name="T81" fmla="*/ 2 h 18"/>
                <a:gd name="T82" fmla="*/ 6 w 19"/>
                <a:gd name="T83" fmla="*/ 3 h 18"/>
                <a:gd name="T84" fmla="*/ 2 w 19"/>
                <a:gd name="T85" fmla="*/ 4 h 18"/>
                <a:gd name="T86" fmla="*/ 0 w 19"/>
                <a:gd name="T87" fmla="*/ 4 h 18"/>
                <a:gd name="T88" fmla="*/ 1 w 19"/>
                <a:gd name="T89" fmla="*/ 5 h 18"/>
                <a:gd name="T90" fmla="*/ 3 w 19"/>
                <a:gd name="T91" fmla="*/ 10 h 18"/>
                <a:gd name="T92" fmla="*/ 7 w 19"/>
                <a:gd name="T93" fmla="*/ 9 h 18"/>
                <a:gd name="T94" fmla="*/ 7 w 19"/>
                <a:gd name="T95" fmla="*/ 11 h 18"/>
                <a:gd name="T96" fmla="*/ 4 w 19"/>
                <a:gd name="T97" fmla="*/ 12 h 18"/>
                <a:gd name="T98" fmla="*/ 3 w 19"/>
                <a:gd name="T99" fmla="*/ 10 h 18"/>
                <a:gd name="T100" fmla="*/ 9 w 19"/>
                <a:gd name="T101" fmla="*/ 5 h 18"/>
                <a:gd name="T102" fmla="*/ 13 w 19"/>
                <a:gd name="T103" fmla="*/ 4 h 18"/>
                <a:gd name="T104" fmla="*/ 13 w 19"/>
                <a:gd name="T105" fmla="*/ 6 h 18"/>
                <a:gd name="T106" fmla="*/ 9 w 19"/>
                <a:gd name="T107" fmla="*/ 7 h 18"/>
                <a:gd name="T108" fmla="*/ 9 w 19"/>
                <a:gd name="T109" fmla="*/ 5 h 18"/>
                <a:gd name="T110" fmla="*/ 9 w 19"/>
                <a:gd name="T111" fmla="*/ 9 h 18"/>
                <a:gd name="T112" fmla="*/ 13 w 19"/>
                <a:gd name="T113" fmla="*/ 8 h 18"/>
                <a:gd name="T114" fmla="*/ 14 w 19"/>
                <a:gd name="T115" fmla="*/ 10 h 18"/>
                <a:gd name="T116" fmla="*/ 10 w 19"/>
                <a:gd name="T117" fmla="*/ 11 h 18"/>
                <a:gd name="T118" fmla="*/ 9 w 19"/>
                <a:gd name="T119"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 h="18">
                  <a:moveTo>
                    <a:pt x="3" y="6"/>
                  </a:moveTo>
                  <a:cubicBezTo>
                    <a:pt x="6" y="5"/>
                    <a:pt x="6" y="5"/>
                    <a:pt x="6" y="5"/>
                  </a:cubicBezTo>
                  <a:cubicBezTo>
                    <a:pt x="7" y="7"/>
                    <a:pt x="7" y="7"/>
                    <a:pt x="7" y="7"/>
                  </a:cubicBezTo>
                  <a:cubicBezTo>
                    <a:pt x="3" y="8"/>
                    <a:pt x="3" y="8"/>
                    <a:pt x="3" y="8"/>
                  </a:cubicBezTo>
                  <a:lnTo>
                    <a:pt x="3" y="6"/>
                  </a:lnTo>
                  <a:close/>
                  <a:moveTo>
                    <a:pt x="1" y="5"/>
                  </a:moveTo>
                  <a:cubicBezTo>
                    <a:pt x="2" y="12"/>
                    <a:pt x="2" y="12"/>
                    <a:pt x="2" y="12"/>
                  </a:cubicBezTo>
                  <a:cubicBezTo>
                    <a:pt x="2" y="14"/>
                    <a:pt x="2" y="14"/>
                    <a:pt x="2" y="14"/>
                  </a:cubicBezTo>
                  <a:cubicBezTo>
                    <a:pt x="4" y="14"/>
                    <a:pt x="4" y="14"/>
                    <a:pt x="4" y="14"/>
                  </a:cubicBezTo>
                  <a:cubicBezTo>
                    <a:pt x="4" y="14"/>
                    <a:pt x="4" y="14"/>
                    <a:pt x="4" y="14"/>
                  </a:cubicBezTo>
                  <a:cubicBezTo>
                    <a:pt x="8" y="13"/>
                    <a:pt x="8" y="13"/>
                    <a:pt x="8" y="13"/>
                  </a:cubicBezTo>
                  <a:cubicBezTo>
                    <a:pt x="8" y="16"/>
                    <a:pt x="8" y="16"/>
                    <a:pt x="8" y="16"/>
                  </a:cubicBezTo>
                  <a:cubicBezTo>
                    <a:pt x="8" y="16"/>
                    <a:pt x="8" y="17"/>
                    <a:pt x="8" y="17"/>
                  </a:cubicBezTo>
                  <a:cubicBezTo>
                    <a:pt x="8" y="17"/>
                    <a:pt x="9" y="17"/>
                    <a:pt x="9" y="17"/>
                  </a:cubicBezTo>
                  <a:cubicBezTo>
                    <a:pt x="10" y="18"/>
                    <a:pt x="10" y="18"/>
                    <a:pt x="11" y="17"/>
                  </a:cubicBezTo>
                  <a:cubicBezTo>
                    <a:pt x="11" y="17"/>
                    <a:pt x="12" y="17"/>
                    <a:pt x="14" y="17"/>
                  </a:cubicBezTo>
                  <a:cubicBezTo>
                    <a:pt x="15" y="17"/>
                    <a:pt x="16" y="17"/>
                    <a:pt x="16" y="17"/>
                  </a:cubicBezTo>
                  <a:cubicBezTo>
                    <a:pt x="17" y="17"/>
                    <a:pt x="17" y="16"/>
                    <a:pt x="17" y="16"/>
                  </a:cubicBezTo>
                  <a:cubicBezTo>
                    <a:pt x="18" y="16"/>
                    <a:pt x="18" y="16"/>
                    <a:pt x="18" y="16"/>
                  </a:cubicBezTo>
                  <a:cubicBezTo>
                    <a:pt x="18" y="15"/>
                    <a:pt x="18" y="15"/>
                    <a:pt x="19" y="13"/>
                  </a:cubicBezTo>
                  <a:cubicBezTo>
                    <a:pt x="18" y="13"/>
                    <a:pt x="17" y="13"/>
                    <a:pt x="16" y="12"/>
                  </a:cubicBezTo>
                  <a:cubicBezTo>
                    <a:pt x="16" y="13"/>
                    <a:pt x="16" y="13"/>
                    <a:pt x="16" y="13"/>
                  </a:cubicBezTo>
                  <a:cubicBezTo>
                    <a:pt x="16" y="14"/>
                    <a:pt x="16" y="14"/>
                    <a:pt x="16" y="14"/>
                  </a:cubicBezTo>
                  <a:cubicBezTo>
                    <a:pt x="16" y="14"/>
                    <a:pt x="15" y="15"/>
                    <a:pt x="15" y="15"/>
                  </a:cubicBezTo>
                  <a:cubicBezTo>
                    <a:pt x="15" y="15"/>
                    <a:pt x="14" y="15"/>
                    <a:pt x="13" y="15"/>
                  </a:cubicBezTo>
                  <a:cubicBezTo>
                    <a:pt x="11" y="15"/>
                    <a:pt x="11" y="15"/>
                    <a:pt x="11" y="15"/>
                  </a:cubicBezTo>
                  <a:cubicBezTo>
                    <a:pt x="11" y="15"/>
                    <a:pt x="11" y="15"/>
                    <a:pt x="10" y="15"/>
                  </a:cubicBezTo>
                  <a:cubicBezTo>
                    <a:pt x="10" y="15"/>
                    <a:pt x="10" y="15"/>
                    <a:pt x="10" y="15"/>
                  </a:cubicBezTo>
                  <a:cubicBezTo>
                    <a:pt x="10" y="13"/>
                    <a:pt x="10" y="13"/>
                    <a:pt x="10" y="13"/>
                  </a:cubicBezTo>
                  <a:cubicBezTo>
                    <a:pt x="14" y="12"/>
                    <a:pt x="14" y="12"/>
                    <a:pt x="14" y="12"/>
                  </a:cubicBezTo>
                  <a:cubicBezTo>
                    <a:pt x="14" y="13"/>
                    <a:pt x="14" y="13"/>
                    <a:pt x="14" y="13"/>
                  </a:cubicBezTo>
                  <a:cubicBezTo>
                    <a:pt x="16" y="12"/>
                    <a:pt x="16" y="12"/>
                    <a:pt x="16" y="12"/>
                  </a:cubicBezTo>
                  <a:cubicBezTo>
                    <a:pt x="16" y="10"/>
                    <a:pt x="16" y="10"/>
                    <a:pt x="16" y="10"/>
                  </a:cubicBezTo>
                  <a:cubicBezTo>
                    <a:pt x="15" y="3"/>
                    <a:pt x="15" y="3"/>
                    <a:pt x="15" y="3"/>
                  </a:cubicBezTo>
                  <a:cubicBezTo>
                    <a:pt x="15" y="2"/>
                    <a:pt x="15" y="2"/>
                    <a:pt x="15" y="2"/>
                  </a:cubicBezTo>
                  <a:cubicBezTo>
                    <a:pt x="13" y="2"/>
                    <a:pt x="13" y="2"/>
                    <a:pt x="13" y="2"/>
                  </a:cubicBezTo>
                  <a:cubicBezTo>
                    <a:pt x="8" y="3"/>
                    <a:pt x="8" y="3"/>
                    <a:pt x="8" y="3"/>
                  </a:cubicBezTo>
                  <a:cubicBezTo>
                    <a:pt x="8" y="2"/>
                    <a:pt x="8" y="2"/>
                    <a:pt x="8" y="2"/>
                  </a:cubicBezTo>
                  <a:cubicBezTo>
                    <a:pt x="8" y="0"/>
                    <a:pt x="8" y="0"/>
                    <a:pt x="8" y="0"/>
                  </a:cubicBezTo>
                  <a:cubicBezTo>
                    <a:pt x="6" y="1"/>
                    <a:pt x="6" y="1"/>
                    <a:pt x="6" y="1"/>
                  </a:cubicBezTo>
                  <a:cubicBezTo>
                    <a:pt x="6" y="2"/>
                    <a:pt x="6" y="2"/>
                    <a:pt x="6" y="2"/>
                  </a:cubicBezTo>
                  <a:cubicBezTo>
                    <a:pt x="6" y="3"/>
                    <a:pt x="6" y="3"/>
                    <a:pt x="6" y="3"/>
                  </a:cubicBezTo>
                  <a:cubicBezTo>
                    <a:pt x="2" y="4"/>
                    <a:pt x="2" y="4"/>
                    <a:pt x="2" y="4"/>
                  </a:cubicBezTo>
                  <a:cubicBezTo>
                    <a:pt x="0" y="4"/>
                    <a:pt x="0" y="4"/>
                    <a:pt x="0" y="4"/>
                  </a:cubicBezTo>
                  <a:lnTo>
                    <a:pt x="1" y="5"/>
                  </a:lnTo>
                  <a:close/>
                  <a:moveTo>
                    <a:pt x="3" y="10"/>
                  </a:moveTo>
                  <a:cubicBezTo>
                    <a:pt x="7" y="9"/>
                    <a:pt x="7" y="9"/>
                    <a:pt x="7" y="9"/>
                  </a:cubicBezTo>
                  <a:cubicBezTo>
                    <a:pt x="7" y="11"/>
                    <a:pt x="7" y="11"/>
                    <a:pt x="7" y="11"/>
                  </a:cubicBezTo>
                  <a:cubicBezTo>
                    <a:pt x="4" y="12"/>
                    <a:pt x="4" y="12"/>
                    <a:pt x="4" y="12"/>
                  </a:cubicBezTo>
                  <a:lnTo>
                    <a:pt x="3" y="10"/>
                  </a:lnTo>
                  <a:close/>
                  <a:moveTo>
                    <a:pt x="9" y="5"/>
                  </a:moveTo>
                  <a:cubicBezTo>
                    <a:pt x="13" y="4"/>
                    <a:pt x="13" y="4"/>
                    <a:pt x="13" y="4"/>
                  </a:cubicBezTo>
                  <a:cubicBezTo>
                    <a:pt x="13" y="6"/>
                    <a:pt x="13" y="6"/>
                    <a:pt x="13" y="6"/>
                  </a:cubicBezTo>
                  <a:cubicBezTo>
                    <a:pt x="9" y="7"/>
                    <a:pt x="9" y="7"/>
                    <a:pt x="9" y="7"/>
                  </a:cubicBezTo>
                  <a:lnTo>
                    <a:pt x="9" y="5"/>
                  </a:lnTo>
                  <a:close/>
                  <a:moveTo>
                    <a:pt x="9" y="9"/>
                  </a:moveTo>
                  <a:cubicBezTo>
                    <a:pt x="13" y="8"/>
                    <a:pt x="13" y="8"/>
                    <a:pt x="13" y="8"/>
                  </a:cubicBezTo>
                  <a:cubicBezTo>
                    <a:pt x="14" y="10"/>
                    <a:pt x="14" y="10"/>
                    <a:pt x="14" y="10"/>
                  </a:cubicBezTo>
                  <a:cubicBezTo>
                    <a:pt x="10" y="11"/>
                    <a:pt x="10" y="11"/>
                    <a:pt x="10" y="11"/>
                  </a:cubicBezTo>
                  <a:lnTo>
                    <a:pt x="9" y="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3" name="Freeform 15"/>
            <p:cNvSpPr>
              <a:spLocks noEditPoints="1"/>
            </p:cNvSpPr>
            <p:nvPr/>
          </p:nvSpPr>
          <p:spPr bwMode="auto">
            <a:xfrm>
              <a:off x="-2357440" y="434444"/>
              <a:ext cx="44450" cy="46034"/>
            </a:xfrm>
            <a:custGeom>
              <a:avLst/>
              <a:gdLst>
                <a:gd name="T0" fmla="*/ 5 w 18"/>
                <a:gd name="T1" fmla="*/ 6 h 18"/>
                <a:gd name="T2" fmla="*/ 5 w 18"/>
                <a:gd name="T3" fmla="*/ 10 h 18"/>
                <a:gd name="T4" fmla="*/ 4 w 18"/>
                <a:gd name="T5" fmla="*/ 6 h 18"/>
                <a:gd name="T6" fmla="*/ 3 w 18"/>
                <a:gd name="T7" fmla="*/ 14 h 18"/>
                <a:gd name="T8" fmla="*/ 4 w 18"/>
                <a:gd name="T9" fmla="*/ 13 h 18"/>
                <a:gd name="T10" fmla="*/ 6 w 18"/>
                <a:gd name="T11" fmla="*/ 12 h 18"/>
                <a:gd name="T12" fmla="*/ 7 w 18"/>
                <a:gd name="T13" fmla="*/ 12 h 18"/>
                <a:gd name="T14" fmla="*/ 7 w 18"/>
                <a:gd name="T15" fmla="*/ 12 h 18"/>
                <a:gd name="T16" fmla="*/ 8 w 18"/>
                <a:gd name="T17" fmla="*/ 9 h 18"/>
                <a:gd name="T18" fmla="*/ 9 w 18"/>
                <a:gd name="T19" fmla="*/ 7 h 18"/>
                <a:gd name="T20" fmla="*/ 10 w 18"/>
                <a:gd name="T21" fmla="*/ 10 h 18"/>
                <a:gd name="T22" fmla="*/ 9 w 18"/>
                <a:gd name="T23" fmla="*/ 12 h 18"/>
                <a:gd name="T24" fmla="*/ 8 w 18"/>
                <a:gd name="T25" fmla="*/ 14 h 18"/>
                <a:gd name="T26" fmla="*/ 10 w 18"/>
                <a:gd name="T27" fmla="*/ 14 h 18"/>
                <a:gd name="T28" fmla="*/ 12 w 18"/>
                <a:gd name="T29" fmla="*/ 13 h 18"/>
                <a:gd name="T30" fmla="*/ 14 w 18"/>
                <a:gd name="T31" fmla="*/ 13 h 18"/>
                <a:gd name="T32" fmla="*/ 13 w 18"/>
                <a:gd name="T33" fmla="*/ 10 h 18"/>
                <a:gd name="T34" fmla="*/ 14 w 18"/>
                <a:gd name="T35" fmla="*/ 7 h 18"/>
                <a:gd name="T36" fmla="*/ 14 w 18"/>
                <a:gd name="T37" fmla="*/ 6 h 18"/>
                <a:gd name="T38" fmla="*/ 12 w 18"/>
                <a:gd name="T39" fmla="*/ 5 h 18"/>
                <a:gd name="T40" fmla="*/ 11 w 18"/>
                <a:gd name="T41" fmla="*/ 6 h 18"/>
                <a:gd name="T42" fmla="*/ 9 w 18"/>
                <a:gd name="T43" fmla="*/ 7 h 18"/>
                <a:gd name="T44" fmla="*/ 10 w 18"/>
                <a:gd name="T45" fmla="*/ 5 h 18"/>
                <a:gd name="T46" fmla="*/ 8 w 18"/>
                <a:gd name="T47" fmla="*/ 4 h 18"/>
                <a:gd name="T48" fmla="*/ 7 w 18"/>
                <a:gd name="T49" fmla="*/ 5 h 18"/>
                <a:gd name="T50" fmla="*/ 6 w 18"/>
                <a:gd name="T51" fmla="*/ 5 h 18"/>
                <a:gd name="T52" fmla="*/ 4 w 18"/>
                <a:gd name="T53" fmla="*/ 5 h 18"/>
                <a:gd name="T54" fmla="*/ 15 w 18"/>
                <a:gd name="T55" fmla="*/ 5 h 18"/>
                <a:gd name="T56" fmla="*/ 13 w 18"/>
                <a:gd name="T57" fmla="*/ 16 h 18"/>
                <a:gd name="T58" fmla="*/ 11 w 18"/>
                <a:gd name="T59" fmla="*/ 16 h 18"/>
                <a:gd name="T60" fmla="*/ 12 w 18"/>
                <a:gd name="T61" fmla="*/ 18 h 18"/>
                <a:gd name="T62" fmla="*/ 14 w 18"/>
                <a:gd name="T63" fmla="*/ 18 h 18"/>
                <a:gd name="T64" fmla="*/ 16 w 18"/>
                <a:gd name="T65" fmla="*/ 17 h 18"/>
                <a:gd name="T66" fmla="*/ 18 w 18"/>
                <a:gd name="T67" fmla="*/ 3 h 18"/>
                <a:gd name="T68" fmla="*/ 5 w 18"/>
                <a:gd name="T69" fmla="*/ 1 h 18"/>
                <a:gd name="T70" fmla="*/ 3 w 18"/>
                <a:gd name="T71" fmla="*/ 3 h 18"/>
                <a:gd name="T72" fmla="*/ 0 w 18"/>
                <a:gd name="T73"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 h="18">
                  <a:moveTo>
                    <a:pt x="4" y="6"/>
                  </a:moveTo>
                  <a:cubicBezTo>
                    <a:pt x="5" y="6"/>
                    <a:pt x="5" y="6"/>
                    <a:pt x="5" y="6"/>
                  </a:cubicBezTo>
                  <a:cubicBezTo>
                    <a:pt x="5" y="7"/>
                    <a:pt x="5" y="7"/>
                    <a:pt x="6" y="9"/>
                  </a:cubicBezTo>
                  <a:cubicBezTo>
                    <a:pt x="5" y="9"/>
                    <a:pt x="5" y="10"/>
                    <a:pt x="5" y="10"/>
                  </a:cubicBezTo>
                  <a:cubicBezTo>
                    <a:pt x="4" y="11"/>
                    <a:pt x="4" y="11"/>
                    <a:pt x="3" y="11"/>
                  </a:cubicBezTo>
                  <a:lnTo>
                    <a:pt x="4" y="6"/>
                  </a:lnTo>
                  <a:close/>
                  <a:moveTo>
                    <a:pt x="3" y="16"/>
                  </a:moveTo>
                  <a:cubicBezTo>
                    <a:pt x="3" y="14"/>
                    <a:pt x="3" y="14"/>
                    <a:pt x="3" y="14"/>
                  </a:cubicBezTo>
                  <a:cubicBezTo>
                    <a:pt x="3" y="12"/>
                    <a:pt x="3" y="12"/>
                    <a:pt x="3" y="12"/>
                  </a:cubicBezTo>
                  <a:cubicBezTo>
                    <a:pt x="4" y="12"/>
                    <a:pt x="4" y="13"/>
                    <a:pt x="4" y="13"/>
                  </a:cubicBezTo>
                  <a:cubicBezTo>
                    <a:pt x="4" y="13"/>
                    <a:pt x="4" y="13"/>
                    <a:pt x="4" y="13"/>
                  </a:cubicBezTo>
                  <a:cubicBezTo>
                    <a:pt x="5" y="13"/>
                    <a:pt x="6" y="12"/>
                    <a:pt x="6" y="12"/>
                  </a:cubicBezTo>
                  <a:cubicBezTo>
                    <a:pt x="6" y="12"/>
                    <a:pt x="6" y="11"/>
                    <a:pt x="7" y="11"/>
                  </a:cubicBezTo>
                  <a:cubicBezTo>
                    <a:pt x="7" y="12"/>
                    <a:pt x="7" y="12"/>
                    <a:pt x="7" y="12"/>
                  </a:cubicBezTo>
                  <a:cubicBezTo>
                    <a:pt x="7" y="12"/>
                    <a:pt x="7" y="12"/>
                    <a:pt x="7" y="12"/>
                  </a:cubicBezTo>
                  <a:cubicBezTo>
                    <a:pt x="7" y="12"/>
                    <a:pt x="7" y="12"/>
                    <a:pt x="7" y="12"/>
                  </a:cubicBezTo>
                  <a:cubicBezTo>
                    <a:pt x="8" y="12"/>
                    <a:pt x="8" y="12"/>
                    <a:pt x="9" y="11"/>
                  </a:cubicBezTo>
                  <a:cubicBezTo>
                    <a:pt x="9" y="11"/>
                    <a:pt x="8" y="10"/>
                    <a:pt x="8" y="9"/>
                  </a:cubicBezTo>
                  <a:cubicBezTo>
                    <a:pt x="8" y="8"/>
                    <a:pt x="8" y="8"/>
                    <a:pt x="8" y="8"/>
                  </a:cubicBezTo>
                  <a:cubicBezTo>
                    <a:pt x="8" y="8"/>
                    <a:pt x="9" y="7"/>
                    <a:pt x="9" y="7"/>
                  </a:cubicBezTo>
                  <a:cubicBezTo>
                    <a:pt x="9" y="8"/>
                    <a:pt x="10" y="8"/>
                    <a:pt x="10" y="8"/>
                  </a:cubicBezTo>
                  <a:cubicBezTo>
                    <a:pt x="10" y="9"/>
                    <a:pt x="10" y="9"/>
                    <a:pt x="10" y="10"/>
                  </a:cubicBezTo>
                  <a:cubicBezTo>
                    <a:pt x="10" y="11"/>
                    <a:pt x="10" y="11"/>
                    <a:pt x="10" y="11"/>
                  </a:cubicBezTo>
                  <a:cubicBezTo>
                    <a:pt x="10" y="11"/>
                    <a:pt x="9" y="12"/>
                    <a:pt x="9" y="12"/>
                  </a:cubicBezTo>
                  <a:cubicBezTo>
                    <a:pt x="8" y="12"/>
                    <a:pt x="8" y="13"/>
                    <a:pt x="7" y="13"/>
                  </a:cubicBezTo>
                  <a:cubicBezTo>
                    <a:pt x="8" y="14"/>
                    <a:pt x="8" y="14"/>
                    <a:pt x="8" y="14"/>
                  </a:cubicBezTo>
                  <a:cubicBezTo>
                    <a:pt x="8" y="15"/>
                    <a:pt x="8" y="15"/>
                    <a:pt x="9" y="15"/>
                  </a:cubicBezTo>
                  <a:cubicBezTo>
                    <a:pt x="9" y="15"/>
                    <a:pt x="9" y="14"/>
                    <a:pt x="10" y="14"/>
                  </a:cubicBezTo>
                  <a:cubicBezTo>
                    <a:pt x="10" y="14"/>
                    <a:pt x="10" y="13"/>
                    <a:pt x="11" y="12"/>
                  </a:cubicBezTo>
                  <a:cubicBezTo>
                    <a:pt x="12" y="13"/>
                    <a:pt x="12" y="13"/>
                    <a:pt x="12" y="13"/>
                  </a:cubicBezTo>
                  <a:cubicBezTo>
                    <a:pt x="12" y="13"/>
                    <a:pt x="12" y="14"/>
                    <a:pt x="12" y="14"/>
                  </a:cubicBezTo>
                  <a:cubicBezTo>
                    <a:pt x="13" y="14"/>
                    <a:pt x="13" y="13"/>
                    <a:pt x="14" y="13"/>
                  </a:cubicBezTo>
                  <a:cubicBezTo>
                    <a:pt x="14" y="12"/>
                    <a:pt x="14" y="12"/>
                    <a:pt x="14" y="12"/>
                  </a:cubicBezTo>
                  <a:cubicBezTo>
                    <a:pt x="14" y="12"/>
                    <a:pt x="13" y="12"/>
                    <a:pt x="13" y="10"/>
                  </a:cubicBezTo>
                  <a:cubicBezTo>
                    <a:pt x="13" y="9"/>
                    <a:pt x="13" y="9"/>
                    <a:pt x="13" y="9"/>
                  </a:cubicBezTo>
                  <a:cubicBezTo>
                    <a:pt x="13" y="8"/>
                    <a:pt x="13" y="8"/>
                    <a:pt x="14" y="7"/>
                  </a:cubicBezTo>
                  <a:cubicBezTo>
                    <a:pt x="14" y="6"/>
                    <a:pt x="14" y="6"/>
                    <a:pt x="14" y="6"/>
                  </a:cubicBezTo>
                  <a:cubicBezTo>
                    <a:pt x="14" y="6"/>
                    <a:pt x="14" y="6"/>
                    <a:pt x="14" y="6"/>
                  </a:cubicBezTo>
                  <a:cubicBezTo>
                    <a:pt x="14" y="5"/>
                    <a:pt x="13" y="5"/>
                    <a:pt x="12" y="5"/>
                  </a:cubicBezTo>
                  <a:cubicBezTo>
                    <a:pt x="12" y="5"/>
                    <a:pt x="12" y="5"/>
                    <a:pt x="12" y="5"/>
                  </a:cubicBezTo>
                  <a:cubicBezTo>
                    <a:pt x="12" y="6"/>
                    <a:pt x="12" y="6"/>
                    <a:pt x="11" y="7"/>
                  </a:cubicBezTo>
                  <a:cubicBezTo>
                    <a:pt x="11" y="7"/>
                    <a:pt x="11" y="6"/>
                    <a:pt x="11" y="6"/>
                  </a:cubicBezTo>
                  <a:cubicBezTo>
                    <a:pt x="10" y="6"/>
                    <a:pt x="10" y="6"/>
                    <a:pt x="10" y="6"/>
                  </a:cubicBezTo>
                  <a:cubicBezTo>
                    <a:pt x="10" y="6"/>
                    <a:pt x="10" y="6"/>
                    <a:pt x="9" y="7"/>
                  </a:cubicBezTo>
                  <a:cubicBezTo>
                    <a:pt x="9" y="6"/>
                    <a:pt x="9" y="6"/>
                    <a:pt x="9" y="6"/>
                  </a:cubicBezTo>
                  <a:cubicBezTo>
                    <a:pt x="9" y="6"/>
                    <a:pt x="9" y="6"/>
                    <a:pt x="10" y="5"/>
                  </a:cubicBezTo>
                  <a:cubicBezTo>
                    <a:pt x="10" y="5"/>
                    <a:pt x="10" y="5"/>
                    <a:pt x="10" y="5"/>
                  </a:cubicBezTo>
                  <a:cubicBezTo>
                    <a:pt x="9" y="4"/>
                    <a:pt x="8" y="4"/>
                    <a:pt x="8" y="4"/>
                  </a:cubicBezTo>
                  <a:cubicBezTo>
                    <a:pt x="7" y="4"/>
                    <a:pt x="7" y="4"/>
                    <a:pt x="7" y="4"/>
                  </a:cubicBezTo>
                  <a:cubicBezTo>
                    <a:pt x="7" y="5"/>
                    <a:pt x="7" y="5"/>
                    <a:pt x="7" y="5"/>
                  </a:cubicBezTo>
                  <a:cubicBezTo>
                    <a:pt x="7" y="6"/>
                    <a:pt x="7" y="6"/>
                    <a:pt x="7" y="6"/>
                  </a:cubicBezTo>
                  <a:cubicBezTo>
                    <a:pt x="7" y="6"/>
                    <a:pt x="6" y="5"/>
                    <a:pt x="6" y="5"/>
                  </a:cubicBezTo>
                  <a:cubicBezTo>
                    <a:pt x="6" y="5"/>
                    <a:pt x="5" y="5"/>
                    <a:pt x="5" y="5"/>
                  </a:cubicBezTo>
                  <a:cubicBezTo>
                    <a:pt x="5" y="5"/>
                    <a:pt x="5" y="5"/>
                    <a:pt x="4" y="5"/>
                  </a:cubicBezTo>
                  <a:cubicBezTo>
                    <a:pt x="5" y="3"/>
                    <a:pt x="5" y="3"/>
                    <a:pt x="5" y="3"/>
                  </a:cubicBezTo>
                  <a:cubicBezTo>
                    <a:pt x="15" y="5"/>
                    <a:pt x="15" y="5"/>
                    <a:pt x="15" y="5"/>
                  </a:cubicBezTo>
                  <a:cubicBezTo>
                    <a:pt x="13" y="15"/>
                    <a:pt x="13" y="15"/>
                    <a:pt x="13" y="15"/>
                  </a:cubicBezTo>
                  <a:cubicBezTo>
                    <a:pt x="13" y="16"/>
                    <a:pt x="13" y="16"/>
                    <a:pt x="13" y="16"/>
                  </a:cubicBezTo>
                  <a:cubicBezTo>
                    <a:pt x="13" y="16"/>
                    <a:pt x="13" y="16"/>
                    <a:pt x="12" y="16"/>
                  </a:cubicBezTo>
                  <a:cubicBezTo>
                    <a:pt x="12" y="16"/>
                    <a:pt x="12" y="16"/>
                    <a:pt x="11" y="16"/>
                  </a:cubicBezTo>
                  <a:cubicBezTo>
                    <a:pt x="11" y="16"/>
                    <a:pt x="11" y="16"/>
                    <a:pt x="11" y="16"/>
                  </a:cubicBezTo>
                  <a:cubicBezTo>
                    <a:pt x="12" y="17"/>
                    <a:pt x="12" y="17"/>
                    <a:pt x="12" y="18"/>
                  </a:cubicBezTo>
                  <a:cubicBezTo>
                    <a:pt x="12" y="18"/>
                    <a:pt x="12" y="18"/>
                    <a:pt x="12" y="18"/>
                  </a:cubicBezTo>
                  <a:cubicBezTo>
                    <a:pt x="13" y="18"/>
                    <a:pt x="14" y="18"/>
                    <a:pt x="14" y="18"/>
                  </a:cubicBezTo>
                  <a:cubicBezTo>
                    <a:pt x="15" y="18"/>
                    <a:pt x="15" y="18"/>
                    <a:pt x="15" y="18"/>
                  </a:cubicBezTo>
                  <a:cubicBezTo>
                    <a:pt x="15" y="17"/>
                    <a:pt x="15" y="17"/>
                    <a:pt x="16" y="17"/>
                  </a:cubicBezTo>
                  <a:cubicBezTo>
                    <a:pt x="18" y="5"/>
                    <a:pt x="18" y="5"/>
                    <a:pt x="18" y="5"/>
                  </a:cubicBezTo>
                  <a:cubicBezTo>
                    <a:pt x="18" y="3"/>
                    <a:pt x="18" y="3"/>
                    <a:pt x="18" y="3"/>
                  </a:cubicBezTo>
                  <a:cubicBezTo>
                    <a:pt x="16" y="3"/>
                    <a:pt x="16" y="3"/>
                    <a:pt x="16" y="3"/>
                  </a:cubicBezTo>
                  <a:cubicBezTo>
                    <a:pt x="5" y="1"/>
                    <a:pt x="5" y="1"/>
                    <a:pt x="5" y="1"/>
                  </a:cubicBezTo>
                  <a:cubicBezTo>
                    <a:pt x="3" y="0"/>
                    <a:pt x="3" y="0"/>
                    <a:pt x="3" y="0"/>
                  </a:cubicBezTo>
                  <a:cubicBezTo>
                    <a:pt x="3" y="3"/>
                    <a:pt x="3" y="3"/>
                    <a:pt x="3" y="3"/>
                  </a:cubicBezTo>
                  <a:cubicBezTo>
                    <a:pt x="1" y="13"/>
                    <a:pt x="1" y="13"/>
                    <a:pt x="1" y="13"/>
                  </a:cubicBezTo>
                  <a:cubicBezTo>
                    <a:pt x="0" y="16"/>
                    <a:pt x="0" y="16"/>
                    <a:pt x="0" y="16"/>
                  </a:cubicBezTo>
                  <a:lnTo>
                    <a:pt x="3" y="1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4" name="Freeform 16"/>
            <p:cNvSpPr>
              <a:spLocks noEditPoints="1"/>
            </p:cNvSpPr>
            <p:nvPr/>
          </p:nvSpPr>
          <p:spPr bwMode="auto">
            <a:xfrm>
              <a:off x="-2293940" y="459842"/>
              <a:ext cx="41275" cy="44447"/>
            </a:xfrm>
            <a:custGeom>
              <a:avLst/>
              <a:gdLst>
                <a:gd name="T0" fmla="*/ 2 w 17"/>
                <a:gd name="T1" fmla="*/ 6 h 18"/>
                <a:gd name="T2" fmla="*/ 2 w 17"/>
                <a:gd name="T3" fmla="*/ 3 h 18"/>
                <a:gd name="T4" fmla="*/ 2 w 17"/>
                <a:gd name="T5" fmla="*/ 3 h 18"/>
                <a:gd name="T6" fmla="*/ 4 w 17"/>
                <a:gd name="T7" fmla="*/ 3 h 18"/>
                <a:gd name="T8" fmla="*/ 7 w 17"/>
                <a:gd name="T9" fmla="*/ 2 h 18"/>
                <a:gd name="T10" fmla="*/ 10 w 17"/>
                <a:gd name="T11" fmla="*/ 0 h 18"/>
                <a:gd name="T12" fmla="*/ 10 w 17"/>
                <a:gd name="T13" fmla="*/ 0 h 18"/>
                <a:gd name="T14" fmla="*/ 12 w 17"/>
                <a:gd name="T15" fmla="*/ 2 h 18"/>
                <a:gd name="T16" fmla="*/ 9 w 17"/>
                <a:gd name="T17" fmla="*/ 3 h 18"/>
                <a:gd name="T18" fmla="*/ 6 w 17"/>
                <a:gd name="T19" fmla="*/ 5 h 18"/>
                <a:gd name="T20" fmla="*/ 2 w 17"/>
                <a:gd name="T21" fmla="*/ 6 h 18"/>
                <a:gd name="T22" fmla="*/ 2 w 17"/>
                <a:gd name="T23" fmla="*/ 9 h 18"/>
                <a:gd name="T24" fmla="*/ 3 w 17"/>
                <a:gd name="T25" fmla="*/ 9 h 18"/>
                <a:gd name="T26" fmla="*/ 5 w 17"/>
                <a:gd name="T27" fmla="*/ 8 h 18"/>
                <a:gd name="T28" fmla="*/ 7 w 17"/>
                <a:gd name="T29" fmla="*/ 7 h 18"/>
                <a:gd name="T30" fmla="*/ 9 w 17"/>
                <a:gd name="T31" fmla="*/ 6 h 18"/>
                <a:gd name="T32" fmla="*/ 9 w 17"/>
                <a:gd name="T33" fmla="*/ 6 h 18"/>
                <a:gd name="T34" fmla="*/ 11 w 17"/>
                <a:gd name="T35" fmla="*/ 8 h 18"/>
                <a:gd name="T36" fmla="*/ 10 w 17"/>
                <a:gd name="T37" fmla="*/ 9 h 18"/>
                <a:gd name="T38" fmla="*/ 8 w 17"/>
                <a:gd name="T39" fmla="*/ 9 h 18"/>
                <a:gd name="T40" fmla="*/ 6 w 17"/>
                <a:gd name="T41" fmla="*/ 10 h 18"/>
                <a:gd name="T42" fmla="*/ 4 w 17"/>
                <a:gd name="T43" fmla="*/ 11 h 18"/>
                <a:gd name="T44" fmla="*/ 10 w 17"/>
                <a:gd name="T45" fmla="*/ 14 h 18"/>
                <a:gd name="T46" fmla="*/ 10 w 17"/>
                <a:gd name="T47" fmla="*/ 12 h 18"/>
                <a:gd name="T48" fmla="*/ 9 w 17"/>
                <a:gd name="T49" fmla="*/ 11 h 18"/>
                <a:gd name="T50" fmla="*/ 11 w 17"/>
                <a:gd name="T51" fmla="*/ 11 h 18"/>
                <a:gd name="T52" fmla="*/ 12 w 17"/>
                <a:gd name="T53" fmla="*/ 11 h 18"/>
                <a:gd name="T54" fmla="*/ 13 w 17"/>
                <a:gd name="T55" fmla="*/ 18 h 18"/>
                <a:gd name="T56" fmla="*/ 11 w 17"/>
                <a:gd name="T57" fmla="*/ 18 h 18"/>
                <a:gd name="T58" fmla="*/ 10 w 17"/>
                <a:gd name="T59" fmla="*/ 18 h 18"/>
                <a:gd name="T60" fmla="*/ 10 w 17"/>
                <a:gd name="T61" fmla="*/ 18 h 18"/>
                <a:gd name="T62" fmla="*/ 10 w 17"/>
                <a:gd name="T63" fmla="*/ 16 h 18"/>
                <a:gd name="T64" fmla="*/ 5 w 17"/>
                <a:gd name="T65" fmla="*/ 14 h 18"/>
                <a:gd name="T66" fmla="*/ 2 w 17"/>
                <a:gd name="T67" fmla="*/ 13 h 18"/>
                <a:gd name="T68" fmla="*/ 0 w 17"/>
                <a:gd name="T69" fmla="*/ 12 h 18"/>
                <a:gd name="T70" fmla="*/ 0 w 17"/>
                <a:gd name="T71" fmla="*/ 10 h 18"/>
                <a:gd name="T72" fmla="*/ 0 w 17"/>
                <a:gd name="T73" fmla="*/ 10 h 18"/>
                <a:gd name="T74" fmla="*/ 2 w 17"/>
                <a:gd name="T75" fmla="*/ 9 h 18"/>
                <a:gd name="T76" fmla="*/ 14 w 17"/>
                <a:gd name="T77" fmla="*/ 1 h 18"/>
                <a:gd name="T78" fmla="*/ 16 w 17"/>
                <a:gd name="T79" fmla="*/ 3 h 18"/>
                <a:gd name="T80" fmla="*/ 16 w 17"/>
                <a:gd name="T81" fmla="*/ 3 h 18"/>
                <a:gd name="T82" fmla="*/ 15 w 17"/>
                <a:gd name="T83" fmla="*/ 4 h 18"/>
                <a:gd name="T84" fmla="*/ 15 w 17"/>
                <a:gd name="T85" fmla="*/ 6 h 18"/>
                <a:gd name="T86" fmla="*/ 15 w 17"/>
                <a:gd name="T87" fmla="*/ 8 h 18"/>
                <a:gd name="T88" fmla="*/ 16 w 17"/>
                <a:gd name="T89" fmla="*/ 9 h 18"/>
                <a:gd name="T90" fmla="*/ 16 w 17"/>
                <a:gd name="T91" fmla="*/ 10 h 18"/>
                <a:gd name="T92" fmla="*/ 17 w 17"/>
                <a:gd name="T93" fmla="*/ 11 h 18"/>
                <a:gd name="T94" fmla="*/ 17 w 17"/>
                <a:gd name="T95" fmla="*/ 12 h 18"/>
                <a:gd name="T96" fmla="*/ 15 w 17"/>
                <a:gd name="T97" fmla="*/ 13 h 18"/>
                <a:gd name="T98" fmla="*/ 13 w 17"/>
                <a:gd name="T99" fmla="*/ 10 h 18"/>
                <a:gd name="T100" fmla="*/ 13 w 17"/>
                <a:gd name="T101" fmla="*/ 7 h 18"/>
                <a:gd name="T102" fmla="*/ 13 w 17"/>
                <a:gd name="T103" fmla="*/ 5 h 18"/>
                <a:gd name="T104" fmla="*/ 13 w 17"/>
                <a:gd name="T105" fmla="*/ 3 h 18"/>
                <a:gd name="T106" fmla="*/ 14 w 17"/>
                <a:gd name="T10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 h="18">
                  <a:moveTo>
                    <a:pt x="2" y="6"/>
                  </a:moveTo>
                  <a:cubicBezTo>
                    <a:pt x="2" y="5"/>
                    <a:pt x="2" y="4"/>
                    <a:pt x="2" y="3"/>
                  </a:cubicBezTo>
                  <a:cubicBezTo>
                    <a:pt x="2" y="3"/>
                    <a:pt x="2" y="3"/>
                    <a:pt x="2" y="3"/>
                  </a:cubicBezTo>
                  <a:cubicBezTo>
                    <a:pt x="2" y="3"/>
                    <a:pt x="3" y="3"/>
                    <a:pt x="4" y="3"/>
                  </a:cubicBezTo>
                  <a:cubicBezTo>
                    <a:pt x="5" y="2"/>
                    <a:pt x="6" y="2"/>
                    <a:pt x="7" y="2"/>
                  </a:cubicBezTo>
                  <a:cubicBezTo>
                    <a:pt x="8" y="1"/>
                    <a:pt x="9" y="1"/>
                    <a:pt x="10" y="0"/>
                  </a:cubicBezTo>
                  <a:cubicBezTo>
                    <a:pt x="10" y="0"/>
                    <a:pt x="10" y="0"/>
                    <a:pt x="10" y="0"/>
                  </a:cubicBezTo>
                  <a:cubicBezTo>
                    <a:pt x="11" y="0"/>
                    <a:pt x="11" y="1"/>
                    <a:pt x="12" y="2"/>
                  </a:cubicBezTo>
                  <a:cubicBezTo>
                    <a:pt x="11" y="2"/>
                    <a:pt x="10" y="3"/>
                    <a:pt x="9" y="3"/>
                  </a:cubicBezTo>
                  <a:cubicBezTo>
                    <a:pt x="8" y="4"/>
                    <a:pt x="7" y="4"/>
                    <a:pt x="6" y="5"/>
                  </a:cubicBezTo>
                  <a:cubicBezTo>
                    <a:pt x="4" y="5"/>
                    <a:pt x="3" y="5"/>
                    <a:pt x="2" y="6"/>
                  </a:cubicBezTo>
                  <a:close/>
                  <a:moveTo>
                    <a:pt x="2" y="9"/>
                  </a:moveTo>
                  <a:cubicBezTo>
                    <a:pt x="2" y="9"/>
                    <a:pt x="3" y="9"/>
                    <a:pt x="3" y="9"/>
                  </a:cubicBezTo>
                  <a:cubicBezTo>
                    <a:pt x="4" y="9"/>
                    <a:pt x="5" y="9"/>
                    <a:pt x="5" y="8"/>
                  </a:cubicBezTo>
                  <a:cubicBezTo>
                    <a:pt x="6" y="8"/>
                    <a:pt x="7" y="8"/>
                    <a:pt x="7" y="7"/>
                  </a:cubicBezTo>
                  <a:cubicBezTo>
                    <a:pt x="8" y="7"/>
                    <a:pt x="9" y="6"/>
                    <a:pt x="9" y="6"/>
                  </a:cubicBezTo>
                  <a:cubicBezTo>
                    <a:pt x="9" y="6"/>
                    <a:pt x="9" y="6"/>
                    <a:pt x="9" y="6"/>
                  </a:cubicBezTo>
                  <a:cubicBezTo>
                    <a:pt x="10" y="7"/>
                    <a:pt x="10" y="7"/>
                    <a:pt x="11" y="8"/>
                  </a:cubicBezTo>
                  <a:cubicBezTo>
                    <a:pt x="10" y="8"/>
                    <a:pt x="10" y="9"/>
                    <a:pt x="10" y="9"/>
                  </a:cubicBezTo>
                  <a:cubicBezTo>
                    <a:pt x="8" y="9"/>
                    <a:pt x="8" y="9"/>
                    <a:pt x="8" y="9"/>
                  </a:cubicBezTo>
                  <a:cubicBezTo>
                    <a:pt x="8" y="10"/>
                    <a:pt x="7" y="10"/>
                    <a:pt x="6" y="10"/>
                  </a:cubicBezTo>
                  <a:cubicBezTo>
                    <a:pt x="5" y="11"/>
                    <a:pt x="5" y="11"/>
                    <a:pt x="4" y="11"/>
                  </a:cubicBezTo>
                  <a:cubicBezTo>
                    <a:pt x="6" y="12"/>
                    <a:pt x="8" y="13"/>
                    <a:pt x="10" y="14"/>
                  </a:cubicBezTo>
                  <a:cubicBezTo>
                    <a:pt x="10" y="13"/>
                    <a:pt x="10" y="13"/>
                    <a:pt x="10" y="12"/>
                  </a:cubicBezTo>
                  <a:cubicBezTo>
                    <a:pt x="9" y="11"/>
                    <a:pt x="9" y="11"/>
                    <a:pt x="9" y="11"/>
                  </a:cubicBezTo>
                  <a:cubicBezTo>
                    <a:pt x="10" y="11"/>
                    <a:pt x="11" y="11"/>
                    <a:pt x="11" y="11"/>
                  </a:cubicBezTo>
                  <a:cubicBezTo>
                    <a:pt x="12" y="11"/>
                    <a:pt x="12" y="11"/>
                    <a:pt x="12" y="11"/>
                  </a:cubicBezTo>
                  <a:cubicBezTo>
                    <a:pt x="12" y="14"/>
                    <a:pt x="12" y="16"/>
                    <a:pt x="13" y="18"/>
                  </a:cubicBezTo>
                  <a:cubicBezTo>
                    <a:pt x="11" y="18"/>
                    <a:pt x="11" y="18"/>
                    <a:pt x="11" y="18"/>
                  </a:cubicBezTo>
                  <a:cubicBezTo>
                    <a:pt x="10" y="18"/>
                    <a:pt x="10" y="18"/>
                    <a:pt x="10" y="18"/>
                  </a:cubicBezTo>
                  <a:cubicBezTo>
                    <a:pt x="10" y="18"/>
                    <a:pt x="10" y="18"/>
                    <a:pt x="10" y="18"/>
                  </a:cubicBezTo>
                  <a:cubicBezTo>
                    <a:pt x="10" y="17"/>
                    <a:pt x="10" y="17"/>
                    <a:pt x="10" y="16"/>
                  </a:cubicBezTo>
                  <a:cubicBezTo>
                    <a:pt x="9" y="16"/>
                    <a:pt x="7" y="15"/>
                    <a:pt x="5" y="14"/>
                  </a:cubicBezTo>
                  <a:cubicBezTo>
                    <a:pt x="3" y="13"/>
                    <a:pt x="2" y="13"/>
                    <a:pt x="2" y="13"/>
                  </a:cubicBezTo>
                  <a:cubicBezTo>
                    <a:pt x="1" y="13"/>
                    <a:pt x="1" y="12"/>
                    <a:pt x="0" y="12"/>
                  </a:cubicBezTo>
                  <a:cubicBezTo>
                    <a:pt x="0" y="11"/>
                    <a:pt x="0" y="11"/>
                    <a:pt x="0" y="10"/>
                  </a:cubicBezTo>
                  <a:cubicBezTo>
                    <a:pt x="0" y="10"/>
                    <a:pt x="0" y="10"/>
                    <a:pt x="0" y="10"/>
                  </a:cubicBezTo>
                  <a:cubicBezTo>
                    <a:pt x="1" y="10"/>
                    <a:pt x="2" y="10"/>
                    <a:pt x="2" y="9"/>
                  </a:cubicBezTo>
                  <a:close/>
                  <a:moveTo>
                    <a:pt x="14" y="1"/>
                  </a:moveTo>
                  <a:cubicBezTo>
                    <a:pt x="14" y="2"/>
                    <a:pt x="15" y="2"/>
                    <a:pt x="16" y="3"/>
                  </a:cubicBezTo>
                  <a:cubicBezTo>
                    <a:pt x="16" y="3"/>
                    <a:pt x="16" y="3"/>
                    <a:pt x="16" y="3"/>
                  </a:cubicBezTo>
                  <a:cubicBezTo>
                    <a:pt x="16" y="3"/>
                    <a:pt x="15" y="4"/>
                    <a:pt x="15" y="4"/>
                  </a:cubicBezTo>
                  <a:cubicBezTo>
                    <a:pt x="15" y="4"/>
                    <a:pt x="15" y="5"/>
                    <a:pt x="15" y="6"/>
                  </a:cubicBezTo>
                  <a:cubicBezTo>
                    <a:pt x="15" y="6"/>
                    <a:pt x="15" y="7"/>
                    <a:pt x="15" y="8"/>
                  </a:cubicBezTo>
                  <a:cubicBezTo>
                    <a:pt x="15" y="8"/>
                    <a:pt x="16" y="9"/>
                    <a:pt x="16" y="9"/>
                  </a:cubicBezTo>
                  <a:cubicBezTo>
                    <a:pt x="16" y="10"/>
                    <a:pt x="16" y="10"/>
                    <a:pt x="16" y="10"/>
                  </a:cubicBezTo>
                  <a:cubicBezTo>
                    <a:pt x="17" y="10"/>
                    <a:pt x="17" y="11"/>
                    <a:pt x="17" y="11"/>
                  </a:cubicBezTo>
                  <a:cubicBezTo>
                    <a:pt x="17" y="11"/>
                    <a:pt x="17" y="12"/>
                    <a:pt x="17" y="12"/>
                  </a:cubicBezTo>
                  <a:cubicBezTo>
                    <a:pt x="17" y="12"/>
                    <a:pt x="16" y="12"/>
                    <a:pt x="15" y="13"/>
                  </a:cubicBezTo>
                  <a:cubicBezTo>
                    <a:pt x="14" y="12"/>
                    <a:pt x="14" y="11"/>
                    <a:pt x="13" y="10"/>
                  </a:cubicBezTo>
                  <a:cubicBezTo>
                    <a:pt x="13" y="9"/>
                    <a:pt x="13" y="8"/>
                    <a:pt x="13" y="7"/>
                  </a:cubicBezTo>
                  <a:cubicBezTo>
                    <a:pt x="13" y="7"/>
                    <a:pt x="13" y="6"/>
                    <a:pt x="13" y="5"/>
                  </a:cubicBezTo>
                  <a:cubicBezTo>
                    <a:pt x="13" y="4"/>
                    <a:pt x="13" y="4"/>
                    <a:pt x="13" y="3"/>
                  </a:cubicBezTo>
                  <a:cubicBezTo>
                    <a:pt x="13" y="3"/>
                    <a:pt x="13" y="2"/>
                    <a:pt x="14" y="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5" name="Freeform 17"/>
            <p:cNvSpPr>
              <a:spLocks noEditPoints="1"/>
            </p:cNvSpPr>
            <p:nvPr/>
          </p:nvSpPr>
          <p:spPr bwMode="auto">
            <a:xfrm>
              <a:off x="-2239965" y="494764"/>
              <a:ext cx="50800" cy="53971"/>
            </a:xfrm>
            <a:custGeom>
              <a:avLst/>
              <a:gdLst>
                <a:gd name="T0" fmla="*/ 3 w 20"/>
                <a:gd name="T1" fmla="*/ 10 h 22"/>
                <a:gd name="T2" fmla="*/ 5 w 20"/>
                <a:gd name="T3" fmla="*/ 9 h 22"/>
                <a:gd name="T4" fmla="*/ 8 w 20"/>
                <a:gd name="T5" fmla="*/ 12 h 22"/>
                <a:gd name="T6" fmla="*/ 6 w 20"/>
                <a:gd name="T7" fmla="*/ 14 h 22"/>
                <a:gd name="T8" fmla="*/ 3 w 20"/>
                <a:gd name="T9" fmla="*/ 10 h 22"/>
                <a:gd name="T10" fmla="*/ 13 w 20"/>
                <a:gd name="T11" fmla="*/ 9 h 22"/>
                <a:gd name="T12" fmla="*/ 8 w 20"/>
                <a:gd name="T13" fmla="*/ 4 h 22"/>
                <a:gd name="T14" fmla="*/ 6 w 20"/>
                <a:gd name="T15" fmla="*/ 2 h 22"/>
                <a:gd name="T16" fmla="*/ 5 w 20"/>
                <a:gd name="T17" fmla="*/ 4 h 22"/>
                <a:gd name="T18" fmla="*/ 6 w 20"/>
                <a:gd name="T19" fmla="*/ 5 h 22"/>
                <a:gd name="T20" fmla="*/ 12 w 20"/>
                <a:gd name="T21" fmla="*/ 11 h 22"/>
                <a:gd name="T22" fmla="*/ 13 w 20"/>
                <a:gd name="T23" fmla="*/ 12 h 22"/>
                <a:gd name="T24" fmla="*/ 15 w 20"/>
                <a:gd name="T25" fmla="*/ 11 h 22"/>
                <a:gd name="T26" fmla="*/ 13 w 20"/>
                <a:gd name="T27" fmla="*/ 9 h 22"/>
                <a:gd name="T28" fmla="*/ 10 w 20"/>
                <a:gd name="T29" fmla="*/ 3 h 22"/>
                <a:gd name="T30" fmla="*/ 17 w 20"/>
                <a:gd name="T31" fmla="*/ 11 h 22"/>
                <a:gd name="T32" fmla="*/ 8 w 20"/>
                <a:gd name="T33" fmla="*/ 19 h 22"/>
                <a:gd name="T34" fmla="*/ 8 w 20"/>
                <a:gd name="T35" fmla="*/ 19 h 22"/>
                <a:gd name="T36" fmla="*/ 7 w 20"/>
                <a:gd name="T37" fmla="*/ 19 h 22"/>
                <a:gd name="T38" fmla="*/ 7 w 20"/>
                <a:gd name="T39" fmla="*/ 18 h 22"/>
                <a:gd name="T40" fmla="*/ 6 w 20"/>
                <a:gd name="T41" fmla="*/ 17 h 22"/>
                <a:gd name="T42" fmla="*/ 6 w 20"/>
                <a:gd name="T43" fmla="*/ 18 h 22"/>
                <a:gd name="T44" fmla="*/ 5 w 20"/>
                <a:gd name="T45" fmla="*/ 19 h 22"/>
                <a:gd name="T46" fmla="*/ 5 w 20"/>
                <a:gd name="T47" fmla="*/ 20 h 22"/>
                <a:gd name="T48" fmla="*/ 7 w 20"/>
                <a:gd name="T49" fmla="*/ 21 h 22"/>
                <a:gd name="T50" fmla="*/ 8 w 20"/>
                <a:gd name="T51" fmla="*/ 22 h 22"/>
                <a:gd name="T52" fmla="*/ 9 w 20"/>
                <a:gd name="T53" fmla="*/ 21 h 22"/>
                <a:gd name="T54" fmla="*/ 19 w 20"/>
                <a:gd name="T55" fmla="*/ 12 h 22"/>
                <a:gd name="T56" fmla="*/ 20 w 20"/>
                <a:gd name="T57" fmla="*/ 11 h 22"/>
                <a:gd name="T58" fmla="*/ 19 w 20"/>
                <a:gd name="T59" fmla="*/ 10 h 22"/>
                <a:gd name="T60" fmla="*/ 11 w 20"/>
                <a:gd name="T61" fmla="*/ 2 h 22"/>
                <a:gd name="T62" fmla="*/ 9 w 20"/>
                <a:gd name="T63" fmla="*/ 0 h 22"/>
                <a:gd name="T64" fmla="*/ 8 w 20"/>
                <a:gd name="T65" fmla="*/ 1 h 22"/>
                <a:gd name="T66" fmla="*/ 10 w 20"/>
                <a:gd name="T67" fmla="*/ 3 h 22"/>
                <a:gd name="T68" fmla="*/ 4 w 20"/>
                <a:gd name="T69" fmla="*/ 7 h 22"/>
                <a:gd name="T70" fmla="*/ 1 w 20"/>
                <a:gd name="T71" fmla="*/ 9 h 22"/>
                <a:gd name="T72" fmla="*/ 0 w 20"/>
                <a:gd name="T73" fmla="*/ 10 h 22"/>
                <a:gd name="T74" fmla="*/ 1 w 20"/>
                <a:gd name="T75" fmla="*/ 11 h 22"/>
                <a:gd name="T76" fmla="*/ 5 w 20"/>
                <a:gd name="T77" fmla="*/ 15 h 22"/>
                <a:gd name="T78" fmla="*/ 6 w 20"/>
                <a:gd name="T79" fmla="*/ 17 h 22"/>
                <a:gd name="T80" fmla="*/ 8 w 20"/>
                <a:gd name="T81" fmla="*/ 16 h 22"/>
                <a:gd name="T82" fmla="*/ 10 w 20"/>
                <a:gd name="T83" fmla="*/ 13 h 22"/>
                <a:gd name="T84" fmla="*/ 11 w 20"/>
                <a:gd name="T85" fmla="*/ 12 h 22"/>
                <a:gd name="T86" fmla="*/ 10 w 20"/>
                <a:gd name="T87" fmla="*/ 11 h 22"/>
                <a:gd name="T88" fmla="*/ 6 w 20"/>
                <a:gd name="T89" fmla="*/ 7 h 22"/>
                <a:gd name="T90" fmla="*/ 5 w 20"/>
                <a:gd name="T91" fmla="*/ 5 h 22"/>
                <a:gd name="T92" fmla="*/ 4 w 20"/>
                <a:gd name="T93"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 h="22">
                  <a:moveTo>
                    <a:pt x="3" y="10"/>
                  </a:moveTo>
                  <a:cubicBezTo>
                    <a:pt x="5" y="9"/>
                    <a:pt x="5" y="9"/>
                    <a:pt x="5" y="9"/>
                  </a:cubicBezTo>
                  <a:cubicBezTo>
                    <a:pt x="8" y="12"/>
                    <a:pt x="8" y="12"/>
                    <a:pt x="8" y="12"/>
                  </a:cubicBezTo>
                  <a:cubicBezTo>
                    <a:pt x="6" y="14"/>
                    <a:pt x="6" y="14"/>
                    <a:pt x="6" y="14"/>
                  </a:cubicBezTo>
                  <a:lnTo>
                    <a:pt x="3" y="10"/>
                  </a:lnTo>
                  <a:close/>
                  <a:moveTo>
                    <a:pt x="13" y="9"/>
                  </a:moveTo>
                  <a:cubicBezTo>
                    <a:pt x="8" y="4"/>
                    <a:pt x="8" y="4"/>
                    <a:pt x="8" y="4"/>
                  </a:cubicBezTo>
                  <a:cubicBezTo>
                    <a:pt x="6" y="2"/>
                    <a:pt x="6" y="2"/>
                    <a:pt x="6" y="2"/>
                  </a:cubicBezTo>
                  <a:cubicBezTo>
                    <a:pt x="5" y="4"/>
                    <a:pt x="5" y="4"/>
                    <a:pt x="5" y="4"/>
                  </a:cubicBezTo>
                  <a:cubicBezTo>
                    <a:pt x="6" y="5"/>
                    <a:pt x="6" y="5"/>
                    <a:pt x="6" y="5"/>
                  </a:cubicBezTo>
                  <a:cubicBezTo>
                    <a:pt x="12" y="11"/>
                    <a:pt x="12" y="11"/>
                    <a:pt x="12" y="11"/>
                  </a:cubicBezTo>
                  <a:cubicBezTo>
                    <a:pt x="13" y="12"/>
                    <a:pt x="13" y="12"/>
                    <a:pt x="13" y="12"/>
                  </a:cubicBezTo>
                  <a:cubicBezTo>
                    <a:pt x="15" y="11"/>
                    <a:pt x="15" y="11"/>
                    <a:pt x="15" y="11"/>
                  </a:cubicBezTo>
                  <a:lnTo>
                    <a:pt x="13" y="9"/>
                  </a:lnTo>
                  <a:close/>
                  <a:moveTo>
                    <a:pt x="10" y="3"/>
                  </a:moveTo>
                  <a:cubicBezTo>
                    <a:pt x="17" y="11"/>
                    <a:pt x="17" y="11"/>
                    <a:pt x="17" y="11"/>
                  </a:cubicBezTo>
                  <a:cubicBezTo>
                    <a:pt x="8" y="19"/>
                    <a:pt x="8" y="19"/>
                    <a:pt x="8" y="19"/>
                  </a:cubicBezTo>
                  <a:cubicBezTo>
                    <a:pt x="8" y="19"/>
                    <a:pt x="8" y="19"/>
                    <a:pt x="8" y="19"/>
                  </a:cubicBezTo>
                  <a:cubicBezTo>
                    <a:pt x="8" y="19"/>
                    <a:pt x="8" y="19"/>
                    <a:pt x="7" y="19"/>
                  </a:cubicBezTo>
                  <a:cubicBezTo>
                    <a:pt x="7" y="18"/>
                    <a:pt x="7" y="18"/>
                    <a:pt x="7" y="18"/>
                  </a:cubicBezTo>
                  <a:cubicBezTo>
                    <a:pt x="7" y="18"/>
                    <a:pt x="6" y="18"/>
                    <a:pt x="6" y="17"/>
                  </a:cubicBezTo>
                  <a:cubicBezTo>
                    <a:pt x="6" y="18"/>
                    <a:pt x="6" y="18"/>
                    <a:pt x="6" y="18"/>
                  </a:cubicBezTo>
                  <a:cubicBezTo>
                    <a:pt x="6" y="18"/>
                    <a:pt x="6" y="19"/>
                    <a:pt x="5" y="19"/>
                  </a:cubicBezTo>
                  <a:cubicBezTo>
                    <a:pt x="5" y="19"/>
                    <a:pt x="5" y="19"/>
                    <a:pt x="5" y="20"/>
                  </a:cubicBezTo>
                  <a:cubicBezTo>
                    <a:pt x="6" y="21"/>
                    <a:pt x="7" y="21"/>
                    <a:pt x="7" y="21"/>
                  </a:cubicBezTo>
                  <a:cubicBezTo>
                    <a:pt x="8" y="22"/>
                    <a:pt x="8" y="22"/>
                    <a:pt x="8" y="22"/>
                  </a:cubicBezTo>
                  <a:cubicBezTo>
                    <a:pt x="8" y="21"/>
                    <a:pt x="9" y="21"/>
                    <a:pt x="9" y="21"/>
                  </a:cubicBezTo>
                  <a:cubicBezTo>
                    <a:pt x="19" y="12"/>
                    <a:pt x="19" y="12"/>
                    <a:pt x="19" y="12"/>
                  </a:cubicBezTo>
                  <a:cubicBezTo>
                    <a:pt x="20" y="11"/>
                    <a:pt x="20" y="11"/>
                    <a:pt x="20" y="11"/>
                  </a:cubicBezTo>
                  <a:cubicBezTo>
                    <a:pt x="19" y="10"/>
                    <a:pt x="19" y="10"/>
                    <a:pt x="19" y="10"/>
                  </a:cubicBezTo>
                  <a:cubicBezTo>
                    <a:pt x="11" y="2"/>
                    <a:pt x="11" y="2"/>
                    <a:pt x="11" y="2"/>
                  </a:cubicBezTo>
                  <a:cubicBezTo>
                    <a:pt x="9" y="0"/>
                    <a:pt x="9" y="0"/>
                    <a:pt x="9" y="0"/>
                  </a:cubicBezTo>
                  <a:cubicBezTo>
                    <a:pt x="8" y="1"/>
                    <a:pt x="8" y="1"/>
                    <a:pt x="8" y="1"/>
                  </a:cubicBezTo>
                  <a:lnTo>
                    <a:pt x="10" y="3"/>
                  </a:lnTo>
                  <a:close/>
                  <a:moveTo>
                    <a:pt x="4" y="7"/>
                  </a:moveTo>
                  <a:cubicBezTo>
                    <a:pt x="1" y="9"/>
                    <a:pt x="1" y="9"/>
                    <a:pt x="1" y="9"/>
                  </a:cubicBezTo>
                  <a:cubicBezTo>
                    <a:pt x="0" y="10"/>
                    <a:pt x="0" y="10"/>
                    <a:pt x="0" y="10"/>
                  </a:cubicBezTo>
                  <a:cubicBezTo>
                    <a:pt x="1" y="11"/>
                    <a:pt x="1" y="11"/>
                    <a:pt x="1" y="11"/>
                  </a:cubicBezTo>
                  <a:cubicBezTo>
                    <a:pt x="5" y="15"/>
                    <a:pt x="5" y="15"/>
                    <a:pt x="5" y="15"/>
                  </a:cubicBezTo>
                  <a:cubicBezTo>
                    <a:pt x="6" y="17"/>
                    <a:pt x="6" y="17"/>
                    <a:pt x="6" y="17"/>
                  </a:cubicBezTo>
                  <a:cubicBezTo>
                    <a:pt x="8" y="16"/>
                    <a:pt x="8" y="16"/>
                    <a:pt x="8" y="16"/>
                  </a:cubicBezTo>
                  <a:cubicBezTo>
                    <a:pt x="10" y="13"/>
                    <a:pt x="10" y="13"/>
                    <a:pt x="10" y="13"/>
                  </a:cubicBezTo>
                  <a:cubicBezTo>
                    <a:pt x="11" y="12"/>
                    <a:pt x="11" y="12"/>
                    <a:pt x="11" y="12"/>
                  </a:cubicBezTo>
                  <a:cubicBezTo>
                    <a:pt x="10" y="11"/>
                    <a:pt x="10" y="11"/>
                    <a:pt x="10" y="11"/>
                  </a:cubicBezTo>
                  <a:cubicBezTo>
                    <a:pt x="6" y="7"/>
                    <a:pt x="6" y="7"/>
                    <a:pt x="6" y="7"/>
                  </a:cubicBezTo>
                  <a:cubicBezTo>
                    <a:pt x="5" y="5"/>
                    <a:pt x="5" y="5"/>
                    <a:pt x="5" y="5"/>
                  </a:cubicBezTo>
                  <a:lnTo>
                    <a:pt x="4"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6" name="Freeform 18"/>
            <p:cNvSpPr/>
            <p:nvPr/>
          </p:nvSpPr>
          <p:spPr bwMode="auto">
            <a:xfrm>
              <a:off x="-2576515" y="561434"/>
              <a:ext cx="34925" cy="30161"/>
            </a:xfrm>
            <a:custGeom>
              <a:avLst/>
              <a:gdLst>
                <a:gd name="T0" fmla="*/ 12 w 14"/>
                <a:gd name="T1" fmla="*/ 10 h 12"/>
                <a:gd name="T2" fmla="*/ 12 w 14"/>
                <a:gd name="T3" fmla="*/ 11 h 12"/>
                <a:gd name="T4" fmla="*/ 12 w 14"/>
                <a:gd name="T5" fmla="*/ 12 h 12"/>
                <a:gd name="T6" fmla="*/ 8 w 14"/>
                <a:gd name="T7" fmla="*/ 11 h 12"/>
                <a:gd name="T8" fmla="*/ 8 w 14"/>
                <a:gd name="T9" fmla="*/ 10 h 12"/>
                <a:gd name="T10" fmla="*/ 11 w 14"/>
                <a:gd name="T11" fmla="*/ 9 h 12"/>
                <a:gd name="T12" fmla="*/ 12 w 14"/>
                <a:gd name="T13" fmla="*/ 8 h 12"/>
                <a:gd name="T14" fmla="*/ 12 w 14"/>
                <a:gd name="T15" fmla="*/ 6 h 12"/>
                <a:gd name="T16" fmla="*/ 12 w 14"/>
                <a:gd name="T17" fmla="*/ 6 h 12"/>
                <a:gd name="T18" fmla="*/ 9 w 14"/>
                <a:gd name="T19" fmla="*/ 8 h 12"/>
                <a:gd name="T20" fmla="*/ 8 w 14"/>
                <a:gd name="T21" fmla="*/ 8 h 12"/>
                <a:gd name="T22" fmla="*/ 6 w 14"/>
                <a:gd name="T23" fmla="*/ 10 h 12"/>
                <a:gd name="T24" fmla="*/ 3 w 14"/>
                <a:gd name="T25" fmla="*/ 10 h 12"/>
                <a:gd name="T26" fmla="*/ 1 w 14"/>
                <a:gd name="T27" fmla="*/ 7 h 12"/>
                <a:gd name="T28" fmla="*/ 1 w 14"/>
                <a:gd name="T29" fmla="*/ 4 h 12"/>
                <a:gd name="T30" fmla="*/ 2 w 14"/>
                <a:gd name="T31" fmla="*/ 2 h 12"/>
                <a:gd name="T32" fmla="*/ 3 w 14"/>
                <a:gd name="T33" fmla="*/ 1 h 12"/>
                <a:gd name="T34" fmla="*/ 2 w 14"/>
                <a:gd name="T35" fmla="*/ 1 h 12"/>
                <a:gd name="T36" fmla="*/ 3 w 14"/>
                <a:gd name="T37" fmla="*/ 0 h 12"/>
                <a:gd name="T38" fmla="*/ 8 w 14"/>
                <a:gd name="T39" fmla="*/ 0 h 12"/>
                <a:gd name="T40" fmla="*/ 8 w 14"/>
                <a:gd name="T41" fmla="*/ 2 h 12"/>
                <a:gd name="T42" fmla="*/ 5 w 14"/>
                <a:gd name="T43" fmla="*/ 2 h 12"/>
                <a:gd name="T44" fmla="*/ 3 w 14"/>
                <a:gd name="T45" fmla="*/ 4 h 12"/>
                <a:gd name="T46" fmla="*/ 2 w 14"/>
                <a:gd name="T47" fmla="*/ 6 h 12"/>
                <a:gd name="T48" fmla="*/ 3 w 14"/>
                <a:gd name="T49" fmla="*/ 7 h 12"/>
                <a:gd name="T50" fmla="*/ 6 w 14"/>
                <a:gd name="T51" fmla="*/ 5 h 12"/>
                <a:gd name="T52" fmla="*/ 6 w 14"/>
                <a:gd name="T53" fmla="*/ 5 h 12"/>
                <a:gd name="T54" fmla="*/ 8 w 14"/>
                <a:gd name="T55" fmla="*/ 3 h 12"/>
                <a:gd name="T56" fmla="*/ 9 w 14"/>
                <a:gd name="T57" fmla="*/ 3 h 12"/>
                <a:gd name="T58" fmla="*/ 10 w 14"/>
                <a:gd name="T59" fmla="*/ 2 h 12"/>
                <a:gd name="T60" fmla="*/ 12 w 14"/>
                <a:gd name="T61" fmla="*/ 3 h 12"/>
                <a:gd name="T62" fmla="*/ 14 w 14"/>
                <a:gd name="T63" fmla="*/ 5 h 12"/>
                <a:gd name="T64" fmla="*/ 14 w 14"/>
                <a:gd name="T65" fmla="*/ 8 h 12"/>
                <a:gd name="T66" fmla="*/ 13 w 14"/>
                <a:gd name="T67" fmla="*/ 10 h 12"/>
                <a:gd name="T68" fmla="*/ 12 w 14"/>
                <a:gd name="T6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 h="12">
                  <a:moveTo>
                    <a:pt x="12" y="10"/>
                  </a:moveTo>
                  <a:cubicBezTo>
                    <a:pt x="12" y="11"/>
                    <a:pt x="12" y="11"/>
                    <a:pt x="12" y="11"/>
                  </a:cubicBezTo>
                  <a:cubicBezTo>
                    <a:pt x="12" y="12"/>
                    <a:pt x="12" y="12"/>
                    <a:pt x="12" y="12"/>
                  </a:cubicBezTo>
                  <a:cubicBezTo>
                    <a:pt x="8" y="11"/>
                    <a:pt x="8" y="11"/>
                    <a:pt x="8" y="11"/>
                  </a:cubicBezTo>
                  <a:cubicBezTo>
                    <a:pt x="8" y="10"/>
                    <a:pt x="8" y="10"/>
                    <a:pt x="8" y="10"/>
                  </a:cubicBezTo>
                  <a:cubicBezTo>
                    <a:pt x="9" y="10"/>
                    <a:pt x="10" y="10"/>
                    <a:pt x="11" y="9"/>
                  </a:cubicBezTo>
                  <a:cubicBezTo>
                    <a:pt x="11" y="9"/>
                    <a:pt x="12" y="8"/>
                    <a:pt x="12" y="8"/>
                  </a:cubicBezTo>
                  <a:cubicBezTo>
                    <a:pt x="12" y="7"/>
                    <a:pt x="12" y="7"/>
                    <a:pt x="12" y="6"/>
                  </a:cubicBezTo>
                  <a:cubicBezTo>
                    <a:pt x="12" y="6"/>
                    <a:pt x="12" y="6"/>
                    <a:pt x="12" y="6"/>
                  </a:cubicBezTo>
                  <a:cubicBezTo>
                    <a:pt x="11" y="5"/>
                    <a:pt x="10" y="6"/>
                    <a:pt x="9" y="8"/>
                  </a:cubicBezTo>
                  <a:cubicBezTo>
                    <a:pt x="9" y="8"/>
                    <a:pt x="8" y="8"/>
                    <a:pt x="8" y="8"/>
                  </a:cubicBezTo>
                  <a:cubicBezTo>
                    <a:pt x="7" y="9"/>
                    <a:pt x="6" y="10"/>
                    <a:pt x="6" y="10"/>
                  </a:cubicBezTo>
                  <a:cubicBezTo>
                    <a:pt x="5" y="10"/>
                    <a:pt x="4" y="10"/>
                    <a:pt x="3" y="10"/>
                  </a:cubicBezTo>
                  <a:cubicBezTo>
                    <a:pt x="2" y="9"/>
                    <a:pt x="1" y="8"/>
                    <a:pt x="1" y="7"/>
                  </a:cubicBezTo>
                  <a:cubicBezTo>
                    <a:pt x="0" y="6"/>
                    <a:pt x="0" y="5"/>
                    <a:pt x="1" y="4"/>
                  </a:cubicBezTo>
                  <a:cubicBezTo>
                    <a:pt x="1" y="3"/>
                    <a:pt x="1" y="3"/>
                    <a:pt x="2" y="2"/>
                  </a:cubicBezTo>
                  <a:cubicBezTo>
                    <a:pt x="2" y="2"/>
                    <a:pt x="3" y="1"/>
                    <a:pt x="3" y="1"/>
                  </a:cubicBezTo>
                  <a:cubicBezTo>
                    <a:pt x="2" y="1"/>
                    <a:pt x="2" y="1"/>
                    <a:pt x="2" y="1"/>
                  </a:cubicBezTo>
                  <a:cubicBezTo>
                    <a:pt x="3" y="0"/>
                    <a:pt x="3" y="0"/>
                    <a:pt x="3" y="0"/>
                  </a:cubicBezTo>
                  <a:cubicBezTo>
                    <a:pt x="8" y="0"/>
                    <a:pt x="8" y="0"/>
                    <a:pt x="8" y="0"/>
                  </a:cubicBezTo>
                  <a:cubicBezTo>
                    <a:pt x="8" y="2"/>
                    <a:pt x="8" y="2"/>
                    <a:pt x="8" y="2"/>
                  </a:cubicBezTo>
                  <a:cubicBezTo>
                    <a:pt x="7" y="2"/>
                    <a:pt x="6" y="2"/>
                    <a:pt x="5" y="2"/>
                  </a:cubicBezTo>
                  <a:cubicBezTo>
                    <a:pt x="4" y="3"/>
                    <a:pt x="3" y="3"/>
                    <a:pt x="3" y="4"/>
                  </a:cubicBezTo>
                  <a:cubicBezTo>
                    <a:pt x="2" y="5"/>
                    <a:pt x="2" y="5"/>
                    <a:pt x="2" y="6"/>
                  </a:cubicBezTo>
                  <a:cubicBezTo>
                    <a:pt x="3" y="6"/>
                    <a:pt x="3" y="7"/>
                    <a:pt x="3" y="7"/>
                  </a:cubicBezTo>
                  <a:cubicBezTo>
                    <a:pt x="4" y="7"/>
                    <a:pt x="5" y="7"/>
                    <a:pt x="6" y="5"/>
                  </a:cubicBezTo>
                  <a:cubicBezTo>
                    <a:pt x="6" y="5"/>
                    <a:pt x="6" y="5"/>
                    <a:pt x="6" y="5"/>
                  </a:cubicBezTo>
                  <a:cubicBezTo>
                    <a:pt x="7" y="4"/>
                    <a:pt x="7" y="4"/>
                    <a:pt x="8" y="3"/>
                  </a:cubicBezTo>
                  <a:cubicBezTo>
                    <a:pt x="8" y="3"/>
                    <a:pt x="8" y="3"/>
                    <a:pt x="9" y="3"/>
                  </a:cubicBezTo>
                  <a:cubicBezTo>
                    <a:pt x="9" y="2"/>
                    <a:pt x="10" y="2"/>
                    <a:pt x="10" y="2"/>
                  </a:cubicBezTo>
                  <a:cubicBezTo>
                    <a:pt x="11" y="2"/>
                    <a:pt x="11" y="3"/>
                    <a:pt x="12" y="3"/>
                  </a:cubicBezTo>
                  <a:cubicBezTo>
                    <a:pt x="13" y="3"/>
                    <a:pt x="14" y="4"/>
                    <a:pt x="14" y="5"/>
                  </a:cubicBezTo>
                  <a:cubicBezTo>
                    <a:pt x="14" y="6"/>
                    <a:pt x="14" y="7"/>
                    <a:pt x="14" y="8"/>
                  </a:cubicBezTo>
                  <a:cubicBezTo>
                    <a:pt x="14" y="9"/>
                    <a:pt x="13" y="9"/>
                    <a:pt x="13" y="10"/>
                  </a:cubicBezTo>
                  <a:cubicBezTo>
                    <a:pt x="13" y="10"/>
                    <a:pt x="12" y="10"/>
                    <a:pt x="12" y="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7" name="Freeform 19"/>
            <p:cNvSpPr/>
            <p:nvPr/>
          </p:nvSpPr>
          <p:spPr bwMode="auto">
            <a:xfrm>
              <a:off x="-2587628" y="591595"/>
              <a:ext cx="38100" cy="30160"/>
            </a:xfrm>
            <a:custGeom>
              <a:avLst/>
              <a:gdLst>
                <a:gd name="T0" fmla="*/ 15 w 15"/>
                <a:gd name="T1" fmla="*/ 2 h 12"/>
                <a:gd name="T2" fmla="*/ 12 w 15"/>
                <a:gd name="T3" fmla="*/ 12 h 12"/>
                <a:gd name="T4" fmla="*/ 8 w 15"/>
                <a:gd name="T5" fmla="*/ 12 h 12"/>
                <a:gd name="T6" fmla="*/ 8 w 15"/>
                <a:gd name="T7" fmla="*/ 10 h 12"/>
                <a:gd name="T8" fmla="*/ 10 w 15"/>
                <a:gd name="T9" fmla="*/ 10 h 12"/>
                <a:gd name="T10" fmla="*/ 11 w 15"/>
                <a:gd name="T11" fmla="*/ 8 h 12"/>
                <a:gd name="T12" fmla="*/ 11 w 15"/>
                <a:gd name="T13" fmla="*/ 8 h 12"/>
                <a:gd name="T14" fmla="*/ 4 w 15"/>
                <a:gd name="T15" fmla="*/ 6 h 12"/>
                <a:gd name="T16" fmla="*/ 2 w 15"/>
                <a:gd name="T17" fmla="*/ 5 h 12"/>
                <a:gd name="T18" fmla="*/ 2 w 15"/>
                <a:gd name="T19" fmla="*/ 6 h 12"/>
                <a:gd name="T20" fmla="*/ 0 w 15"/>
                <a:gd name="T21" fmla="*/ 6 h 12"/>
                <a:gd name="T22" fmla="*/ 2 w 15"/>
                <a:gd name="T23" fmla="*/ 0 h 12"/>
                <a:gd name="T24" fmla="*/ 3 w 15"/>
                <a:gd name="T25" fmla="*/ 1 h 12"/>
                <a:gd name="T26" fmla="*/ 3 w 15"/>
                <a:gd name="T27" fmla="*/ 2 h 12"/>
                <a:gd name="T28" fmla="*/ 5 w 15"/>
                <a:gd name="T29" fmla="*/ 3 h 12"/>
                <a:gd name="T30" fmla="*/ 12 w 15"/>
                <a:gd name="T31" fmla="*/ 5 h 12"/>
                <a:gd name="T32" fmla="*/ 12 w 15"/>
                <a:gd name="T33" fmla="*/ 5 h 12"/>
                <a:gd name="T34" fmla="*/ 12 w 15"/>
                <a:gd name="T35" fmla="*/ 3 h 12"/>
                <a:gd name="T36" fmla="*/ 11 w 15"/>
                <a:gd name="T37" fmla="*/ 1 h 12"/>
                <a:gd name="T38" fmla="*/ 11 w 15"/>
                <a:gd name="T39" fmla="*/ 0 h 12"/>
                <a:gd name="T40" fmla="*/ 15 w 15"/>
                <a:gd name="T41"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12">
                  <a:moveTo>
                    <a:pt x="15" y="2"/>
                  </a:moveTo>
                  <a:cubicBezTo>
                    <a:pt x="12" y="12"/>
                    <a:pt x="12" y="12"/>
                    <a:pt x="12" y="12"/>
                  </a:cubicBezTo>
                  <a:cubicBezTo>
                    <a:pt x="8" y="12"/>
                    <a:pt x="8" y="12"/>
                    <a:pt x="8" y="12"/>
                  </a:cubicBezTo>
                  <a:cubicBezTo>
                    <a:pt x="8" y="10"/>
                    <a:pt x="8" y="10"/>
                    <a:pt x="8" y="10"/>
                  </a:cubicBezTo>
                  <a:cubicBezTo>
                    <a:pt x="9" y="10"/>
                    <a:pt x="9" y="10"/>
                    <a:pt x="10" y="10"/>
                  </a:cubicBezTo>
                  <a:cubicBezTo>
                    <a:pt x="11" y="9"/>
                    <a:pt x="11" y="9"/>
                    <a:pt x="11" y="8"/>
                  </a:cubicBezTo>
                  <a:cubicBezTo>
                    <a:pt x="11" y="8"/>
                    <a:pt x="11" y="8"/>
                    <a:pt x="11" y="8"/>
                  </a:cubicBezTo>
                  <a:cubicBezTo>
                    <a:pt x="4" y="6"/>
                    <a:pt x="4" y="6"/>
                    <a:pt x="4" y="6"/>
                  </a:cubicBezTo>
                  <a:cubicBezTo>
                    <a:pt x="3" y="5"/>
                    <a:pt x="3" y="5"/>
                    <a:pt x="2" y="5"/>
                  </a:cubicBezTo>
                  <a:cubicBezTo>
                    <a:pt x="2" y="5"/>
                    <a:pt x="2" y="6"/>
                    <a:pt x="2" y="6"/>
                  </a:cubicBezTo>
                  <a:cubicBezTo>
                    <a:pt x="0" y="6"/>
                    <a:pt x="0" y="6"/>
                    <a:pt x="0" y="6"/>
                  </a:cubicBezTo>
                  <a:cubicBezTo>
                    <a:pt x="2" y="0"/>
                    <a:pt x="2" y="0"/>
                    <a:pt x="2" y="0"/>
                  </a:cubicBezTo>
                  <a:cubicBezTo>
                    <a:pt x="3" y="1"/>
                    <a:pt x="3" y="1"/>
                    <a:pt x="3" y="1"/>
                  </a:cubicBezTo>
                  <a:cubicBezTo>
                    <a:pt x="3" y="1"/>
                    <a:pt x="3" y="2"/>
                    <a:pt x="3" y="2"/>
                  </a:cubicBezTo>
                  <a:cubicBezTo>
                    <a:pt x="4" y="2"/>
                    <a:pt x="4" y="2"/>
                    <a:pt x="5" y="3"/>
                  </a:cubicBezTo>
                  <a:cubicBezTo>
                    <a:pt x="12" y="5"/>
                    <a:pt x="12" y="5"/>
                    <a:pt x="12" y="5"/>
                  </a:cubicBezTo>
                  <a:cubicBezTo>
                    <a:pt x="12" y="5"/>
                    <a:pt x="12" y="5"/>
                    <a:pt x="12" y="5"/>
                  </a:cubicBezTo>
                  <a:cubicBezTo>
                    <a:pt x="12" y="4"/>
                    <a:pt x="12" y="3"/>
                    <a:pt x="12" y="3"/>
                  </a:cubicBezTo>
                  <a:cubicBezTo>
                    <a:pt x="12" y="2"/>
                    <a:pt x="11" y="2"/>
                    <a:pt x="11" y="1"/>
                  </a:cubicBezTo>
                  <a:cubicBezTo>
                    <a:pt x="11" y="0"/>
                    <a:pt x="11" y="0"/>
                    <a:pt x="11" y="0"/>
                  </a:cubicBezTo>
                  <a:lnTo>
                    <a:pt x="15" y="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8" name="Freeform 20"/>
            <p:cNvSpPr>
              <a:spLocks noEditPoints="1"/>
            </p:cNvSpPr>
            <p:nvPr/>
          </p:nvSpPr>
          <p:spPr bwMode="auto">
            <a:xfrm>
              <a:off x="-2593978" y="613818"/>
              <a:ext cx="36513" cy="28573"/>
            </a:xfrm>
            <a:custGeom>
              <a:avLst/>
              <a:gdLst>
                <a:gd name="T0" fmla="*/ 7 w 15"/>
                <a:gd name="T1" fmla="*/ 8 h 12"/>
                <a:gd name="T2" fmla="*/ 8 w 15"/>
                <a:gd name="T3" fmla="*/ 5 h 12"/>
                <a:gd name="T4" fmla="*/ 11 w 15"/>
                <a:gd name="T5" fmla="*/ 7 h 12"/>
                <a:gd name="T6" fmla="*/ 7 w 15"/>
                <a:gd name="T7" fmla="*/ 8 h 12"/>
                <a:gd name="T8" fmla="*/ 6 w 15"/>
                <a:gd name="T9" fmla="*/ 2 h 12"/>
                <a:gd name="T10" fmla="*/ 6 w 15"/>
                <a:gd name="T11" fmla="*/ 2 h 12"/>
                <a:gd name="T12" fmla="*/ 4 w 15"/>
                <a:gd name="T13" fmla="*/ 0 h 12"/>
                <a:gd name="T14" fmla="*/ 3 w 15"/>
                <a:gd name="T15" fmla="*/ 0 h 12"/>
                <a:gd name="T16" fmla="*/ 2 w 15"/>
                <a:gd name="T17" fmla="*/ 4 h 12"/>
                <a:gd name="T18" fmla="*/ 3 w 15"/>
                <a:gd name="T19" fmla="*/ 5 h 12"/>
                <a:gd name="T20" fmla="*/ 4 w 15"/>
                <a:gd name="T21" fmla="*/ 4 h 12"/>
                <a:gd name="T22" fmla="*/ 4 w 15"/>
                <a:gd name="T23" fmla="*/ 4 h 12"/>
                <a:gd name="T24" fmla="*/ 5 w 15"/>
                <a:gd name="T25" fmla="*/ 4 h 12"/>
                <a:gd name="T26" fmla="*/ 5 w 15"/>
                <a:gd name="T27" fmla="*/ 4 h 12"/>
                <a:gd name="T28" fmla="*/ 6 w 15"/>
                <a:gd name="T29" fmla="*/ 4 h 12"/>
                <a:gd name="T30" fmla="*/ 6 w 15"/>
                <a:gd name="T31" fmla="*/ 8 h 12"/>
                <a:gd name="T32" fmla="*/ 4 w 15"/>
                <a:gd name="T33" fmla="*/ 8 h 12"/>
                <a:gd name="T34" fmla="*/ 4 w 15"/>
                <a:gd name="T35" fmla="*/ 8 h 12"/>
                <a:gd name="T36" fmla="*/ 3 w 15"/>
                <a:gd name="T37" fmla="*/ 8 h 12"/>
                <a:gd name="T38" fmla="*/ 3 w 15"/>
                <a:gd name="T39" fmla="*/ 8 h 12"/>
                <a:gd name="T40" fmla="*/ 3 w 15"/>
                <a:gd name="T41" fmla="*/ 7 h 12"/>
                <a:gd name="T42" fmla="*/ 3 w 15"/>
                <a:gd name="T43" fmla="*/ 7 h 12"/>
                <a:gd name="T44" fmla="*/ 1 w 15"/>
                <a:gd name="T45" fmla="*/ 7 h 12"/>
                <a:gd name="T46" fmla="*/ 0 w 15"/>
                <a:gd name="T47" fmla="*/ 12 h 12"/>
                <a:gd name="T48" fmla="*/ 2 w 15"/>
                <a:gd name="T49" fmla="*/ 12 h 12"/>
                <a:gd name="T50" fmla="*/ 4 w 15"/>
                <a:gd name="T51" fmla="*/ 11 h 12"/>
                <a:gd name="T52" fmla="*/ 4 w 15"/>
                <a:gd name="T53" fmla="*/ 11 h 12"/>
                <a:gd name="T54" fmla="*/ 14 w 15"/>
                <a:gd name="T55" fmla="*/ 10 h 12"/>
                <a:gd name="T56" fmla="*/ 15 w 15"/>
                <a:gd name="T57" fmla="*/ 7 h 12"/>
                <a:gd name="T58" fmla="*/ 6 w 15"/>
                <a:gd name="T59"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 h="12">
                  <a:moveTo>
                    <a:pt x="7" y="8"/>
                  </a:moveTo>
                  <a:cubicBezTo>
                    <a:pt x="8" y="5"/>
                    <a:pt x="8" y="5"/>
                    <a:pt x="8" y="5"/>
                  </a:cubicBezTo>
                  <a:cubicBezTo>
                    <a:pt x="11" y="7"/>
                    <a:pt x="11" y="7"/>
                    <a:pt x="11" y="7"/>
                  </a:cubicBezTo>
                  <a:lnTo>
                    <a:pt x="7" y="8"/>
                  </a:lnTo>
                  <a:close/>
                  <a:moveTo>
                    <a:pt x="6" y="2"/>
                  </a:moveTo>
                  <a:cubicBezTo>
                    <a:pt x="6" y="2"/>
                    <a:pt x="6" y="2"/>
                    <a:pt x="6" y="2"/>
                  </a:cubicBezTo>
                  <a:cubicBezTo>
                    <a:pt x="5" y="1"/>
                    <a:pt x="4" y="1"/>
                    <a:pt x="4" y="0"/>
                  </a:cubicBezTo>
                  <a:cubicBezTo>
                    <a:pt x="3" y="0"/>
                    <a:pt x="3" y="0"/>
                    <a:pt x="3" y="0"/>
                  </a:cubicBezTo>
                  <a:cubicBezTo>
                    <a:pt x="2" y="4"/>
                    <a:pt x="2" y="4"/>
                    <a:pt x="2" y="4"/>
                  </a:cubicBezTo>
                  <a:cubicBezTo>
                    <a:pt x="3" y="5"/>
                    <a:pt x="3" y="5"/>
                    <a:pt x="3" y="5"/>
                  </a:cubicBezTo>
                  <a:cubicBezTo>
                    <a:pt x="3" y="4"/>
                    <a:pt x="3" y="4"/>
                    <a:pt x="4" y="4"/>
                  </a:cubicBezTo>
                  <a:cubicBezTo>
                    <a:pt x="4" y="3"/>
                    <a:pt x="4" y="3"/>
                    <a:pt x="4" y="4"/>
                  </a:cubicBezTo>
                  <a:cubicBezTo>
                    <a:pt x="4" y="4"/>
                    <a:pt x="4" y="4"/>
                    <a:pt x="5" y="4"/>
                  </a:cubicBezTo>
                  <a:cubicBezTo>
                    <a:pt x="5" y="4"/>
                    <a:pt x="5" y="4"/>
                    <a:pt x="5" y="4"/>
                  </a:cubicBezTo>
                  <a:cubicBezTo>
                    <a:pt x="6" y="4"/>
                    <a:pt x="6" y="4"/>
                    <a:pt x="6" y="4"/>
                  </a:cubicBezTo>
                  <a:cubicBezTo>
                    <a:pt x="6" y="8"/>
                    <a:pt x="6" y="8"/>
                    <a:pt x="6" y="8"/>
                  </a:cubicBezTo>
                  <a:cubicBezTo>
                    <a:pt x="4" y="8"/>
                    <a:pt x="4" y="8"/>
                    <a:pt x="4" y="8"/>
                  </a:cubicBezTo>
                  <a:cubicBezTo>
                    <a:pt x="4" y="8"/>
                    <a:pt x="4" y="8"/>
                    <a:pt x="4" y="8"/>
                  </a:cubicBezTo>
                  <a:cubicBezTo>
                    <a:pt x="4" y="8"/>
                    <a:pt x="3" y="8"/>
                    <a:pt x="3" y="8"/>
                  </a:cubicBezTo>
                  <a:cubicBezTo>
                    <a:pt x="3" y="8"/>
                    <a:pt x="3" y="8"/>
                    <a:pt x="3" y="8"/>
                  </a:cubicBezTo>
                  <a:cubicBezTo>
                    <a:pt x="3" y="8"/>
                    <a:pt x="3" y="7"/>
                    <a:pt x="3" y="7"/>
                  </a:cubicBezTo>
                  <a:cubicBezTo>
                    <a:pt x="3" y="7"/>
                    <a:pt x="3" y="7"/>
                    <a:pt x="3" y="7"/>
                  </a:cubicBezTo>
                  <a:cubicBezTo>
                    <a:pt x="1" y="7"/>
                    <a:pt x="1" y="7"/>
                    <a:pt x="1" y="7"/>
                  </a:cubicBezTo>
                  <a:cubicBezTo>
                    <a:pt x="0" y="12"/>
                    <a:pt x="0" y="12"/>
                    <a:pt x="0" y="12"/>
                  </a:cubicBezTo>
                  <a:cubicBezTo>
                    <a:pt x="2" y="12"/>
                    <a:pt x="2" y="12"/>
                    <a:pt x="2" y="12"/>
                  </a:cubicBezTo>
                  <a:cubicBezTo>
                    <a:pt x="2" y="12"/>
                    <a:pt x="3" y="11"/>
                    <a:pt x="4" y="11"/>
                  </a:cubicBezTo>
                  <a:cubicBezTo>
                    <a:pt x="4" y="11"/>
                    <a:pt x="4" y="11"/>
                    <a:pt x="4" y="11"/>
                  </a:cubicBezTo>
                  <a:cubicBezTo>
                    <a:pt x="14" y="10"/>
                    <a:pt x="14" y="10"/>
                    <a:pt x="14" y="10"/>
                  </a:cubicBezTo>
                  <a:cubicBezTo>
                    <a:pt x="15" y="7"/>
                    <a:pt x="15" y="7"/>
                    <a:pt x="15" y="7"/>
                  </a:cubicBezTo>
                  <a:lnTo>
                    <a:pt x="6" y="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39" name="Freeform 21"/>
            <p:cNvSpPr/>
            <p:nvPr/>
          </p:nvSpPr>
          <p:spPr bwMode="auto">
            <a:xfrm>
              <a:off x="-2593978" y="642391"/>
              <a:ext cx="31750" cy="30160"/>
            </a:xfrm>
            <a:custGeom>
              <a:avLst/>
              <a:gdLst>
                <a:gd name="T0" fmla="*/ 13 w 13"/>
                <a:gd name="T1" fmla="*/ 1 h 12"/>
                <a:gd name="T2" fmla="*/ 13 w 13"/>
                <a:gd name="T3" fmla="*/ 11 h 12"/>
                <a:gd name="T4" fmla="*/ 9 w 13"/>
                <a:gd name="T5" fmla="*/ 12 h 12"/>
                <a:gd name="T6" fmla="*/ 8 w 13"/>
                <a:gd name="T7" fmla="*/ 11 h 12"/>
                <a:gd name="T8" fmla="*/ 11 w 13"/>
                <a:gd name="T9" fmla="*/ 10 h 12"/>
                <a:gd name="T10" fmla="*/ 11 w 13"/>
                <a:gd name="T11" fmla="*/ 8 h 12"/>
                <a:gd name="T12" fmla="*/ 11 w 13"/>
                <a:gd name="T13" fmla="*/ 8 h 12"/>
                <a:gd name="T14" fmla="*/ 4 w 13"/>
                <a:gd name="T15" fmla="*/ 7 h 12"/>
                <a:gd name="T16" fmla="*/ 2 w 13"/>
                <a:gd name="T17" fmla="*/ 8 h 12"/>
                <a:gd name="T18" fmla="*/ 2 w 13"/>
                <a:gd name="T19" fmla="*/ 9 h 12"/>
                <a:gd name="T20" fmla="*/ 0 w 13"/>
                <a:gd name="T21" fmla="*/ 9 h 12"/>
                <a:gd name="T22" fmla="*/ 0 w 13"/>
                <a:gd name="T23" fmla="*/ 3 h 12"/>
                <a:gd name="T24" fmla="*/ 2 w 13"/>
                <a:gd name="T25" fmla="*/ 3 h 12"/>
                <a:gd name="T26" fmla="*/ 2 w 13"/>
                <a:gd name="T27" fmla="*/ 4 h 12"/>
                <a:gd name="T28" fmla="*/ 4 w 13"/>
                <a:gd name="T29" fmla="*/ 4 h 12"/>
                <a:gd name="T30" fmla="*/ 12 w 13"/>
                <a:gd name="T31" fmla="*/ 5 h 12"/>
                <a:gd name="T32" fmla="*/ 12 w 13"/>
                <a:gd name="T33" fmla="*/ 5 h 12"/>
                <a:gd name="T34" fmla="*/ 11 w 13"/>
                <a:gd name="T35" fmla="*/ 3 h 12"/>
                <a:gd name="T36" fmla="*/ 9 w 13"/>
                <a:gd name="T37" fmla="*/ 1 h 12"/>
                <a:gd name="T38" fmla="*/ 10 w 13"/>
                <a:gd name="T39" fmla="*/ 0 h 12"/>
                <a:gd name="T40" fmla="*/ 13 w 13"/>
                <a:gd name="T41"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 h="12">
                  <a:moveTo>
                    <a:pt x="13" y="1"/>
                  </a:moveTo>
                  <a:cubicBezTo>
                    <a:pt x="13" y="11"/>
                    <a:pt x="13" y="11"/>
                    <a:pt x="13" y="11"/>
                  </a:cubicBezTo>
                  <a:cubicBezTo>
                    <a:pt x="9" y="12"/>
                    <a:pt x="9" y="12"/>
                    <a:pt x="9" y="12"/>
                  </a:cubicBezTo>
                  <a:cubicBezTo>
                    <a:pt x="8" y="11"/>
                    <a:pt x="8" y="11"/>
                    <a:pt x="8" y="11"/>
                  </a:cubicBezTo>
                  <a:cubicBezTo>
                    <a:pt x="10" y="11"/>
                    <a:pt x="10" y="10"/>
                    <a:pt x="11" y="10"/>
                  </a:cubicBezTo>
                  <a:cubicBezTo>
                    <a:pt x="11" y="9"/>
                    <a:pt x="11" y="9"/>
                    <a:pt x="11" y="8"/>
                  </a:cubicBezTo>
                  <a:cubicBezTo>
                    <a:pt x="11" y="8"/>
                    <a:pt x="11" y="8"/>
                    <a:pt x="11" y="8"/>
                  </a:cubicBezTo>
                  <a:cubicBezTo>
                    <a:pt x="4" y="7"/>
                    <a:pt x="4" y="7"/>
                    <a:pt x="4" y="7"/>
                  </a:cubicBezTo>
                  <a:cubicBezTo>
                    <a:pt x="3" y="7"/>
                    <a:pt x="2" y="7"/>
                    <a:pt x="2" y="8"/>
                  </a:cubicBezTo>
                  <a:cubicBezTo>
                    <a:pt x="2" y="8"/>
                    <a:pt x="2" y="8"/>
                    <a:pt x="2" y="9"/>
                  </a:cubicBezTo>
                  <a:cubicBezTo>
                    <a:pt x="0" y="9"/>
                    <a:pt x="0" y="9"/>
                    <a:pt x="0" y="9"/>
                  </a:cubicBezTo>
                  <a:cubicBezTo>
                    <a:pt x="0" y="3"/>
                    <a:pt x="0" y="3"/>
                    <a:pt x="0" y="3"/>
                  </a:cubicBezTo>
                  <a:cubicBezTo>
                    <a:pt x="2" y="3"/>
                    <a:pt x="2" y="3"/>
                    <a:pt x="2" y="3"/>
                  </a:cubicBezTo>
                  <a:cubicBezTo>
                    <a:pt x="2" y="3"/>
                    <a:pt x="2" y="4"/>
                    <a:pt x="2" y="4"/>
                  </a:cubicBezTo>
                  <a:cubicBezTo>
                    <a:pt x="2" y="4"/>
                    <a:pt x="3" y="4"/>
                    <a:pt x="4" y="4"/>
                  </a:cubicBezTo>
                  <a:cubicBezTo>
                    <a:pt x="12" y="5"/>
                    <a:pt x="12" y="5"/>
                    <a:pt x="12" y="5"/>
                  </a:cubicBezTo>
                  <a:cubicBezTo>
                    <a:pt x="12" y="5"/>
                    <a:pt x="12" y="5"/>
                    <a:pt x="12" y="5"/>
                  </a:cubicBezTo>
                  <a:cubicBezTo>
                    <a:pt x="12" y="4"/>
                    <a:pt x="11" y="3"/>
                    <a:pt x="11" y="3"/>
                  </a:cubicBezTo>
                  <a:cubicBezTo>
                    <a:pt x="11" y="2"/>
                    <a:pt x="10" y="2"/>
                    <a:pt x="9" y="1"/>
                  </a:cubicBezTo>
                  <a:cubicBezTo>
                    <a:pt x="10" y="0"/>
                    <a:pt x="10" y="0"/>
                    <a:pt x="10" y="0"/>
                  </a:cubicBezTo>
                  <a:lnTo>
                    <a:pt x="13"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0" name="Freeform 22"/>
            <p:cNvSpPr/>
            <p:nvPr/>
          </p:nvSpPr>
          <p:spPr bwMode="auto">
            <a:xfrm>
              <a:off x="-2593978" y="675725"/>
              <a:ext cx="34925" cy="30161"/>
            </a:xfrm>
            <a:custGeom>
              <a:avLst/>
              <a:gdLst>
                <a:gd name="T0" fmla="*/ 13 w 14"/>
                <a:gd name="T1" fmla="*/ 0 h 12"/>
                <a:gd name="T2" fmla="*/ 14 w 14"/>
                <a:gd name="T3" fmla="*/ 9 h 12"/>
                <a:gd name="T4" fmla="*/ 11 w 14"/>
                <a:gd name="T5" fmla="*/ 11 h 12"/>
                <a:gd name="T6" fmla="*/ 10 w 14"/>
                <a:gd name="T7" fmla="*/ 10 h 12"/>
                <a:gd name="T8" fmla="*/ 12 w 14"/>
                <a:gd name="T9" fmla="*/ 8 h 12"/>
                <a:gd name="T10" fmla="*/ 12 w 14"/>
                <a:gd name="T11" fmla="*/ 6 h 12"/>
                <a:gd name="T12" fmla="*/ 12 w 14"/>
                <a:gd name="T13" fmla="*/ 5 h 12"/>
                <a:gd name="T14" fmla="*/ 11 w 14"/>
                <a:gd name="T15" fmla="*/ 4 h 12"/>
                <a:gd name="T16" fmla="*/ 9 w 14"/>
                <a:gd name="T17" fmla="*/ 5 h 12"/>
                <a:gd name="T18" fmla="*/ 9 w 14"/>
                <a:gd name="T19" fmla="*/ 5 h 12"/>
                <a:gd name="T20" fmla="*/ 9 w 14"/>
                <a:gd name="T21" fmla="*/ 6 h 12"/>
                <a:gd name="T22" fmla="*/ 11 w 14"/>
                <a:gd name="T23" fmla="*/ 7 h 12"/>
                <a:gd name="T24" fmla="*/ 11 w 14"/>
                <a:gd name="T25" fmla="*/ 8 h 12"/>
                <a:gd name="T26" fmla="*/ 5 w 14"/>
                <a:gd name="T27" fmla="*/ 8 h 12"/>
                <a:gd name="T28" fmla="*/ 5 w 14"/>
                <a:gd name="T29" fmla="*/ 7 h 12"/>
                <a:gd name="T30" fmla="*/ 7 w 14"/>
                <a:gd name="T31" fmla="*/ 7 h 12"/>
                <a:gd name="T32" fmla="*/ 7 w 14"/>
                <a:gd name="T33" fmla="*/ 5 h 12"/>
                <a:gd name="T34" fmla="*/ 7 w 14"/>
                <a:gd name="T35" fmla="*/ 5 h 12"/>
                <a:gd name="T36" fmla="*/ 4 w 14"/>
                <a:gd name="T37" fmla="*/ 5 h 12"/>
                <a:gd name="T38" fmla="*/ 3 w 14"/>
                <a:gd name="T39" fmla="*/ 6 h 12"/>
                <a:gd name="T40" fmla="*/ 2 w 14"/>
                <a:gd name="T41" fmla="*/ 7 h 12"/>
                <a:gd name="T42" fmla="*/ 4 w 14"/>
                <a:gd name="T43" fmla="*/ 9 h 12"/>
                <a:gd name="T44" fmla="*/ 7 w 14"/>
                <a:gd name="T45" fmla="*/ 11 h 12"/>
                <a:gd name="T46" fmla="*/ 6 w 14"/>
                <a:gd name="T47" fmla="*/ 12 h 12"/>
                <a:gd name="T48" fmla="*/ 1 w 14"/>
                <a:gd name="T49" fmla="*/ 11 h 12"/>
                <a:gd name="T50" fmla="*/ 0 w 14"/>
                <a:gd name="T51" fmla="*/ 1 h 12"/>
                <a:gd name="T52" fmla="*/ 2 w 14"/>
                <a:gd name="T53" fmla="*/ 1 h 12"/>
                <a:gd name="T54" fmla="*/ 2 w 14"/>
                <a:gd name="T55" fmla="*/ 2 h 12"/>
                <a:gd name="T56" fmla="*/ 4 w 14"/>
                <a:gd name="T57" fmla="*/ 2 h 12"/>
                <a:gd name="T58" fmla="*/ 9 w 14"/>
                <a:gd name="T59" fmla="*/ 1 h 12"/>
                <a:gd name="T60" fmla="*/ 11 w 14"/>
                <a:gd name="T61" fmla="*/ 1 h 12"/>
                <a:gd name="T62" fmla="*/ 12 w 14"/>
                <a:gd name="T63" fmla="*/ 0 h 12"/>
                <a:gd name="T64" fmla="*/ 13 w 14"/>
                <a:gd name="T6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2">
                  <a:moveTo>
                    <a:pt x="13" y="0"/>
                  </a:moveTo>
                  <a:cubicBezTo>
                    <a:pt x="14" y="9"/>
                    <a:pt x="14" y="9"/>
                    <a:pt x="14" y="9"/>
                  </a:cubicBezTo>
                  <a:cubicBezTo>
                    <a:pt x="11" y="11"/>
                    <a:pt x="11" y="11"/>
                    <a:pt x="11" y="11"/>
                  </a:cubicBezTo>
                  <a:cubicBezTo>
                    <a:pt x="10" y="10"/>
                    <a:pt x="10" y="10"/>
                    <a:pt x="10" y="10"/>
                  </a:cubicBezTo>
                  <a:cubicBezTo>
                    <a:pt x="11" y="10"/>
                    <a:pt x="11" y="9"/>
                    <a:pt x="12" y="8"/>
                  </a:cubicBezTo>
                  <a:cubicBezTo>
                    <a:pt x="12" y="7"/>
                    <a:pt x="12" y="6"/>
                    <a:pt x="12" y="6"/>
                  </a:cubicBezTo>
                  <a:cubicBezTo>
                    <a:pt x="12" y="5"/>
                    <a:pt x="12" y="5"/>
                    <a:pt x="12" y="5"/>
                  </a:cubicBezTo>
                  <a:cubicBezTo>
                    <a:pt x="12" y="4"/>
                    <a:pt x="11" y="4"/>
                    <a:pt x="11" y="4"/>
                  </a:cubicBezTo>
                  <a:cubicBezTo>
                    <a:pt x="9" y="5"/>
                    <a:pt x="9" y="5"/>
                    <a:pt x="9" y="5"/>
                  </a:cubicBezTo>
                  <a:cubicBezTo>
                    <a:pt x="9" y="5"/>
                    <a:pt x="9" y="5"/>
                    <a:pt x="9" y="5"/>
                  </a:cubicBezTo>
                  <a:cubicBezTo>
                    <a:pt x="9" y="6"/>
                    <a:pt x="9" y="6"/>
                    <a:pt x="9" y="6"/>
                  </a:cubicBezTo>
                  <a:cubicBezTo>
                    <a:pt x="10" y="7"/>
                    <a:pt x="10" y="7"/>
                    <a:pt x="11" y="7"/>
                  </a:cubicBezTo>
                  <a:cubicBezTo>
                    <a:pt x="11" y="8"/>
                    <a:pt x="11" y="8"/>
                    <a:pt x="11" y="8"/>
                  </a:cubicBezTo>
                  <a:cubicBezTo>
                    <a:pt x="5" y="8"/>
                    <a:pt x="5" y="8"/>
                    <a:pt x="5" y="8"/>
                  </a:cubicBezTo>
                  <a:cubicBezTo>
                    <a:pt x="5" y="7"/>
                    <a:pt x="5" y="7"/>
                    <a:pt x="5" y="7"/>
                  </a:cubicBezTo>
                  <a:cubicBezTo>
                    <a:pt x="6" y="7"/>
                    <a:pt x="6" y="7"/>
                    <a:pt x="7" y="7"/>
                  </a:cubicBezTo>
                  <a:cubicBezTo>
                    <a:pt x="7" y="6"/>
                    <a:pt x="7" y="6"/>
                    <a:pt x="7" y="5"/>
                  </a:cubicBezTo>
                  <a:cubicBezTo>
                    <a:pt x="7" y="5"/>
                    <a:pt x="7" y="5"/>
                    <a:pt x="7" y="5"/>
                  </a:cubicBezTo>
                  <a:cubicBezTo>
                    <a:pt x="4" y="5"/>
                    <a:pt x="4" y="5"/>
                    <a:pt x="4" y="5"/>
                  </a:cubicBezTo>
                  <a:cubicBezTo>
                    <a:pt x="3" y="5"/>
                    <a:pt x="3" y="5"/>
                    <a:pt x="3" y="6"/>
                  </a:cubicBezTo>
                  <a:cubicBezTo>
                    <a:pt x="2" y="6"/>
                    <a:pt x="2" y="6"/>
                    <a:pt x="2" y="7"/>
                  </a:cubicBezTo>
                  <a:cubicBezTo>
                    <a:pt x="3" y="8"/>
                    <a:pt x="3" y="8"/>
                    <a:pt x="4" y="9"/>
                  </a:cubicBezTo>
                  <a:cubicBezTo>
                    <a:pt x="4" y="10"/>
                    <a:pt x="5" y="11"/>
                    <a:pt x="7" y="11"/>
                  </a:cubicBezTo>
                  <a:cubicBezTo>
                    <a:pt x="6" y="12"/>
                    <a:pt x="6" y="12"/>
                    <a:pt x="6" y="12"/>
                  </a:cubicBezTo>
                  <a:cubicBezTo>
                    <a:pt x="1" y="11"/>
                    <a:pt x="1" y="11"/>
                    <a:pt x="1" y="11"/>
                  </a:cubicBezTo>
                  <a:cubicBezTo>
                    <a:pt x="0" y="1"/>
                    <a:pt x="0" y="1"/>
                    <a:pt x="0" y="1"/>
                  </a:cubicBezTo>
                  <a:cubicBezTo>
                    <a:pt x="2" y="1"/>
                    <a:pt x="2" y="1"/>
                    <a:pt x="2" y="1"/>
                  </a:cubicBezTo>
                  <a:cubicBezTo>
                    <a:pt x="2" y="2"/>
                    <a:pt x="2" y="2"/>
                    <a:pt x="2" y="2"/>
                  </a:cubicBezTo>
                  <a:cubicBezTo>
                    <a:pt x="3" y="2"/>
                    <a:pt x="3" y="2"/>
                    <a:pt x="4" y="2"/>
                  </a:cubicBezTo>
                  <a:cubicBezTo>
                    <a:pt x="9" y="1"/>
                    <a:pt x="9" y="1"/>
                    <a:pt x="9" y="1"/>
                  </a:cubicBezTo>
                  <a:cubicBezTo>
                    <a:pt x="10" y="1"/>
                    <a:pt x="11" y="1"/>
                    <a:pt x="11" y="1"/>
                  </a:cubicBezTo>
                  <a:cubicBezTo>
                    <a:pt x="12" y="1"/>
                    <a:pt x="12" y="0"/>
                    <a:pt x="12" y="0"/>
                  </a:cubicBezTo>
                  <a:lnTo>
                    <a:pt x="1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1" name="Freeform 23"/>
            <p:cNvSpPr/>
            <p:nvPr/>
          </p:nvSpPr>
          <p:spPr bwMode="auto">
            <a:xfrm>
              <a:off x="-2584453" y="718585"/>
              <a:ext cx="36513" cy="33334"/>
            </a:xfrm>
            <a:custGeom>
              <a:avLst/>
              <a:gdLst>
                <a:gd name="T0" fmla="*/ 14 w 15"/>
                <a:gd name="T1" fmla="*/ 7 h 14"/>
                <a:gd name="T2" fmla="*/ 14 w 15"/>
                <a:gd name="T3" fmla="*/ 7 h 14"/>
                <a:gd name="T4" fmla="*/ 15 w 15"/>
                <a:gd name="T5" fmla="*/ 8 h 14"/>
                <a:gd name="T6" fmla="*/ 11 w 15"/>
                <a:gd name="T7" fmla="*/ 10 h 14"/>
                <a:gd name="T8" fmla="*/ 10 w 15"/>
                <a:gd name="T9" fmla="*/ 9 h 14"/>
                <a:gd name="T10" fmla="*/ 12 w 15"/>
                <a:gd name="T11" fmla="*/ 7 h 14"/>
                <a:gd name="T12" fmla="*/ 12 w 15"/>
                <a:gd name="T13" fmla="*/ 5 h 14"/>
                <a:gd name="T14" fmla="*/ 10 w 15"/>
                <a:gd name="T15" fmla="*/ 3 h 14"/>
                <a:gd name="T16" fmla="*/ 6 w 15"/>
                <a:gd name="T17" fmla="*/ 4 h 14"/>
                <a:gd name="T18" fmla="*/ 3 w 15"/>
                <a:gd name="T19" fmla="*/ 6 h 14"/>
                <a:gd name="T20" fmla="*/ 3 w 15"/>
                <a:gd name="T21" fmla="*/ 8 h 14"/>
                <a:gd name="T22" fmla="*/ 4 w 15"/>
                <a:gd name="T23" fmla="*/ 10 h 14"/>
                <a:gd name="T24" fmla="*/ 6 w 15"/>
                <a:gd name="T25" fmla="*/ 10 h 14"/>
                <a:gd name="T26" fmla="*/ 6 w 15"/>
                <a:gd name="T27" fmla="*/ 9 h 14"/>
                <a:gd name="T28" fmla="*/ 6 w 15"/>
                <a:gd name="T29" fmla="*/ 8 h 14"/>
                <a:gd name="T30" fmla="*/ 8 w 15"/>
                <a:gd name="T31" fmla="*/ 7 h 14"/>
                <a:gd name="T32" fmla="*/ 10 w 15"/>
                <a:gd name="T33" fmla="*/ 12 h 14"/>
                <a:gd name="T34" fmla="*/ 8 w 15"/>
                <a:gd name="T35" fmla="*/ 13 h 14"/>
                <a:gd name="T36" fmla="*/ 7 w 15"/>
                <a:gd name="T37" fmla="*/ 12 h 14"/>
                <a:gd name="T38" fmla="*/ 6 w 15"/>
                <a:gd name="T39" fmla="*/ 12 h 14"/>
                <a:gd name="T40" fmla="*/ 3 w 15"/>
                <a:gd name="T41" fmla="*/ 14 h 14"/>
                <a:gd name="T42" fmla="*/ 2 w 15"/>
                <a:gd name="T43" fmla="*/ 12 h 14"/>
                <a:gd name="T44" fmla="*/ 3 w 15"/>
                <a:gd name="T45" fmla="*/ 11 h 14"/>
                <a:gd name="T46" fmla="*/ 1 w 15"/>
                <a:gd name="T47" fmla="*/ 10 h 14"/>
                <a:gd name="T48" fmla="*/ 0 w 15"/>
                <a:gd name="T49" fmla="*/ 8 h 14"/>
                <a:gd name="T50" fmla="*/ 1 w 15"/>
                <a:gd name="T51" fmla="*/ 4 h 14"/>
                <a:gd name="T52" fmla="*/ 5 w 15"/>
                <a:gd name="T53" fmla="*/ 1 h 14"/>
                <a:gd name="T54" fmla="*/ 10 w 15"/>
                <a:gd name="T55" fmla="*/ 1 h 14"/>
                <a:gd name="T56" fmla="*/ 14 w 15"/>
                <a:gd name="T57" fmla="*/ 4 h 14"/>
                <a:gd name="T58" fmla="*/ 14 w 15"/>
                <a:gd name="T59" fmla="*/ 5 h 14"/>
                <a:gd name="T60" fmla="*/ 14 w 15"/>
                <a:gd name="T6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 h="14">
                  <a:moveTo>
                    <a:pt x="14" y="7"/>
                  </a:moveTo>
                  <a:cubicBezTo>
                    <a:pt x="14" y="7"/>
                    <a:pt x="14" y="7"/>
                    <a:pt x="14" y="7"/>
                  </a:cubicBezTo>
                  <a:cubicBezTo>
                    <a:pt x="15" y="8"/>
                    <a:pt x="15" y="8"/>
                    <a:pt x="15" y="8"/>
                  </a:cubicBezTo>
                  <a:cubicBezTo>
                    <a:pt x="11" y="10"/>
                    <a:pt x="11" y="10"/>
                    <a:pt x="11" y="10"/>
                  </a:cubicBezTo>
                  <a:cubicBezTo>
                    <a:pt x="10" y="9"/>
                    <a:pt x="10" y="9"/>
                    <a:pt x="10" y="9"/>
                  </a:cubicBezTo>
                  <a:cubicBezTo>
                    <a:pt x="11" y="8"/>
                    <a:pt x="12" y="7"/>
                    <a:pt x="12" y="7"/>
                  </a:cubicBezTo>
                  <a:cubicBezTo>
                    <a:pt x="12" y="6"/>
                    <a:pt x="12" y="5"/>
                    <a:pt x="12" y="5"/>
                  </a:cubicBezTo>
                  <a:cubicBezTo>
                    <a:pt x="12" y="4"/>
                    <a:pt x="11" y="3"/>
                    <a:pt x="10" y="3"/>
                  </a:cubicBezTo>
                  <a:cubicBezTo>
                    <a:pt x="9" y="3"/>
                    <a:pt x="8" y="3"/>
                    <a:pt x="6" y="4"/>
                  </a:cubicBezTo>
                  <a:cubicBezTo>
                    <a:pt x="5" y="4"/>
                    <a:pt x="4" y="5"/>
                    <a:pt x="3" y="6"/>
                  </a:cubicBezTo>
                  <a:cubicBezTo>
                    <a:pt x="2" y="7"/>
                    <a:pt x="2" y="7"/>
                    <a:pt x="3" y="8"/>
                  </a:cubicBezTo>
                  <a:cubicBezTo>
                    <a:pt x="3" y="9"/>
                    <a:pt x="3" y="9"/>
                    <a:pt x="4" y="10"/>
                  </a:cubicBezTo>
                  <a:cubicBezTo>
                    <a:pt x="4" y="10"/>
                    <a:pt x="5" y="10"/>
                    <a:pt x="6" y="10"/>
                  </a:cubicBezTo>
                  <a:cubicBezTo>
                    <a:pt x="6" y="9"/>
                    <a:pt x="6" y="9"/>
                    <a:pt x="6" y="9"/>
                  </a:cubicBezTo>
                  <a:cubicBezTo>
                    <a:pt x="7" y="9"/>
                    <a:pt x="6" y="8"/>
                    <a:pt x="6" y="8"/>
                  </a:cubicBezTo>
                  <a:cubicBezTo>
                    <a:pt x="8" y="7"/>
                    <a:pt x="8" y="7"/>
                    <a:pt x="8" y="7"/>
                  </a:cubicBezTo>
                  <a:cubicBezTo>
                    <a:pt x="10" y="12"/>
                    <a:pt x="10" y="12"/>
                    <a:pt x="10" y="12"/>
                  </a:cubicBezTo>
                  <a:cubicBezTo>
                    <a:pt x="8" y="13"/>
                    <a:pt x="8" y="13"/>
                    <a:pt x="8" y="13"/>
                  </a:cubicBezTo>
                  <a:cubicBezTo>
                    <a:pt x="8" y="12"/>
                    <a:pt x="8" y="12"/>
                    <a:pt x="7" y="12"/>
                  </a:cubicBezTo>
                  <a:cubicBezTo>
                    <a:pt x="7" y="12"/>
                    <a:pt x="7" y="12"/>
                    <a:pt x="6" y="12"/>
                  </a:cubicBezTo>
                  <a:cubicBezTo>
                    <a:pt x="3" y="14"/>
                    <a:pt x="3" y="14"/>
                    <a:pt x="3" y="14"/>
                  </a:cubicBezTo>
                  <a:cubicBezTo>
                    <a:pt x="2" y="12"/>
                    <a:pt x="2" y="12"/>
                    <a:pt x="2" y="12"/>
                  </a:cubicBezTo>
                  <a:cubicBezTo>
                    <a:pt x="3" y="11"/>
                    <a:pt x="3" y="11"/>
                    <a:pt x="3" y="11"/>
                  </a:cubicBezTo>
                  <a:cubicBezTo>
                    <a:pt x="2" y="11"/>
                    <a:pt x="2" y="10"/>
                    <a:pt x="1" y="10"/>
                  </a:cubicBezTo>
                  <a:cubicBezTo>
                    <a:pt x="1" y="9"/>
                    <a:pt x="1" y="9"/>
                    <a:pt x="0" y="8"/>
                  </a:cubicBezTo>
                  <a:cubicBezTo>
                    <a:pt x="0" y="7"/>
                    <a:pt x="0" y="5"/>
                    <a:pt x="1" y="4"/>
                  </a:cubicBezTo>
                  <a:cubicBezTo>
                    <a:pt x="2" y="3"/>
                    <a:pt x="3" y="2"/>
                    <a:pt x="5" y="1"/>
                  </a:cubicBezTo>
                  <a:cubicBezTo>
                    <a:pt x="7" y="0"/>
                    <a:pt x="9" y="0"/>
                    <a:pt x="10" y="1"/>
                  </a:cubicBezTo>
                  <a:cubicBezTo>
                    <a:pt x="12" y="1"/>
                    <a:pt x="13" y="2"/>
                    <a:pt x="14" y="4"/>
                  </a:cubicBezTo>
                  <a:cubicBezTo>
                    <a:pt x="14" y="4"/>
                    <a:pt x="14" y="5"/>
                    <a:pt x="14" y="5"/>
                  </a:cubicBezTo>
                  <a:cubicBezTo>
                    <a:pt x="14" y="6"/>
                    <a:pt x="14" y="6"/>
                    <a:pt x="14" y="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2" name="Freeform 24"/>
            <p:cNvSpPr>
              <a:spLocks noEditPoints="1"/>
            </p:cNvSpPr>
            <p:nvPr/>
          </p:nvSpPr>
          <p:spPr bwMode="auto">
            <a:xfrm>
              <a:off x="-2574928" y="743983"/>
              <a:ext cx="39688" cy="42859"/>
            </a:xfrm>
            <a:custGeom>
              <a:avLst/>
              <a:gdLst>
                <a:gd name="T0" fmla="*/ 11 w 16"/>
                <a:gd name="T1" fmla="*/ 5 h 18"/>
                <a:gd name="T2" fmla="*/ 12 w 16"/>
                <a:gd name="T3" fmla="*/ 5 h 18"/>
                <a:gd name="T4" fmla="*/ 13 w 16"/>
                <a:gd name="T5" fmla="*/ 6 h 18"/>
                <a:gd name="T6" fmla="*/ 14 w 16"/>
                <a:gd name="T7" fmla="*/ 8 h 18"/>
                <a:gd name="T8" fmla="*/ 13 w 16"/>
                <a:gd name="T9" fmla="*/ 9 h 18"/>
                <a:gd name="T10" fmla="*/ 11 w 16"/>
                <a:gd name="T11" fmla="*/ 9 h 18"/>
                <a:gd name="T12" fmla="*/ 9 w 16"/>
                <a:gd name="T13" fmla="*/ 7 h 18"/>
                <a:gd name="T14" fmla="*/ 9 w 16"/>
                <a:gd name="T15" fmla="*/ 7 h 18"/>
                <a:gd name="T16" fmla="*/ 9 w 16"/>
                <a:gd name="T17" fmla="*/ 7 h 18"/>
                <a:gd name="T18" fmla="*/ 11 w 16"/>
                <a:gd name="T19" fmla="*/ 5 h 18"/>
                <a:gd name="T20" fmla="*/ 10 w 16"/>
                <a:gd name="T21" fmla="*/ 1 h 18"/>
                <a:gd name="T22" fmla="*/ 11 w 16"/>
                <a:gd name="T23" fmla="*/ 2 h 18"/>
                <a:gd name="T24" fmla="*/ 9 w 16"/>
                <a:gd name="T25" fmla="*/ 3 h 18"/>
                <a:gd name="T26" fmla="*/ 4 w 16"/>
                <a:gd name="T27" fmla="*/ 6 h 18"/>
                <a:gd name="T28" fmla="*/ 3 w 16"/>
                <a:gd name="T29" fmla="*/ 6 h 18"/>
                <a:gd name="T30" fmla="*/ 2 w 16"/>
                <a:gd name="T31" fmla="*/ 5 h 18"/>
                <a:gd name="T32" fmla="*/ 0 w 16"/>
                <a:gd name="T33" fmla="*/ 6 h 18"/>
                <a:gd name="T34" fmla="*/ 3 w 16"/>
                <a:gd name="T35" fmla="*/ 11 h 18"/>
                <a:gd name="T36" fmla="*/ 5 w 16"/>
                <a:gd name="T37" fmla="*/ 11 h 18"/>
                <a:gd name="T38" fmla="*/ 4 w 16"/>
                <a:gd name="T39" fmla="*/ 9 h 18"/>
                <a:gd name="T40" fmla="*/ 6 w 16"/>
                <a:gd name="T41" fmla="*/ 8 h 18"/>
                <a:gd name="T42" fmla="*/ 7 w 16"/>
                <a:gd name="T43" fmla="*/ 7 h 18"/>
                <a:gd name="T44" fmla="*/ 8 w 16"/>
                <a:gd name="T45" fmla="*/ 8 h 18"/>
                <a:gd name="T46" fmla="*/ 5 w 16"/>
                <a:gd name="T47" fmla="*/ 14 h 18"/>
                <a:gd name="T48" fmla="*/ 7 w 16"/>
                <a:gd name="T49" fmla="*/ 18 h 18"/>
                <a:gd name="T50" fmla="*/ 8 w 16"/>
                <a:gd name="T51" fmla="*/ 17 h 18"/>
                <a:gd name="T52" fmla="*/ 8 w 16"/>
                <a:gd name="T53" fmla="*/ 16 h 18"/>
                <a:gd name="T54" fmla="*/ 8 w 16"/>
                <a:gd name="T55" fmla="*/ 15 h 18"/>
                <a:gd name="T56" fmla="*/ 10 w 16"/>
                <a:gd name="T57" fmla="*/ 11 h 18"/>
                <a:gd name="T58" fmla="*/ 12 w 16"/>
                <a:gd name="T59" fmla="*/ 12 h 18"/>
                <a:gd name="T60" fmla="*/ 14 w 16"/>
                <a:gd name="T61" fmla="*/ 12 h 18"/>
                <a:gd name="T62" fmla="*/ 16 w 16"/>
                <a:gd name="T63" fmla="*/ 9 h 18"/>
                <a:gd name="T64" fmla="*/ 15 w 16"/>
                <a:gd name="T65" fmla="*/ 6 h 18"/>
                <a:gd name="T66" fmla="*/ 12 w 16"/>
                <a:gd name="T67" fmla="*/ 0 h 18"/>
                <a:gd name="T68" fmla="*/ 10 w 16"/>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18">
                  <a:moveTo>
                    <a:pt x="11" y="5"/>
                  </a:moveTo>
                  <a:cubicBezTo>
                    <a:pt x="12" y="5"/>
                    <a:pt x="12" y="5"/>
                    <a:pt x="12" y="5"/>
                  </a:cubicBezTo>
                  <a:cubicBezTo>
                    <a:pt x="13" y="5"/>
                    <a:pt x="13" y="5"/>
                    <a:pt x="13" y="6"/>
                  </a:cubicBezTo>
                  <a:cubicBezTo>
                    <a:pt x="14" y="7"/>
                    <a:pt x="14" y="7"/>
                    <a:pt x="14" y="8"/>
                  </a:cubicBezTo>
                  <a:cubicBezTo>
                    <a:pt x="14" y="8"/>
                    <a:pt x="13" y="9"/>
                    <a:pt x="13" y="9"/>
                  </a:cubicBezTo>
                  <a:cubicBezTo>
                    <a:pt x="12" y="9"/>
                    <a:pt x="12" y="9"/>
                    <a:pt x="11" y="9"/>
                  </a:cubicBezTo>
                  <a:cubicBezTo>
                    <a:pt x="10" y="9"/>
                    <a:pt x="10" y="8"/>
                    <a:pt x="9" y="7"/>
                  </a:cubicBezTo>
                  <a:cubicBezTo>
                    <a:pt x="9" y="7"/>
                    <a:pt x="9" y="7"/>
                    <a:pt x="9" y="7"/>
                  </a:cubicBezTo>
                  <a:cubicBezTo>
                    <a:pt x="9" y="7"/>
                    <a:pt x="9" y="7"/>
                    <a:pt x="9" y="7"/>
                  </a:cubicBezTo>
                  <a:lnTo>
                    <a:pt x="11" y="5"/>
                  </a:lnTo>
                  <a:close/>
                  <a:moveTo>
                    <a:pt x="10" y="1"/>
                  </a:moveTo>
                  <a:cubicBezTo>
                    <a:pt x="11" y="1"/>
                    <a:pt x="11" y="2"/>
                    <a:pt x="11" y="2"/>
                  </a:cubicBezTo>
                  <a:cubicBezTo>
                    <a:pt x="10" y="2"/>
                    <a:pt x="10" y="3"/>
                    <a:pt x="9" y="3"/>
                  </a:cubicBezTo>
                  <a:cubicBezTo>
                    <a:pt x="4" y="6"/>
                    <a:pt x="4" y="6"/>
                    <a:pt x="4" y="6"/>
                  </a:cubicBezTo>
                  <a:cubicBezTo>
                    <a:pt x="4" y="6"/>
                    <a:pt x="3" y="6"/>
                    <a:pt x="3" y="6"/>
                  </a:cubicBezTo>
                  <a:cubicBezTo>
                    <a:pt x="2" y="6"/>
                    <a:pt x="2" y="6"/>
                    <a:pt x="2" y="5"/>
                  </a:cubicBezTo>
                  <a:cubicBezTo>
                    <a:pt x="0" y="6"/>
                    <a:pt x="0" y="6"/>
                    <a:pt x="0" y="6"/>
                  </a:cubicBezTo>
                  <a:cubicBezTo>
                    <a:pt x="3" y="11"/>
                    <a:pt x="3" y="11"/>
                    <a:pt x="3" y="11"/>
                  </a:cubicBezTo>
                  <a:cubicBezTo>
                    <a:pt x="5" y="11"/>
                    <a:pt x="5" y="11"/>
                    <a:pt x="5" y="11"/>
                  </a:cubicBezTo>
                  <a:cubicBezTo>
                    <a:pt x="4" y="10"/>
                    <a:pt x="4" y="10"/>
                    <a:pt x="4" y="9"/>
                  </a:cubicBezTo>
                  <a:cubicBezTo>
                    <a:pt x="5" y="9"/>
                    <a:pt x="5" y="9"/>
                    <a:pt x="6" y="8"/>
                  </a:cubicBezTo>
                  <a:cubicBezTo>
                    <a:pt x="7" y="7"/>
                    <a:pt x="7" y="7"/>
                    <a:pt x="7" y="7"/>
                  </a:cubicBezTo>
                  <a:cubicBezTo>
                    <a:pt x="8" y="8"/>
                    <a:pt x="8" y="8"/>
                    <a:pt x="8" y="8"/>
                  </a:cubicBezTo>
                  <a:cubicBezTo>
                    <a:pt x="5" y="14"/>
                    <a:pt x="5" y="14"/>
                    <a:pt x="5" y="14"/>
                  </a:cubicBezTo>
                  <a:cubicBezTo>
                    <a:pt x="7" y="18"/>
                    <a:pt x="7" y="18"/>
                    <a:pt x="7" y="18"/>
                  </a:cubicBezTo>
                  <a:cubicBezTo>
                    <a:pt x="8" y="17"/>
                    <a:pt x="8" y="17"/>
                    <a:pt x="8" y="17"/>
                  </a:cubicBezTo>
                  <a:cubicBezTo>
                    <a:pt x="8" y="17"/>
                    <a:pt x="8" y="16"/>
                    <a:pt x="8" y="16"/>
                  </a:cubicBezTo>
                  <a:cubicBezTo>
                    <a:pt x="8" y="16"/>
                    <a:pt x="8" y="15"/>
                    <a:pt x="8" y="15"/>
                  </a:cubicBezTo>
                  <a:cubicBezTo>
                    <a:pt x="10" y="11"/>
                    <a:pt x="10" y="11"/>
                    <a:pt x="10" y="11"/>
                  </a:cubicBezTo>
                  <a:cubicBezTo>
                    <a:pt x="11" y="12"/>
                    <a:pt x="11" y="12"/>
                    <a:pt x="12" y="12"/>
                  </a:cubicBezTo>
                  <a:cubicBezTo>
                    <a:pt x="13" y="12"/>
                    <a:pt x="13" y="12"/>
                    <a:pt x="14" y="12"/>
                  </a:cubicBezTo>
                  <a:cubicBezTo>
                    <a:pt x="15" y="11"/>
                    <a:pt x="16" y="10"/>
                    <a:pt x="16" y="9"/>
                  </a:cubicBezTo>
                  <a:cubicBezTo>
                    <a:pt x="16" y="9"/>
                    <a:pt x="16" y="7"/>
                    <a:pt x="15" y="6"/>
                  </a:cubicBezTo>
                  <a:cubicBezTo>
                    <a:pt x="12" y="0"/>
                    <a:pt x="12" y="0"/>
                    <a:pt x="12" y="0"/>
                  </a:cubicBezTo>
                  <a:lnTo>
                    <a:pt x="10"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3" name="Freeform 25"/>
            <p:cNvSpPr/>
            <p:nvPr/>
          </p:nvSpPr>
          <p:spPr bwMode="auto">
            <a:xfrm>
              <a:off x="-2557465" y="769381"/>
              <a:ext cx="36512" cy="33334"/>
            </a:xfrm>
            <a:custGeom>
              <a:avLst/>
              <a:gdLst>
                <a:gd name="T0" fmla="*/ 11 w 15"/>
                <a:gd name="T1" fmla="*/ 0 h 13"/>
                <a:gd name="T2" fmla="*/ 15 w 15"/>
                <a:gd name="T3" fmla="*/ 5 h 13"/>
                <a:gd name="T4" fmla="*/ 13 w 15"/>
                <a:gd name="T5" fmla="*/ 6 h 13"/>
                <a:gd name="T6" fmla="*/ 12 w 15"/>
                <a:gd name="T7" fmla="*/ 5 h 13"/>
                <a:gd name="T8" fmla="*/ 10 w 15"/>
                <a:gd name="T9" fmla="*/ 6 h 13"/>
                <a:gd name="T10" fmla="*/ 6 w 15"/>
                <a:gd name="T11" fmla="*/ 9 h 13"/>
                <a:gd name="T12" fmla="*/ 5 w 15"/>
                <a:gd name="T13" fmla="*/ 11 h 13"/>
                <a:gd name="T14" fmla="*/ 5 w 15"/>
                <a:gd name="T15" fmla="*/ 12 h 13"/>
                <a:gd name="T16" fmla="*/ 4 w 15"/>
                <a:gd name="T17" fmla="*/ 13 h 13"/>
                <a:gd name="T18" fmla="*/ 0 w 15"/>
                <a:gd name="T19" fmla="*/ 8 h 13"/>
                <a:gd name="T20" fmla="*/ 2 w 15"/>
                <a:gd name="T21" fmla="*/ 7 h 13"/>
                <a:gd name="T22" fmla="*/ 3 w 15"/>
                <a:gd name="T23" fmla="*/ 8 h 13"/>
                <a:gd name="T24" fmla="*/ 5 w 15"/>
                <a:gd name="T25" fmla="*/ 7 h 13"/>
                <a:gd name="T26" fmla="*/ 9 w 15"/>
                <a:gd name="T27" fmla="*/ 4 h 13"/>
                <a:gd name="T28" fmla="*/ 10 w 15"/>
                <a:gd name="T29" fmla="*/ 2 h 13"/>
                <a:gd name="T30" fmla="*/ 10 w 15"/>
                <a:gd name="T31" fmla="*/ 1 h 13"/>
                <a:gd name="T32" fmla="*/ 11 w 15"/>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 h="13">
                  <a:moveTo>
                    <a:pt x="11" y="0"/>
                  </a:moveTo>
                  <a:cubicBezTo>
                    <a:pt x="15" y="5"/>
                    <a:pt x="15" y="5"/>
                    <a:pt x="15" y="5"/>
                  </a:cubicBezTo>
                  <a:cubicBezTo>
                    <a:pt x="13" y="6"/>
                    <a:pt x="13" y="6"/>
                    <a:pt x="13" y="6"/>
                  </a:cubicBezTo>
                  <a:cubicBezTo>
                    <a:pt x="13" y="6"/>
                    <a:pt x="13" y="5"/>
                    <a:pt x="12" y="5"/>
                  </a:cubicBezTo>
                  <a:cubicBezTo>
                    <a:pt x="12" y="5"/>
                    <a:pt x="11" y="6"/>
                    <a:pt x="10" y="6"/>
                  </a:cubicBezTo>
                  <a:cubicBezTo>
                    <a:pt x="6" y="9"/>
                    <a:pt x="6" y="9"/>
                    <a:pt x="6" y="9"/>
                  </a:cubicBezTo>
                  <a:cubicBezTo>
                    <a:pt x="5" y="10"/>
                    <a:pt x="5" y="10"/>
                    <a:pt x="5" y="11"/>
                  </a:cubicBezTo>
                  <a:cubicBezTo>
                    <a:pt x="5" y="11"/>
                    <a:pt x="5" y="11"/>
                    <a:pt x="5" y="12"/>
                  </a:cubicBezTo>
                  <a:cubicBezTo>
                    <a:pt x="4" y="13"/>
                    <a:pt x="4" y="13"/>
                    <a:pt x="4" y="13"/>
                  </a:cubicBezTo>
                  <a:cubicBezTo>
                    <a:pt x="0" y="8"/>
                    <a:pt x="0" y="8"/>
                    <a:pt x="0" y="8"/>
                  </a:cubicBezTo>
                  <a:cubicBezTo>
                    <a:pt x="2" y="7"/>
                    <a:pt x="2" y="7"/>
                    <a:pt x="2" y="7"/>
                  </a:cubicBezTo>
                  <a:cubicBezTo>
                    <a:pt x="2" y="7"/>
                    <a:pt x="2" y="8"/>
                    <a:pt x="3" y="8"/>
                  </a:cubicBezTo>
                  <a:cubicBezTo>
                    <a:pt x="3" y="8"/>
                    <a:pt x="4" y="7"/>
                    <a:pt x="5" y="7"/>
                  </a:cubicBezTo>
                  <a:cubicBezTo>
                    <a:pt x="9" y="4"/>
                    <a:pt x="9" y="4"/>
                    <a:pt x="9" y="4"/>
                  </a:cubicBezTo>
                  <a:cubicBezTo>
                    <a:pt x="9" y="3"/>
                    <a:pt x="10" y="3"/>
                    <a:pt x="10" y="2"/>
                  </a:cubicBezTo>
                  <a:cubicBezTo>
                    <a:pt x="10" y="2"/>
                    <a:pt x="10" y="2"/>
                    <a:pt x="10" y="1"/>
                  </a:cubicBezTo>
                  <a:lnTo>
                    <a:pt x="1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4" name="Freeform 26"/>
            <p:cNvSpPr>
              <a:spLocks noEditPoints="1"/>
            </p:cNvSpPr>
            <p:nvPr/>
          </p:nvSpPr>
          <p:spPr bwMode="auto">
            <a:xfrm>
              <a:off x="-2544765" y="785255"/>
              <a:ext cx="38100" cy="36509"/>
            </a:xfrm>
            <a:custGeom>
              <a:avLst/>
              <a:gdLst>
                <a:gd name="T0" fmla="*/ 11 w 16"/>
                <a:gd name="T1" fmla="*/ 5 h 15"/>
                <a:gd name="T2" fmla="*/ 12 w 16"/>
                <a:gd name="T3" fmla="*/ 5 h 15"/>
                <a:gd name="T4" fmla="*/ 13 w 16"/>
                <a:gd name="T5" fmla="*/ 5 h 15"/>
                <a:gd name="T6" fmla="*/ 13 w 16"/>
                <a:gd name="T7" fmla="*/ 8 h 15"/>
                <a:gd name="T8" fmla="*/ 11 w 16"/>
                <a:gd name="T9" fmla="*/ 11 h 15"/>
                <a:gd name="T10" fmla="*/ 8 w 16"/>
                <a:gd name="T11" fmla="*/ 13 h 15"/>
                <a:gd name="T12" fmla="*/ 5 w 16"/>
                <a:gd name="T13" fmla="*/ 11 h 15"/>
                <a:gd name="T14" fmla="*/ 5 w 16"/>
                <a:gd name="T15" fmla="*/ 10 h 15"/>
                <a:gd name="T16" fmla="*/ 5 w 16"/>
                <a:gd name="T17" fmla="*/ 9 h 15"/>
                <a:gd name="T18" fmla="*/ 11 w 16"/>
                <a:gd name="T19" fmla="*/ 5 h 15"/>
                <a:gd name="T20" fmla="*/ 9 w 16"/>
                <a:gd name="T21" fmla="*/ 1 h 15"/>
                <a:gd name="T22" fmla="*/ 9 w 16"/>
                <a:gd name="T23" fmla="*/ 2 h 15"/>
                <a:gd name="T24" fmla="*/ 8 w 16"/>
                <a:gd name="T25" fmla="*/ 3 h 15"/>
                <a:gd name="T26" fmla="*/ 4 w 16"/>
                <a:gd name="T27" fmla="*/ 6 h 15"/>
                <a:gd name="T28" fmla="*/ 2 w 16"/>
                <a:gd name="T29" fmla="*/ 7 h 15"/>
                <a:gd name="T30" fmla="*/ 1 w 16"/>
                <a:gd name="T31" fmla="*/ 7 h 15"/>
                <a:gd name="T32" fmla="*/ 0 w 16"/>
                <a:gd name="T33" fmla="*/ 8 h 15"/>
                <a:gd name="T34" fmla="*/ 4 w 16"/>
                <a:gd name="T35" fmla="*/ 12 h 15"/>
                <a:gd name="T36" fmla="*/ 8 w 16"/>
                <a:gd name="T37" fmla="*/ 15 h 15"/>
                <a:gd name="T38" fmla="*/ 13 w 16"/>
                <a:gd name="T39" fmla="*/ 14 h 15"/>
                <a:gd name="T40" fmla="*/ 16 w 16"/>
                <a:gd name="T41" fmla="*/ 9 h 15"/>
                <a:gd name="T42" fmla="*/ 14 w 16"/>
                <a:gd name="T43" fmla="*/ 4 h 15"/>
                <a:gd name="T44" fmla="*/ 10 w 16"/>
                <a:gd name="T45" fmla="*/ 0 h 15"/>
                <a:gd name="T46" fmla="*/ 9 w 16"/>
                <a:gd name="T4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 h="15">
                  <a:moveTo>
                    <a:pt x="11" y="5"/>
                  </a:moveTo>
                  <a:cubicBezTo>
                    <a:pt x="11" y="5"/>
                    <a:pt x="12" y="5"/>
                    <a:pt x="12" y="5"/>
                  </a:cubicBezTo>
                  <a:cubicBezTo>
                    <a:pt x="12" y="5"/>
                    <a:pt x="12" y="5"/>
                    <a:pt x="13" y="5"/>
                  </a:cubicBezTo>
                  <a:cubicBezTo>
                    <a:pt x="13" y="6"/>
                    <a:pt x="14" y="7"/>
                    <a:pt x="13" y="8"/>
                  </a:cubicBezTo>
                  <a:cubicBezTo>
                    <a:pt x="13" y="9"/>
                    <a:pt x="12" y="10"/>
                    <a:pt x="11" y="11"/>
                  </a:cubicBezTo>
                  <a:cubicBezTo>
                    <a:pt x="10" y="12"/>
                    <a:pt x="9" y="13"/>
                    <a:pt x="8" y="13"/>
                  </a:cubicBezTo>
                  <a:cubicBezTo>
                    <a:pt x="7" y="13"/>
                    <a:pt x="6" y="12"/>
                    <a:pt x="5" y="11"/>
                  </a:cubicBezTo>
                  <a:cubicBezTo>
                    <a:pt x="5" y="11"/>
                    <a:pt x="4" y="11"/>
                    <a:pt x="5" y="10"/>
                  </a:cubicBezTo>
                  <a:cubicBezTo>
                    <a:pt x="5" y="10"/>
                    <a:pt x="5" y="10"/>
                    <a:pt x="5" y="9"/>
                  </a:cubicBezTo>
                  <a:lnTo>
                    <a:pt x="11" y="5"/>
                  </a:lnTo>
                  <a:close/>
                  <a:moveTo>
                    <a:pt x="9" y="1"/>
                  </a:moveTo>
                  <a:cubicBezTo>
                    <a:pt x="9" y="1"/>
                    <a:pt x="10" y="2"/>
                    <a:pt x="9" y="2"/>
                  </a:cubicBezTo>
                  <a:cubicBezTo>
                    <a:pt x="9" y="2"/>
                    <a:pt x="9" y="3"/>
                    <a:pt x="8" y="3"/>
                  </a:cubicBezTo>
                  <a:cubicBezTo>
                    <a:pt x="4" y="6"/>
                    <a:pt x="4" y="6"/>
                    <a:pt x="4" y="6"/>
                  </a:cubicBezTo>
                  <a:cubicBezTo>
                    <a:pt x="3" y="7"/>
                    <a:pt x="3" y="7"/>
                    <a:pt x="2" y="7"/>
                  </a:cubicBezTo>
                  <a:cubicBezTo>
                    <a:pt x="2" y="8"/>
                    <a:pt x="2" y="7"/>
                    <a:pt x="1" y="7"/>
                  </a:cubicBezTo>
                  <a:cubicBezTo>
                    <a:pt x="0" y="8"/>
                    <a:pt x="0" y="8"/>
                    <a:pt x="0" y="8"/>
                  </a:cubicBezTo>
                  <a:cubicBezTo>
                    <a:pt x="4" y="12"/>
                    <a:pt x="4" y="12"/>
                    <a:pt x="4" y="12"/>
                  </a:cubicBezTo>
                  <a:cubicBezTo>
                    <a:pt x="5" y="14"/>
                    <a:pt x="7" y="15"/>
                    <a:pt x="8" y="15"/>
                  </a:cubicBezTo>
                  <a:cubicBezTo>
                    <a:pt x="10" y="15"/>
                    <a:pt x="12" y="15"/>
                    <a:pt x="13" y="14"/>
                  </a:cubicBezTo>
                  <a:cubicBezTo>
                    <a:pt x="15" y="12"/>
                    <a:pt x="16" y="11"/>
                    <a:pt x="16" y="9"/>
                  </a:cubicBezTo>
                  <a:cubicBezTo>
                    <a:pt x="16" y="8"/>
                    <a:pt x="15" y="6"/>
                    <a:pt x="14" y="4"/>
                  </a:cubicBezTo>
                  <a:cubicBezTo>
                    <a:pt x="10" y="0"/>
                    <a:pt x="10" y="0"/>
                    <a:pt x="10" y="0"/>
                  </a:cubicBezTo>
                  <a:lnTo>
                    <a:pt x="9"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5" name="Freeform 27"/>
            <p:cNvSpPr/>
            <p:nvPr/>
          </p:nvSpPr>
          <p:spPr bwMode="auto">
            <a:xfrm>
              <a:off x="-2506665" y="820177"/>
              <a:ext cx="34925" cy="34922"/>
            </a:xfrm>
            <a:custGeom>
              <a:avLst/>
              <a:gdLst>
                <a:gd name="T0" fmla="*/ 13 w 14"/>
                <a:gd name="T1" fmla="*/ 4 h 14"/>
                <a:gd name="T2" fmla="*/ 13 w 14"/>
                <a:gd name="T3" fmla="*/ 4 h 14"/>
                <a:gd name="T4" fmla="*/ 14 w 14"/>
                <a:gd name="T5" fmla="*/ 4 h 14"/>
                <a:gd name="T6" fmla="*/ 13 w 14"/>
                <a:gd name="T7" fmla="*/ 9 h 14"/>
                <a:gd name="T8" fmla="*/ 11 w 14"/>
                <a:gd name="T9" fmla="*/ 8 h 14"/>
                <a:gd name="T10" fmla="*/ 11 w 14"/>
                <a:gd name="T11" fmla="*/ 5 h 14"/>
                <a:gd name="T12" fmla="*/ 10 w 14"/>
                <a:gd name="T13" fmla="*/ 3 h 14"/>
                <a:gd name="T14" fmla="*/ 8 w 14"/>
                <a:gd name="T15" fmla="*/ 3 h 14"/>
                <a:gd name="T16" fmla="*/ 5 w 14"/>
                <a:gd name="T17" fmla="*/ 5 h 14"/>
                <a:gd name="T18" fmla="*/ 3 w 14"/>
                <a:gd name="T19" fmla="*/ 9 h 14"/>
                <a:gd name="T20" fmla="*/ 4 w 14"/>
                <a:gd name="T21" fmla="*/ 11 h 14"/>
                <a:gd name="T22" fmla="*/ 7 w 14"/>
                <a:gd name="T23" fmla="*/ 12 h 14"/>
                <a:gd name="T24" fmla="*/ 9 w 14"/>
                <a:gd name="T25" fmla="*/ 11 h 14"/>
                <a:gd name="T26" fmla="*/ 10 w 14"/>
                <a:gd name="T27" fmla="*/ 13 h 14"/>
                <a:gd name="T28" fmla="*/ 6 w 14"/>
                <a:gd name="T29" fmla="*/ 14 h 14"/>
                <a:gd name="T30" fmla="*/ 3 w 14"/>
                <a:gd name="T31" fmla="*/ 13 h 14"/>
                <a:gd name="T32" fmla="*/ 0 w 14"/>
                <a:gd name="T33" fmla="*/ 8 h 14"/>
                <a:gd name="T34" fmla="*/ 2 w 14"/>
                <a:gd name="T35" fmla="*/ 3 h 14"/>
                <a:gd name="T36" fmla="*/ 6 w 14"/>
                <a:gd name="T37" fmla="*/ 1 h 14"/>
                <a:gd name="T38" fmla="*/ 11 w 14"/>
                <a:gd name="T39" fmla="*/ 2 h 14"/>
                <a:gd name="T40" fmla="*/ 12 w 14"/>
                <a:gd name="T41" fmla="*/ 3 h 14"/>
                <a:gd name="T42" fmla="*/ 13 w 14"/>
                <a:gd name="T43"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14">
                  <a:moveTo>
                    <a:pt x="13" y="4"/>
                  </a:moveTo>
                  <a:cubicBezTo>
                    <a:pt x="13" y="4"/>
                    <a:pt x="13" y="4"/>
                    <a:pt x="13" y="4"/>
                  </a:cubicBezTo>
                  <a:cubicBezTo>
                    <a:pt x="14" y="4"/>
                    <a:pt x="14" y="4"/>
                    <a:pt x="14" y="4"/>
                  </a:cubicBezTo>
                  <a:cubicBezTo>
                    <a:pt x="13" y="9"/>
                    <a:pt x="13" y="9"/>
                    <a:pt x="13" y="9"/>
                  </a:cubicBezTo>
                  <a:cubicBezTo>
                    <a:pt x="11" y="8"/>
                    <a:pt x="11" y="8"/>
                    <a:pt x="11" y="8"/>
                  </a:cubicBezTo>
                  <a:cubicBezTo>
                    <a:pt x="12" y="7"/>
                    <a:pt x="12" y="6"/>
                    <a:pt x="11" y="5"/>
                  </a:cubicBezTo>
                  <a:cubicBezTo>
                    <a:pt x="11" y="4"/>
                    <a:pt x="11" y="4"/>
                    <a:pt x="10" y="3"/>
                  </a:cubicBezTo>
                  <a:cubicBezTo>
                    <a:pt x="10" y="3"/>
                    <a:pt x="9" y="3"/>
                    <a:pt x="8" y="3"/>
                  </a:cubicBezTo>
                  <a:cubicBezTo>
                    <a:pt x="7" y="3"/>
                    <a:pt x="6" y="4"/>
                    <a:pt x="5" y="5"/>
                  </a:cubicBezTo>
                  <a:cubicBezTo>
                    <a:pt x="4" y="7"/>
                    <a:pt x="3" y="8"/>
                    <a:pt x="3" y="9"/>
                  </a:cubicBezTo>
                  <a:cubicBezTo>
                    <a:pt x="3" y="10"/>
                    <a:pt x="3" y="11"/>
                    <a:pt x="4" y="11"/>
                  </a:cubicBezTo>
                  <a:cubicBezTo>
                    <a:pt x="5" y="12"/>
                    <a:pt x="6" y="12"/>
                    <a:pt x="7" y="12"/>
                  </a:cubicBezTo>
                  <a:cubicBezTo>
                    <a:pt x="7" y="12"/>
                    <a:pt x="8" y="12"/>
                    <a:pt x="9" y="11"/>
                  </a:cubicBezTo>
                  <a:cubicBezTo>
                    <a:pt x="10" y="13"/>
                    <a:pt x="10" y="13"/>
                    <a:pt x="10" y="13"/>
                  </a:cubicBezTo>
                  <a:cubicBezTo>
                    <a:pt x="9" y="14"/>
                    <a:pt x="7" y="14"/>
                    <a:pt x="6" y="14"/>
                  </a:cubicBezTo>
                  <a:cubicBezTo>
                    <a:pt x="5" y="14"/>
                    <a:pt x="4" y="13"/>
                    <a:pt x="3" y="13"/>
                  </a:cubicBezTo>
                  <a:cubicBezTo>
                    <a:pt x="1" y="11"/>
                    <a:pt x="0" y="10"/>
                    <a:pt x="0" y="8"/>
                  </a:cubicBezTo>
                  <a:cubicBezTo>
                    <a:pt x="0" y="7"/>
                    <a:pt x="1" y="5"/>
                    <a:pt x="2" y="3"/>
                  </a:cubicBezTo>
                  <a:cubicBezTo>
                    <a:pt x="3" y="2"/>
                    <a:pt x="5" y="1"/>
                    <a:pt x="6" y="1"/>
                  </a:cubicBezTo>
                  <a:cubicBezTo>
                    <a:pt x="8" y="0"/>
                    <a:pt x="10" y="1"/>
                    <a:pt x="11" y="2"/>
                  </a:cubicBezTo>
                  <a:cubicBezTo>
                    <a:pt x="11" y="2"/>
                    <a:pt x="12" y="2"/>
                    <a:pt x="12" y="3"/>
                  </a:cubicBezTo>
                  <a:cubicBezTo>
                    <a:pt x="12" y="3"/>
                    <a:pt x="13" y="4"/>
                    <a:pt x="13"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6" name="Freeform 28"/>
            <p:cNvSpPr>
              <a:spLocks noEditPoints="1"/>
            </p:cNvSpPr>
            <p:nvPr/>
          </p:nvSpPr>
          <p:spPr bwMode="auto">
            <a:xfrm>
              <a:off x="-2476503" y="837638"/>
              <a:ext cx="31750" cy="34922"/>
            </a:xfrm>
            <a:custGeom>
              <a:avLst/>
              <a:gdLst>
                <a:gd name="T0" fmla="*/ 10 w 13"/>
                <a:gd name="T1" fmla="*/ 4 h 14"/>
                <a:gd name="T2" fmla="*/ 9 w 13"/>
                <a:gd name="T3" fmla="*/ 8 h 14"/>
                <a:gd name="T4" fmla="*/ 7 w 13"/>
                <a:gd name="T5" fmla="*/ 11 h 14"/>
                <a:gd name="T6" fmla="*/ 4 w 13"/>
                <a:gd name="T7" fmla="*/ 11 h 14"/>
                <a:gd name="T8" fmla="*/ 3 w 13"/>
                <a:gd name="T9" fmla="*/ 9 h 14"/>
                <a:gd name="T10" fmla="*/ 4 w 13"/>
                <a:gd name="T11" fmla="*/ 5 h 14"/>
                <a:gd name="T12" fmla="*/ 6 w 13"/>
                <a:gd name="T13" fmla="*/ 2 h 14"/>
                <a:gd name="T14" fmla="*/ 9 w 13"/>
                <a:gd name="T15" fmla="*/ 2 h 14"/>
                <a:gd name="T16" fmla="*/ 10 w 13"/>
                <a:gd name="T17" fmla="*/ 4 h 14"/>
                <a:gd name="T18" fmla="*/ 4 w 13"/>
                <a:gd name="T19" fmla="*/ 0 h 14"/>
                <a:gd name="T20" fmla="*/ 1 w 13"/>
                <a:gd name="T21" fmla="*/ 4 h 14"/>
                <a:gd name="T22" fmla="*/ 0 w 13"/>
                <a:gd name="T23" fmla="*/ 9 h 14"/>
                <a:gd name="T24" fmla="*/ 3 w 13"/>
                <a:gd name="T25" fmla="*/ 13 h 14"/>
                <a:gd name="T26" fmla="*/ 8 w 13"/>
                <a:gd name="T27" fmla="*/ 13 h 14"/>
                <a:gd name="T28" fmla="*/ 12 w 13"/>
                <a:gd name="T29" fmla="*/ 9 h 14"/>
                <a:gd name="T30" fmla="*/ 13 w 13"/>
                <a:gd name="T31" fmla="*/ 4 h 14"/>
                <a:gd name="T32" fmla="*/ 9 w 13"/>
                <a:gd name="T33" fmla="*/ 1 h 14"/>
                <a:gd name="T34" fmla="*/ 4 w 1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10" y="4"/>
                  </a:moveTo>
                  <a:cubicBezTo>
                    <a:pt x="10" y="5"/>
                    <a:pt x="10" y="7"/>
                    <a:pt x="9" y="8"/>
                  </a:cubicBezTo>
                  <a:cubicBezTo>
                    <a:pt x="8" y="9"/>
                    <a:pt x="8" y="10"/>
                    <a:pt x="7" y="11"/>
                  </a:cubicBezTo>
                  <a:cubicBezTo>
                    <a:pt x="6" y="12"/>
                    <a:pt x="5" y="12"/>
                    <a:pt x="4" y="11"/>
                  </a:cubicBezTo>
                  <a:cubicBezTo>
                    <a:pt x="3" y="11"/>
                    <a:pt x="3" y="10"/>
                    <a:pt x="3" y="9"/>
                  </a:cubicBezTo>
                  <a:cubicBezTo>
                    <a:pt x="3" y="8"/>
                    <a:pt x="3" y="7"/>
                    <a:pt x="4" y="5"/>
                  </a:cubicBezTo>
                  <a:cubicBezTo>
                    <a:pt x="4" y="4"/>
                    <a:pt x="5" y="3"/>
                    <a:pt x="6" y="2"/>
                  </a:cubicBezTo>
                  <a:cubicBezTo>
                    <a:pt x="7" y="2"/>
                    <a:pt x="8" y="2"/>
                    <a:pt x="9" y="2"/>
                  </a:cubicBezTo>
                  <a:cubicBezTo>
                    <a:pt x="9" y="2"/>
                    <a:pt x="10" y="3"/>
                    <a:pt x="10" y="4"/>
                  </a:cubicBezTo>
                  <a:close/>
                  <a:moveTo>
                    <a:pt x="4" y="0"/>
                  </a:moveTo>
                  <a:cubicBezTo>
                    <a:pt x="3" y="1"/>
                    <a:pt x="1" y="2"/>
                    <a:pt x="1" y="4"/>
                  </a:cubicBezTo>
                  <a:cubicBezTo>
                    <a:pt x="0" y="6"/>
                    <a:pt x="0" y="8"/>
                    <a:pt x="0" y="9"/>
                  </a:cubicBezTo>
                  <a:cubicBezTo>
                    <a:pt x="1" y="11"/>
                    <a:pt x="2" y="12"/>
                    <a:pt x="3" y="13"/>
                  </a:cubicBezTo>
                  <a:cubicBezTo>
                    <a:pt x="5" y="14"/>
                    <a:pt x="7" y="14"/>
                    <a:pt x="8" y="13"/>
                  </a:cubicBezTo>
                  <a:cubicBezTo>
                    <a:pt x="10" y="12"/>
                    <a:pt x="11" y="11"/>
                    <a:pt x="12" y="9"/>
                  </a:cubicBezTo>
                  <a:cubicBezTo>
                    <a:pt x="13" y="8"/>
                    <a:pt x="13" y="6"/>
                    <a:pt x="13" y="4"/>
                  </a:cubicBezTo>
                  <a:cubicBezTo>
                    <a:pt x="12" y="3"/>
                    <a:pt x="11" y="1"/>
                    <a:pt x="9" y="1"/>
                  </a:cubicBezTo>
                  <a:cubicBezTo>
                    <a:pt x="8" y="0"/>
                    <a:pt x="6" y="0"/>
                    <a:pt x="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7" name="Freeform 29"/>
            <p:cNvSpPr>
              <a:spLocks noEditPoints="1"/>
            </p:cNvSpPr>
            <p:nvPr/>
          </p:nvSpPr>
          <p:spPr bwMode="auto">
            <a:xfrm>
              <a:off x="-2446340" y="847162"/>
              <a:ext cx="34925" cy="38097"/>
            </a:xfrm>
            <a:custGeom>
              <a:avLst/>
              <a:gdLst>
                <a:gd name="T0" fmla="*/ 7 w 14"/>
                <a:gd name="T1" fmla="*/ 4 h 16"/>
                <a:gd name="T2" fmla="*/ 7 w 14"/>
                <a:gd name="T3" fmla="*/ 3 h 16"/>
                <a:gd name="T4" fmla="*/ 9 w 14"/>
                <a:gd name="T5" fmla="*/ 3 h 16"/>
                <a:gd name="T6" fmla="*/ 10 w 14"/>
                <a:gd name="T7" fmla="*/ 4 h 16"/>
                <a:gd name="T8" fmla="*/ 10 w 14"/>
                <a:gd name="T9" fmla="*/ 5 h 16"/>
                <a:gd name="T10" fmla="*/ 9 w 14"/>
                <a:gd name="T11" fmla="*/ 7 h 16"/>
                <a:gd name="T12" fmla="*/ 7 w 14"/>
                <a:gd name="T13" fmla="*/ 6 h 16"/>
                <a:gd name="T14" fmla="*/ 6 w 14"/>
                <a:gd name="T15" fmla="*/ 6 h 16"/>
                <a:gd name="T16" fmla="*/ 6 w 14"/>
                <a:gd name="T17" fmla="*/ 6 h 16"/>
                <a:gd name="T18" fmla="*/ 7 w 14"/>
                <a:gd name="T19" fmla="*/ 4 h 16"/>
                <a:gd name="T20" fmla="*/ 3 w 14"/>
                <a:gd name="T21" fmla="*/ 1 h 16"/>
                <a:gd name="T22" fmla="*/ 4 w 14"/>
                <a:gd name="T23" fmla="*/ 2 h 16"/>
                <a:gd name="T24" fmla="*/ 4 w 14"/>
                <a:gd name="T25" fmla="*/ 4 h 16"/>
                <a:gd name="T26" fmla="*/ 2 w 14"/>
                <a:gd name="T27" fmla="*/ 9 h 16"/>
                <a:gd name="T28" fmla="*/ 1 w 14"/>
                <a:gd name="T29" fmla="*/ 10 h 16"/>
                <a:gd name="T30" fmla="*/ 0 w 14"/>
                <a:gd name="T31" fmla="*/ 10 h 16"/>
                <a:gd name="T32" fmla="*/ 0 w 14"/>
                <a:gd name="T33" fmla="*/ 12 h 16"/>
                <a:gd name="T34" fmla="*/ 5 w 14"/>
                <a:gd name="T35" fmla="*/ 14 h 16"/>
                <a:gd name="T36" fmla="*/ 6 w 14"/>
                <a:gd name="T37" fmla="*/ 12 h 16"/>
                <a:gd name="T38" fmla="*/ 5 w 14"/>
                <a:gd name="T39" fmla="*/ 11 h 16"/>
                <a:gd name="T40" fmla="*/ 5 w 14"/>
                <a:gd name="T41" fmla="*/ 9 h 16"/>
                <a:gd name="T42" fmla="*/ 6 w 14"/>
                <a:gd name="T43" fmla="*/ 8 h 16"/>
                <a:gd name="T44" fmla="*/ 7 w 14"/>
                <a:gd name="T45" fmla="*/ 8 h 16"/>
                <a:gd name="T46" fmla="*/ 9 w 14"/>
                <a:gd name="T47" fmla="*/ 15 h 16"/>
                <a:gd name="T48" fmla="*/ 12 w 14"/>
                <a:gd name="T49" fmla="*/ 16 h 16"/>
                <a:gd name="T50" fmla="*/ 13 w 14"/>
                <a:gd name="T51" fmla="*/ 14 h 16"/>
                <a:gd name="T52" fmla="*/ 12 w 14"/>
                <a:gd name="T53" fmla="*/ 14 h 16"/>
                <a:gd name="T54" fmla="*/ 11 w 14"/>
                <a:gd name="T55" fmla="*/ 13 h 16"/>
                <a:gd name="T56" fmla="*/ 10 w 14"/>
                <a:gd name="T57" fmla="*/ 9 h 16"/>
                <a:gd name="T58" fmla="*/ 12 w 14"/>
                <a:gd name="T59" fmla="*/ 8 h 16"/>
                <a:gd name="T60" fmla="*/ 14 w 14"/>
                <a:gd name="T61" fmla="*/ 6 h 16"/>
                <a:gd name="T62" fmla="*/ 13 w 14"/>
                <a:gd name="T63" fmla="*/ 3 h 16"/>
                <a:gd name="T64" fmla="*/ 10 w 14"/>
                <a:gd name="T65" fmla="*/ 1 h 16"/>
                <a:gd name="T66" fmla="*/ 3 w 14"/>
                <a:gd name="T67" fmla="*/ 0 h 16"/>
                <a:gd name="T68" fmla="*/ 3 w 14"/>
                <a:gd name="T69"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 h="16">
                  <a:moveTo>
                    <a:pt x="7" y="4"/>
                  </a:moveTo>
                  <a:cubicBezTo>
                    <a:pt x="7" y="3"/>
                    <a:pt x="7" y="3"/>
                    <a:pt x="7" y="3"/>
                  </a:cubicBezTo>
                  <a:cubicBezTo>
                    <a:pt x="8" y="3"/>
                    <a:pt x="8" y="3"/>
                    <a:pt x="9" y="3"/>
                  </a:cubicBezTo>
                  <a:cubicBezTo>
                    <a:pt x="9" y="3"/>
                    <a:pt x="10" y="3"/>
                    <a:pt x="10" y="4"/>
                  </a:cubicBezTo>
                  <a:cubicBezTo>
                    <a:pt x="11" y="4"/>
                    <a:pt x="11" y="5"/>
                    <a:pt x="10" y="5"/>
                  </a:cubicBezTo>
                  <a:cubicBezTo>
                    <a:pt x="10" y="6"/>
                    <a:pt x="10" y="6"/>
                    <a:pt x="9" y="7"/>
                  </a:cubicBezTo>
                  <a:cubicBezTo>
                    <a:pt x="9" y="7"/>
                    <a:pt x="8" y="7"/>
                    <a:pt x="7" y="6"/>
                  </a:cubicBezTo>
                  <a:cubicBezTo>
                    <a:pt x="7" y="6"/>
                    <a:pt x="6" y="6"/>
                    <a:pt x="6" y="6"/>
                  </a:cubicBezTo>
                  <a:cubicBezTo>
                    <a:pt x="6" y="6"/>
                    <a:pt x="6" y="6"/>
                    <a:pt x="6" y="6"/>
                  </a:cubicBezTo>
                  <a:lnTo>
                    <a:pt x="7" y="4"/>
                  </a:lnTo>
                  <a:close/>
                  <a:moveTo>
                    <a:pt x="3" y="1"/>
                  </a:moveTo>
                  <a:cubicBezTo>
                    <a:pt x="3" y="1"/>
                    <a:pt x="4" y="2"/>
                    <a:pt x="4" y="2"/>
                  </a:cubicBezTo>
                  <a:cubicBezTo>
                    <a:pt x="4" y="2"/>
                    <a:pt x="4" y="3"/>
                    <a:pt x="4" y="4"/>
                  </a:cubicBezTo>
                  <a:cubicBezTo>
                    <a:pt x="2" y="9"/>
                    <a:pt x="2" y="9"/>
                    <a:pt x="2" y="9"/>
                  </a:cubicBezTo>
                  <a:cubicBezTo>
                    <a:pt x="2" y="10"/>
                    <a:pt x="2" y="10"/>
                    <a:pt x="1" y="10"/>
                  </a:cubicBezTo>
                  <a:cubicBezTo>
                    <a:pt x="1" y="11"/>
                    <a:pt x="1" y="11"/>
                    <a:pt x="0" y="10"/>
                  </a:cubicBezTo>
                  <a:cubicBezTo>
                    <a:pt x="0" y="12"/>
                    <a:pt x="0" y="12"/>
                    <a:pt x="0" y="12"/>
                  </a:cubicBezTo>
                  <a:cubicBezTo>
                    <a:pt x="5" y="14"/>
                    <a:pt x="5" y="14"/>
                    <a:pt x="5" y="14"/>
                  </a:cubicBezTo>
                  <a:cubicBezTo>
                    <a:pt x="6" y="12"/>
                    <a:pt x="6" y="12"/>
                    <a:pt x="6" y="12"/>
                  </a:cubicBezTo>
                  <a:cubicBezTo>
                    <a:pt x="5" y="12"/>
                    <a:pt x="5" y="12"/>
                    <a:pt x="5" y="11"/>
                  </a:cubicBezTo>
                  <a:cubicBezTo>
                    <a:pt x="5" y="11"/>
                    <a:pt x="5" y="10"/>
                    <a:pt x="5" y="9"/>
                  </a:cubicBezTo>
                  <a:cubicBezTo>
                    <a:pt x="6" y="8"/>
                    <a:pt x="6" y="8"/>
                    <a:pt x="6" y="8"/>
                  </a:cubicBezTo>
                  <a:cubicBezTo>
                    <a:pt x="7" y="8"/>
                    <a:pt x="7" y="8"/>
                    <a:pt x="7" y="8"/>
                  </a:cubicBezTo>
                  <a:cubicBezTo>
                    <a:pt x="9" y="15"/>
                    <a:pt x="9" y="15"/>
                    <a:pt x="9" y="15"/>
                  </a:cubicBezTo>
                  <a:cubicBezTo>
                    <a:pt x="12" y="16"/>
                    <a:pt x="12" y="16"/>
                    <a:pt x="12" y="16"/>
                  </a:cubicBezTo>
                  <a:cubicBezTo>
                    <a:pt x="13" y="14"/>
                    <a:pt x="13" y="14"/>
                    <a:pt x="13" y="14"/>
                  </a:cubicBezTo>
                  <a:cubicBezTo>
                    <a:pt x="12" y="14"/>
                    <a:pt x="12" y="14"/>
                    <a:pt x="12" y="14"/>
                  </a:cubicBezTo>
                  <a:cubicBezTo>
                    <a:pt x="12" y="13"/>
                    <a:pt x="11" y="13"/>
                    <a:pt x="11" y="13"/>
                  </a:cubicBezTo>
                  <a:cubicBezTo>
                    <a:pt x="10" y="9"/>
                    <a:pt x="10" y="9"/>
                    <a:pt x="10" y="9"/>
                  </a:cubicBezTo>
                  <a:cubicBezTo>
                    <a:pt x="11" y="9"/>
                    <a:pt x="12" y="9"/>
                    <a:pt x="12" y="8"/>
                  </a:cubicBezTo>
                  <a:cubicBezTo>
                    <a:pt x="13" y="8"/>
                    <a:pt x="13" y="7"/>
                    <a:pt x="14" y="6"/>
                  </a:cubicBezTo>
                  <a:cubicBezTo>
                    <a:pt x="14" y="5"/>
                    <a:pt x="14" y="4"/>
                    <a:pt x="13" y="3"/>
                  </a:cubicBezTo>
                  <a:cubicBezTo>
                    <a:pt x="13" y="3"/>
                    <a:pt x="11" y="2"/>
                    <a:pt x="10" y="1"/>
                  </a:cubicBezTo>
                  <a:cubicBezTo>
                    <a:pt x="3" y="0"/>
                    <a:pt x="3" y="0"/>
                    <a:pt x="3" y="0"/>
                  </a:cubicBezTo>
                  <a:lnTo>
                    <a:pt x="3" y="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8" name="Freeform 30"/>
            <p:cNvSpPr>
              <a:spLocks noEditPoints="1"/>
            </p:cNvSpPr>
            <p:nvPr/>
          </p:nvSpPr>
          <p:spPr bwMode="auto">
            <a:xfrm>
              <a:off x="-2411415" y="855099"/>
              <a:ext cx="28575" cy="33334"/>
            </a:xfrm>
            <a:custGeom>
              <a:avLst/>
              <a:gdLst>
                <a:gd name="T0" fmla="*/ 6 w 12"/>
                <a:gd name="T1" fmla="*/ 4 h 14"/>
                <a:gd name="T2" fmla="*/ 6 w 12"/>
                <a:gd name="T3" fmla="*/ 3 h 14"/>
                <a:gd name="T4" fmla="*/ 7 w 12"/>
                <a:gd name="T5" fmla="*/ 2 h 14"/>
                <a:gd name="T6" fmla="*/ 9 w 12"/>
                <a:gd name="T7" fmla="*/ 3 h 14"/>
                <a:gd name="T8" fmla="*/ 9 w 12"/>
                <a:gd name="T9" fmla="*/ 5 h 14"/>
                <a:gd name="T10" fmla="*/ 8 w 12"/>
                <a:gd name="T11" fmla="*/ 7 h 14"/>
                <a:gd name="T12" fmla="*/ 6 w 12"/>
                <a:gd name="T13" fmla="*/ 7 h 14"/>
                <a:gd name="T14" fmla="*/ 6 w 12"/>
                <a:gd name="T15" fmla="*/ 7 h 14"/>
                <a:gd name="T16" fmla="*/ 6 w 12"/>
                <a:gd name="T17" fmla="*/ 7 h 14"/>
                <a:gd name="T18" fmla="*/ 6 w 12"/>
                <a:gd name="T19" fmla="*/ 4 h 14"/>
                <a:gd name="T20" fmla="*/ 2 w 12"/>
                <a:gd name="T21" fmla="*/ 2 h 14"/>
                <a:gd name="T22" fmla="*/ 3 w 12"/>
                <a:gd name="T23" fmla="*/ 2 h 14"/>
                <a:gd name="T24" fmla="*/ 3 w 12"/>
                <a:gd name="T25" fmla="*/ 4 h 14"/>
                <a:gd name="T26" fmla="*/ 2 w 12"/>
                <a:gd name="T27" fmla="*/ 9 h 14"/>
                <a:gd name="T28" fmla="*/ 2 w 12"/>
                <a:gd name="T29" fmla="*/ 11 h 14"/>
                <a:gd name="T30" fmla="*/ 1 w 12"/>
                <a:gd name="T31" fmla="*/ 12 h 14"/>
                <a:gd name="T32" fmla="*/ 0 w 12"/>
                <a:gd name="T33" fmla="*/ 13 h 14"/>
                <a:gd name="T34" fmla="*/ 6 w 12"/>
                <a:gd name="T35" fmla="*/ 14 h 14"/>
                <a:gd name="T36" fmla="*/ 6 w 12"/>
                <a:gd name="T37" fmla="*/ 12 h 14"/>
                <a:gd name="T38" fmla="*/ 5 w 12"/>
                <a:gd name="T39" fmla="*/ 12 h 14"/>
                <a:gd name="T40" fmla="*/ 5 w 12"/>
                <a:gd name="T41" fmla="*/ 10 h 14"/>
                <a:gd name="T42" fmla="*/ 5 w 12"/>
                <a:gd name="T43" fmla="*/ 8 h 14"/>
                <a:gd name="T44" fmla="*/ 7 w 12"/>
                <a:gd name="T45" fmla="*/ 9 h 14"/>
                <a:gd name="T46" fmla="*/ 11 w 12"/>
                <a:gd name="T47" fmla="*/ 8 h 14"/>
                <a:gd name="T48" fmla="*/ 12 w 12"/>
                <a:gd name="T49" fmla="*/ 5 h 14"/>
                <a:gd name="T50" fmla="*/ 12 w 12"/>
                <a:gd name="T51" fmla="*/ 2 h 14"/>
                <a:gd name="T52" fmla="*/ 8 w 12"/>
                <a:gd name="T53" fmla="*/ 1 h 14"/>
                <a:gd name="T54" fmla="*/ 2 w 12"/>
                <a:gd name="T55" fmla="*/ 0 h 14"/>
                <a:gd name="T56" fmla="*/ 2 w 12"/>
                <a:gd name="T57"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4">
                  <a:moveTo>
                    <a:pt x="6" y="4"/>
                  </a:moveTo>
                  <a:cubicBezTo>
                    <a:pt x="6" y="3"/>
                    <a:pt x="6" y="3"/>
                    <a:pt x="6" y="3"/>
                  </a:cubicBezTo>
                  <a:cubicBezTo>
                    <a:pt x="7" y="2"/>
                    <a:pt x="7" y="2"/>
                    <a:pt x="7" y="2"/>
                  </a:cubicBezTo>
                  <a:cubicBezTo>
                    <a:pt x="8" y="3"/>
                    <a:pt x="8" y="3"/>
                    <a:pt x="9" y="3"/>
                  </a:cubicBezTo>
                  <a:cubicBezTo>
                    <a:pt x="9" y="4"/>
                    <a:pt x="9" y="4"/>
                    <a:pt x="9" y="5"/>
                  </a:cubicBezTo>
                  <a:cubicBezTo>
                    <a:pt x="9" y="6"/>
                    <a:pt x="9" y="6"/>
                    <a:pt x="8" y="7"/>
                  </a:cubicBezTo>
                  <a:cubicBezTo>
                    <a:pt x="8" y="7"/>
                    <a:pt x="7" y="7"/>
                    <a:pt x="6" y="7"/>
                  </a:cubicBezTo>
                  <a:cubicBezTo>
                    <a:pt x="6" y="7"/>
                    <a:pt x="6" y="7"/>
                    <a:pt x="6" y="7"/>
                  </a:cubicBezTo>
                  <a:cubicBezTo>
                    <a:pt x="6" y="7"/>
                    <a:pt x="6" y="7"/>
                    <a:pt x="6" y="7"/>
                  </a:cubicBezTo>
                  <a:lnTo>
                    <a:pt x="6" y="4"/>
                  </a:lnTo>
                  <a:close/>
                  <a:moveTo>
                    <a:pt x="2" y="2"/>
                  </a:moveTo>
                  <a:cubicBezTo>
                    <a:pt x="2" y="2"/>
                    <a:pt x="3" y="2"/>
                    <a:pt x="3" y="2"/>
                  </a:cubicBezTo>
                  <a:cubicBezTo>
                    <a:pt x="3" y="3"/>
                    <a:pt x="3" y="3"/>
                    <a:pt x="3" y="4"/>
                  </a:cubicBezTo>
                  <a:cubicBezTo>
                    <a:pt x="2" y="9"/>
                    <a:pt x="2" y="9"/>
                    <a:pt x="2" y="9"/>
                  </a:cubicBezTo>
                  <a:cubicBezTo>
                    <a:pt x="2" y="10"/>
                    <a:pt x="2" y="11"/>
                    <a:pt x="2" y="11"/>
                  </a:cubicBezTo>
                  <a:cubicBezTo>
                    <a:pt x="1" y="11"/>
                    <a:pt x="1" y="12"/>
                    <a:pt x="1" y="12"/>
                  </a:cubicBezTo>
                  <a:cubicBezTo>
                    <a:pt x="0" y="13"/>
                    <a:pt x="0" y="13"/>
                    <a:pt x="0" y="13"/>
                  </a:cubicBezTo>
                  <a:cubicBezTo>
                    <a:pt x="6" y="14"/>
                    <a:pt x="6" y="14"/>
                    <a:pt x="6" y="14"/>
                  </a:cubicBezTo>
                  <a:cubicBezTo>
                    <a:pt x="6" y="12"/>
                    <a:pt x="6" y="12"/>
                    <a:pt x="6" y="12"/>
                  </a:cubicBezTo>
                  <a:cubicBezTo>
                    <a:pt x="6" y="12"/>
                    <a:pt x="5" y="12"/>
                    <a:pt x="5" y="12"/>
                  </a:cubicBezTo>
                  <a:cubicBezTo>
                    <a:pt x="5" y="11"/>
                    <a:pt x="5" y="11"/>
                    <a:pt x="5" y="10"/>
                  </a:cubicBezTo>
                  <a:cubicBezTo>
                    <a:pt x="5" y="8"/>
                    <a:pt x="5" y="8"/>
                    <a:pt x="5" y="8"/>
                  </a:cubicBezTo>
                  <a:cubicBezTo>
                    <a:pt x="7" y="9"/>
                    <a:pt x="7" y="9"/>
                    <a:pt x="7" y="9"/>
                  </a:cubicBezTo>
                  <a:cubicBezTo>
                    <a:pt x="9" y="9"/>
                    <a:pt x="10" y="9"/>
                    <a:pt x="11" y="8"/>
                  </a:cubicBezTo>
                  <a:cubicBezTo>
                    <a:pt x="12" y="8"/>
                    <a:pt x="12" y="7"/>
                    <a:pt x="12" y="5"/>
                  </a:cubicBezTo>
                  <a:cubicBezTo>
                    <a:pt x="12" y="4"/>
                    <a:pt x="12" y="3"/>
                    <a:pt x="12" y="2"/>
                  </a:cubicBezTo>
                  <a:cubicBezTo>
                    <a:pt x="11" y="2"/>
                    <a:pt x="10" y="1"/>
                    <a:pt x="8" y="1"/>
                  </a:cubicBezTo>
                  <a:cubicBezTo>
                    <a:pt x="2" y="0"/>
                    <a:pt x="2" y="0"/>
                    <a:pt x="2" y="0"/>
                  </a:cubicBez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49" name="Freeform 31"/>
            <p:cNvSpPr>
              <a:spLocks noEditPoints="1"/>
            </p:cNvSpPr>
            <p:nvPr/>
          </p:nvSpPr>
          <p:spPr bwMode="auto">
            <a:xfrm>
              <a:off x="-2381253" y="856686"/>
              <a:ext cx="33338" cy="34922"/>
            </a:xfrm>
            <a:custGeom>
              <a:avLst/>
              <a:gdLst>
                <a:gd name="T0" fmla="*/ 8 w 13"/>
                <a:gd name="T1" fmla="*/ 3 h 14"/>
                <a:gd name="T2" fmla="*/ 9 w 13"/>
                <a:gd name="T3" fmla="*/ 7 h 14"/>
                <a:gd name="T4" fmla="*/ 9 w 13"/>
                <a:gd name="T5" fmla="*/ 11 h 14"/>
                <a:gd name="T6" fmla="*/ 6 w 13"/>
                <a:gd name="T7" fmla="*/ 12 h 14"/>
                <a:gd name="T8" fmla="*/ 4 w 13"/>
                <a:gd name="T9" fmla="*/ 11 h 14"/>
                <a:gd name="T10" fmla="*/ 3 w 13"/>
                <a:gd name="T11" fmla="*/ 7 h 14"/>
                <a:gd name="T12" fmla="*/ 4 w 13"/>
                <a:gd name="T13" fmla="*/ 3 h 14"/>
                <a:gd name="T14" fmla="*/ 6 w 13"/>
                <a:gd name="T15" fmla="*/ 2 h 14"/>
                <a:gd name="T16" fmla="*/ 8 w 13"/>
                <a:gd name="T17" fmla="*/ 3 h 14"/>
                <a:gd name="T18" fmla="*/ 1 w 13"/>
                <a:gd name="T19" fmla="*/ 2 h 14"/>
                <a:gd name="T20" fmla="*/ 0 w 13"/>
                <a:gd name="T21" fmla="*/ 7 h 14"/>
                <a:gd name="T22" fmla="*/ 2 w 13"/>
                <a:gd name="T23" fmla="*/ 12 h 14"/>
                <a:gd name="T24" fmla="*/ 7 w 13"/>
                <a:gd name="T25" fmla="*/ 14 h 14"/>
                <a:gd name="T26" fmla="*/ 11 w 13"/>
                <a:gd name="T27" fmla="*/ 12 h 14"/>
                <a:gd name="T28" fmla="*/ 13 w 13"/>
                <a:gd name="T29" fmla="*/ 7 h 14"/>
                <a:gd name="T30" fmla="*/ 11 w 13"/>
                <a:gd name="T31" fmla="*/ 2 h 14"/>
                <a:gd name="T32" fmla="*/ 6 w 13"/>
                <a:gd name="T33" fmla="*/ 0 h 14"/>
                <a:gd name="T34" fmla="*/ 1 w 13"/>
                <a:gd name="T3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4">
                  <a:moveTo>
                    <a:pt x="8" y="3"/>
                  </a:moveTo>
                  <a:cubicBezTo>
                    <a:pt x="9" y="4"/>
                    <a:pt x="9" y="5"/>
                    <a:pt x="9" y="7"/>
                  </a:cubicBezTo>
                  <a:cubicBezTo>
                    <a:pt x="9" y="9"/>
                    <a:pt x="9" y="10"/>
                    <a:pt x="9" y="11"/>
                  </a:cubicBezTo>
                  <a:cubicBezTo>
                    <a:pt x="8" y="12"/>
                    <a:pt x="7" y="12"/>
                    <a:pt x="6" y="12"/>
                  </a:cubicBezTo>
                  <a:cubicBezTo>
                    <a:pt x="5" y="12"/>
                    <a:pt x="5" y="12"/>
                    <a:pt x="4" y="11"/>
                  </a:cubicBezTo>
                  <a:cubicBezTo>
                    <a:pt x="4" y="10"/>
                    <a:pt x="3" y="9"/>
                    <a:pt x="3" y="7"/>
                  </a:cubicBezTo>
                  <a:cubicBezTo>
                    <a:pt x="3" y="6"/>
                    <a:pt x="3" y="4"/>
                    <a:pt x="4" y="3"/>
                  </a:cubicBezTo>
                  <a:cubicBezTo>
                    <a:pt x="4" y="2"/>
                    <a:pt x="5" y="2"/>
                    <a:pt x="6" y="2"/>
                  </a:cubicBezTo>
                  <a:cubicBezTo>
                    <a:pt x="7" y="2"/>
                    <a:pt x="8" y="2"/>
                    <a:pt x="8" y="3"/>
                  </a:cubicBezTo>
                  <a:close/>
                  <a:moveTo>
                    <a:pt x="1" y="2"/>
                  </a:moveTo>
                  <a:cubicBezTo>
                    <a:pt x="0" y="4"/>
                    <a:pt x="0" y="5"/>
                    <a:pt x="0" y="7"/>
                  </a:cubicBezTo>
                  <a:cubicBezTo>
                    <a:pt x="0" y="9"/>
                    <a:pt x="1" y="11"/>
                    <a:pt x="2" y="12"/>
                  </a:cubicBezTo>
                  <a:cubicBezTo>
                    <a:pt x="3" y="13"/>
                    <a:pt x="5" y="14"/>
                    <a:pt x="7" y="14"/>
                  </a:cubicBezTo>
                  <a:cubicBezTo>
                    <a:pt x="8" y="14"/>
                    <a:pt x="10" y="13"/>
                    <a:pt x="11" y="12"/>
                  </a:cubicBezTo>
                  <a:cubicBezTo>
                    <a:pt x="12" y="11"/>
                    <a:pt x="13" y="9"/>
                    <a:pt x="13" y="7"/>
                  </a:cubicBezTo>
                  <a:cubicBezTo>
                    <a:pt x="13" y="5"/>
                    <a:pt x="12" y="3"/>
                    <a:pt x="11" y="2"/>
                  </a:cubicBezTo>
                  <a:cubicBezTo>
                    <a:pt x="9" y="1"/>
                    <a:pt x="8" y="0"/>
                    <a:pt x="6" y="0"/>
                  </a:cubicBezTo>
                  <a:cubicBezTo>
                    <a:pt x="4" y="0"/>
                    <a:pt x="3" y="1"/>
                    <a:pt x="1"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0" name="Freeform 32"/>
            <p:cNvSpPr>
              <a:spLocks noEditPoints="1"/>
            </p:cNvSpPr>
            <p:nvPr/>
          </p:nvSpPr>
          <p:spPr bwMode="auto">
            <a:xfrm>
              <a:off x="-2351090" y="855099"/>
              <a:ext cx="39687" cy="33334"/>
            </a:xfrm>
            <a:custGeom>
              <a:avLst/>
              <a:gdLst>
                <a:gd name="T0" fmla="*/ 5 w 16"/>
                <a:gd name="T1" fmla="*/ 4 h 14"/>
                <a:gd name="T2" fmla="*/ 5 w 16"/>
                <a:gd name="T3" fmla="*/ 2 h 14"/>
                <a:gd name="T4" fmla="*/ 6 w 16"/>
                <a:gd name="T5" fmla="*/ 2 h 14"/>
                <a:gd name="T6" fmla="*/ 8 w 16"/>
                <a:gd name="T7" fmla="*/ 2 h 14"/>
                <a:gd name="T8" fmla="*/ 9 w 16"/>
                <a:gd name="T9" fmla="*/ 3 h 14"/>
                <a:gd name="T10" fmla="*/ 9 w 16"/>
                <a:gd name="T11" fmla="*/ 5 h 14"/>
                <a:gd name="T12" fmla="*/ 6 w 16"/>
                <a:gd name="T13" fmla="*/ 6 h 14"/>
                <a:gd name="T14" fmla="*/ 6 w 16"/>
                <a:gd name="T15" fmla="*/ 6 h 14"/>
                <a:gd name="T16" fmla="*/ 6 w 16"/>
                <a:gd name="T17" fmla="*/ 6 h 14"/>
                <a:gd name="T18" fmla="*/ 5 w 16"/>
                <a:gd name="T19" fmla="*/ 4 h 14"/>
                <a:gd name="T20" fmla="*/ 1 w 16"/>
                <a:gd name="T21" fmla="*/ 3 h 14"/>
                <a:gd name="T22" fmla="*/ 2 w 16"/>
                <a:gd name="T23" fmla="*/ 3 h 14"/>
                <a:gd name="T24" fmla="*/ 2 w 16"/>
                <a:gd name="T25" fmla="*/ 5 h 14"/>
                <a:gd name="T26" fmla="*/ 3 w 16"/>
                <a:gd name="T27" fmla="*/ 10 h 14"/>
                <a:gd name="T28" fmla="*/ 3 w 16"/>
                <a:gd name="T29" fmla="*/ 12 h 14"/>
                <a:gd name="T30" fmla="*/ 2 w 16"/>
                <a:gd name="T31" fmla="*/ 12 h 14"/>
                <a:gd name="T32" fmla="*/ 2 w 16"/>
                <a:gd name="T33" fmla="*/ 14 h 14"/>
                <a:gd name="T34" fmla="*/ 8 w 16"/>
                <a:gd name="T35" fmla="*/ 13 h 14"/>
                <a:gd name="T36" fmla="*/ 8 w 16"/>
                <a:gd name="T37" fmla="*/ 11 h 14"/>
                <a:gd name="T38" fmla="*/ 7 w 16"/>
                <a:gd name="T39" fmla="*/ 11 h 14"/>
                <a:gd name="T40" fmla="*/ 6 w 16"/>
                <a:gd name="T41" fmla="*/ 9 h 14"/>
                <a:gd name="T42" fmla="*/ 6 w 16"/>
                <a:gd name="T43" fmla="*/ 8 h 14"/>
                <a:gd name="T44" fmla="*/ 7 w 16"/>
                <a:gd name="T45" fmla="*/ 8 h 14"/>
                <a:gd name="T46" fmla="*/ 12 w 16"/>
                <a:gd name="T47" fmla="*/ 13 h 14"/>
                <a:gd name="T48" fmla="*/ 16 w 16"/>
                <a:gd name="T49" fmla="*/ 12 h 14"/>
                <a:gd name="T50" fmla="*/ 15 w 16"/>
                <a:gd name="T51" fmla="*/ 10 h 14"/>
                <a:gd name="T52" fmla="*/ 14 w 16"/>
                <a:gd name="T53" fmla="*/ 10 h 14"/>
                <a:gd name="T54" fmla="*/ 13 w 16"/>
                <a:gd name="T55" fmla="*/ 9 h 14"/>
                <a:gd name="T56" fmla="*/ 10 w 16"/>
                <a:gd name="T57" fmla="*/ 7 h 14"/>
                <a:gd name="T58" fmla="*/ 12 w 16"/>
                <a:gd name="T59" fmla="*/ 5 h 14"/>
                <a:gd name="T60" fmla="*/ 12 w 16"/>
                <a:gd name="T61" fmla="*/ 3 h 14"/>
                <a:gd name="T62" fmla="*/ 11 w 16"/>
                <a:gd name="T63" fmla="*/ 0 h 14"/>
                <a:gd name="T64" fmla="*/ 7 w 16"/>
                <a:gd name="T65" fmla="*/ 0 h 14"/>
                <a:gd name="T66" fmla="*/ 0 w 16"/>
                <a:gd name="T67" fmla="*/ 1 h 14"/>
                <a:gd name="T68" fmla="*/ 1 w 16"/>
                <a:gd name="T6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14">
                  <a:moveTo>
                    <a:pt x="5" y="4"/>
                  </a:moveTo>
                  <a:cubicBezTo>
                    <a:pt x="5" y="3"/>
                    <a:pt x="5" y="2"/>
                    <a:pt x="5" y="2"/>
                  </a:cubicBezTo>
                  <a:cubicBezTo>
                    <a:pt x="5" y="2"/>
                    <a:pt x="6" y="2"/>
                    <a:pt x="6" y="2"/>
                  </a:cubicBezTo>
                  <a:cubicBezTo>
                    <a:pt x="7" y="2"/>
                    <a:pt x="8" y="2"/>
                    <a:pt x="8" y="2"/>
                  </a:cubicBezTo>
                  <a:cubicBezTo>
                    <a:pt x="9" y="2"/>
                    <a:pt x="9" y="3"/>
                    <a:pt x="9" y="3"/>
                  </a:cubicBezTo>
                  <a:cubicBezTo>
                    <a:pt x="9" y="4"/>
                    <a:pt x="9" y="5"/>
                    <a:pt x="9" y="5"/>
                  </a:cubicBezTo>
                  <a:cubicBezTo>
                    <a:pt x="8" y="5"/>
                    <a:pt x="7" y="6"/>
                    <a:pt x="6" y="6"/>
                  </a:cubicBezTo>
                  <a:cubicBezTo>
                    <a:pt x="6" y="6"/>
                    <a:pt x="6" y="6"/>
                    <a:pt x="6" y="6"/>
                  </a:cubicBezTo>
                  <a:cubicBezTo>
                    <a:pt x="6" y="6"/>
                    <a:pt x="6" y="6"/>
                    <a:pt x="6" y="6"/>
                  </a:cubicBezTo>
                  <a:lnTo>
                    <a:pt x="5" y="4"/>
                  </a:lnTo>
                  <a:close/>
                  <a:moveTo>
                    <a:pt x="1" y="3"/>
                  </a:moveTo>
                  <a:cubicBezTo>
                    <a:pt x="1" y="3"/>
                    <a:pt x="1" y="3"/>
                    <a:pt x="2" y="3"/>
                  </a:cubicBezTo>
                  <a:cubicBezTo>
                    <a:pt x="2" y="3"/>
                    <a:pt x="2" y="4"/>
                    <a:pt x="2" y="5"/>
                  </a:cubicBezTo>
                  <a:cubicBezTo>
                    <a:pt x="3" y="10"/>
                    <a:pt x="3" y="10"/>
                    <a:pt x="3" y="10"/>
                  </a:cubicBezTo>
                  <a:cubicBezTo>
                    <a:pt x="3" y="11"/>
                    <a:pt x="3" y="12"/>
                    <a:pt x="3" y="12"/>
                  </a:cubicBezTo>
                  <a:cubicBezTo>
                    <a:pt x="3" y="12"/>
                    <a:pt x="3" y="12"/>
                    <a:pt x="2" y="12"/>
                  </a:cubicBezTo>
                  <a:cubicBezTo>
                    <a:pt x="2" y="14"/>
                    <a:pt x="2" y="14"/>
                    <a:pt x="2" y="14"/>
                  </a:cubicBezTo>
                  <a:cubicBezTo>
                    <a:pt x="8" y="13"/>
                    <a:pt x="8" y="13"/>
                    <a:pt x="8" y="13"/>
                  </a:cubicBezTo>
                  <a:cubicBezTo>
                    <a:pt x="8" y="11"/>
                    <a:pt x="8" y="11"/>
                    <a:pt x="8" y="11"/>
                  </a:cubicBezTo>
                  <a:cubicBezTo>
                    <a:pt x="7" y="12"/>
                    <a:pt x="7" y="11"/>
                    <a:pt x="7" y="11"/>
                  </a:cubicBezTo>
                  <a:cubicBezTo>
                    <a:pt x="7" y="11"/>
                    <a:pt x="6" y="10"/>
                    <a:pt x="6" y="9"/>
                  </a:cubicBezTo>
                  <a:cubicBezTo>
                    <a:pt x="6" y="8"/>
                    <a:pt x="6" y="8"/>
                    <a:pt x="6" y="8"/>
                  </a:cubicBezTo>
                  <a:cubicBezTo>
                    <a:pt x="7" y="8"/>
                    <a:pt x="7" y="8"/>
                    <a:pt x="7" y="8"/>
                  </a:cubicBezTo>
                  <a:cubicBezTo>
                    <a:pt x="12" y="13"/>
                    <a:pt x="12" y="13"/>
                    <a:pt x="12" y="13"/>
                  </a:cubicBezTo>
                  <a:cubicBezTo>
                    <a:pt x="16" y="12"/>
                    <a:pt x="16" y="12"/>
                    <a:pt x="16" y="12"/>
                  </a:cubicBezTo>
                  <a:cubicBezTo>
                    <a:pt x="15" y="10"/>
                    <a:pt x="15" y="10"/>
                    <a:pt x="15" y="10"/>
                  </a:cubicBezTo>
                  <a:cubicBezTo>
                    <a:pt x="15" y="10"/>
                    <a:pt x="14" y="10"/>
                    <a:pt x="14" y="10"/>
                  </a:cubicBezTo>
                  <a:cubicBezTo>
                    <a:pt x="14" y="10"/>
                    <a:pt x="13" y="10"/>
                    <a:pt x="13" y="9"/>
                  </a:cubicBezTo>
                  <a:cubicBezTo>
                    <a:pt x="10" y="7"/>
                    <a:pt x="10" y="7"/>
                    <a:pt x="10" y="7"/>
                  </a:cubicBezTo>
                  <a:cubicBezTo>
                    <a:pt x="11" y="6"/>
                    <a:pt x="12" y="6"/>
                    <a:pt x="12" y="5"/>
                  </a:cubicBezTo>
                  <a:cubicBezTo>
                    <a:pt x="12" y="4"/>
                    <a:pt x="13" y="4"/>
                    <a:pt x="12" y="3"/>
                  </a:cubicBezTo>
                  <a:cubicBezTo>
                    <a:pt x="12" y="2"/>
                    <a:pt x="12" y="1"/>
                    <a:pt x="11" y="0"/>
                  </a:cubicBezTo>
                  <a:cubicBezTo>
                    <a:pt x="10" y="0"/>
                    <a:pt x="9" y="0"/>
                    <a:pt x="7" y="0"/>
                  </a:cubicBezTo>
                  <a:cubicBezTo>
                    <a:pt x="0" y="1"/>
                    <a:pt x="0" y="1"/>
                    <a:pt x="0" y="1"/>
                  </a:cubicBezTo>
                  <a:lnTo>
                    <a:pt x="1"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1" name="Freeform 33"/>
            <p:cNvSpPr>
              <a:spLocks noEditPoints="1"/>
            </p:cNvSpPr>
            <p:nvPr/>
          </p:nvSpPr>
          <p:spPr bwMode="auto">
            <a:xfrm>
              <a:off x="-2311403" y="845575"/>
              <a:ext cx="31750" cy="34922"/>
            </a:xfrm>
            <a:custGeom>
              <a:avLst/>
              <a:gdLst>
                <a:gd name="T0" fmla="*/ 5 w 13"/>
                <a:gd name="T1" fmla="*/ 7 h 15"/>
                <a:gd name="T2" fmla="*/ 3 w 13"/>
                <a:gd name="T3" fmla="*/ 8 h 15"/>
                <a:gd name="T4" fmla="*/ 3 w 13"/>
                <a:gd name="T5" fmla="*/ 4 h 15"/>
                <a:gd name="T6" fmla="*/ 5 w 13"/>
                <a:gd name="T7" fmla="*/ 7 h 15"/>
                <a:gd name="T8" fmla="*/ 1 w 13"/>
                <a:gd name="T9" fmla="*/ 11 h 15"/>
                <a:gd name="T10" fmla="*/ 1 w 13"/>
                <a:gd name="T11" fmla="*/ 11 h 15"/>
                <a:gd name="T12" fmla="*/ 0 w 13"/>
                <a:gd name="T13" fmla="*/ 14 h 15"/>
                <a:gd name="T14" fmla="*/ 1 w 13"/>
                <a:gd name="T15" fmla="*/ 15 h 15"/>
                <a:gd name="T16" fmla="*/ 5 w 13"/>
                <a:gd name="T17" fmla="*/ 14 h 15"/>
                <a:gd name="T18" fmla="*/ 5 w 13"/>
                <a:gd name="T19" fmla="*/ 12 h 15"/>
                <a:gd name="T20" fmla="*/ 4 w 13"/>
                <a:gd name="T21" fmla="*/ 12 h 15"/>
                <a:gd name="T22" fmla="*/ 3 w 13"/>
                <a:gd name="T23" fmla="*/ 12 h 15"/>
                <a:gd name="T24" fmla="*/ 3 w 13"/>
                <a:gd name="T25" fmla="*/ 12 h 15"/>
                <a:gd name="T26" fmla="*/ 3 w 13"/>
                <a:gd name="T27" fmla="*/ 11 h 15"/>
                <a:gd name="T28" fmla="*/ 3 w 13"/>
                <a:gd name="T29" fmla="*/ 10 h 15"/>
                <a:gd name="T30" fmla="*/ 6 w 13"/>
                <a:gd name="T31" fmla="*/ 8 h 15"/>
                <a:gd name="T32" fmla="*/ 8 w 13"/>
                <a:gd name="T33" fmla="*/ 10 h 15"/>
                <a:gd name="T34" fmla="*/ 8 w 13"/>
                <a:gd name="T35" fmla="*/ 10 h 15"/>
                <a:gd name="T36" fmla="*/ 8 w 13"/>
                <a:gd name="T37" fmla="*/ 10 h 15"/>
                <a:gd name="T38" fmla="*/ 8 w 13"/>
                <a:gd name="T39" fmla="*/ 11 h 15"/>
                <a:gd name="T40" fmla="*/ 7 w 13"/>
                <a:gd name="T41" fmla="*/ 11 h 15"/>
                <a:gd name="T42" fmla="*/ 7 w 13"/>
                <a:gd name="T43" fmla="*/ 11 h 15"/>
                <a:gd name="T44" fmla="*/ 8 w 13"/>
                <a:gd name="T45" fmla="*/ 13 h 15"/>
                <a:gd name="T46" fmla="*/ 13 w 13"/>
                <a:gd name="T47" fmla="*/ 11 h 15"/>
                <a:gd name="T48" fmla="*/ 12 w 13"/>
                <a:gd name="T49" fmla="*/ 9 h 15"/>
                <a:gd name="T50" fmla="*/ 10 w 13"/>
                <a:gd name="T51" fmla="*/ 8 h 15"/>
                <a:gd name="T52" fmla="*/ 10 w 13"/>
                <a:gd name="T53" fmla="*/ 8 h 15"/>
                <a:gd name="T54" fmla="*/ 4 w 13"/>
                <a:gd name="T55" fmla="*/ 0 h 15"/>
                <a:gd name="T56" fmla="*/ 1 w 13"/>
                <a:gd name="T57" fmla="*/ 1 h 15"/>
                <a:gd name="T58" fmla="*/ 1 w 13"/>
                <a:gd name="T5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5">
                  <a:moveTo>
                    <a:pt x="5" y="7"/>
                  </a:moveTo>
                  <a:cubicBezTo>
                    <a:pt x="3" y="8"/>
                    <a:pt x="3" y="8"/>
                    <a:pt x="3" y="8"/>
                  </a:cubicBezTo>
                  <a:cubicBezTo>
                    <a:pt x="3" y="4"/>
                    <a:pt x="3" y="4"/>
                    <a:pt x="3" y="4"/>
                  </a:cubicBezTo>
                  <a:lnTo>
                    <a:pt x="5" y="7"/>
                  </a:lnTo>
                  <a:close/>
                  <a:moveTo>
                    <a:pt x="1" y="11"/>
                  </a:moveTo>
                  <a:cubicBezTo>
                    <a:pt x="1" y="11"/>
                    <a:pt x="1" y="11"/>
                    <a:pt x="1" y="11"/>
                  </a:cubicBezTo>
                  <a:cubicBezTo>
                    <a:pt x="1" y="13"/>
                    <a:pt x="1" y="14"/>
                    <a:pt x="0" y="14"/>
                  </a:cubicBezTo>
                  <a:cubicBezTo>
                    <a:pt x="1" y="15"/>
                    <a:pt x="1" y="15"/>
                    <a:pt x="1" y="15"/>
                  </a:cubicBezTo>
                  <a:cubicBezTo>
                    <a:pt x="5" y="14"/>
                    <a:pt x="5" y="14"/>
                    <a:pt x="5" y="14"/>
                  </a:cubicBezTo>
                  <a:cubicBezTo>
                    <a:pt x="5" y="12"/>
                    <a:pt x="5" y="12"/>
                    <a:pt x="5" y="12"/>
                  </a:cubicBezTo>
                  <a:cubicBezTo>
                    <a:pt x="4" y="12"/>
                    <a:pt x="4" y="12"/>
                    <a:pt x="4" y="12"/>
                  </a:cubicBezTo>
                  <a:cubicBezTo>
                    <a:pt x="4" y="12"/>
                    <a:pt x="3" y="12"/>
                    <a:pt x="3" y="12"/>
                  </a:cubicBezTo>
                  <a:cubicBezTo>
                    <a:pt x="3" y="12"/>
                    <a:pt x="3" y="12"/>
                    <a:pt x="3" y="12"/>
                  </a:cubicBezTo>
                  <a:cubicBezTo>
                    <a:pt x="3" y="12"/>
                    <a:pt x="3" y="12"/>
                    <a:pt x="3" y="11"/>
                  </a:cubicBezTo>
                  <a:cubicBezTo>
                    <a:pt x="3" y="10"/>
                    <a:pt x="3" y="10"/>
                    <a:pt x="3" y="10"/>
                  </a:cubicBezTo>
                  <a:cubicBezTo>
                    <a:pt x="6" y="8"/>
                    <a:pt x="6" y="8"/>
                    <a:pt x="6" y="8"/>
                  </a:cubicBezTo>
                  <a:cubicBezTo>
                    <a:pt x="8" y="10"/>
                    <a:pt x="8" y="10"/>
                    <a:pt x="8" y="10"/>
                  </a:cubicBezTo>
                  <a:cubicBezTo>
                    <a:pt x="8" y="10"/>
                    <a:pt x="8" y="10"/>
                    <a:pt x="8" y="10"/>
                  </a:cubicBezTo>
                  <a:cubicBezTo>
                    <a:pt x="8" y="10"/>
                    <a:pt x="8" y="10"/>
                    <a:pt x="8" y="10"/>
                  </a:cubicBezTo>
                  <a:cubicBezTo>
                    <a:pt x="8" y="11"/>
                    <a:pt x="8" y="11"/>
                    <a:pt x="8" y="11"/>
                  </a:cubicBezTo>
                  <a:cubicBezTo>
                    <a:pt x="8" y="11"/>
                    <a:pt x="7" y="11"/>
                    <a:pt x="7" y="11"/>
                  </a:cubicBezTo>
                  <a:cubicBezTo>
                    <a:pt x="7" y="11"/>
                    <a:pt x="7" y="11"/>
                    <a:pt x="7" y="11"/>
                  </a:cubicBezTo>
                  <a:cubicBezTo>
                    <a:pt x="8" y="13"/>
                    <a:pt x="8" y="13"/>
                    <a:pt x="8" y="13"/>
                  </a:cubicBezTo>
                  <a:cubicBezTo>
                    <a:pt x="13" y="11"/>
                    <a:pt x="13" y="11"/>
                    <a:pt x="13" y="11"/>
                  </a:cubicBezTo>
                  <a:cubicBezTo>
                    <a:pt x="12" y="9"/>
                    <a:pt x="12" y="9"/>
                    <a:pt x="12" y="9"/>
                  </a:cubicBezTo>
                  <a:cubicBezTo>
                    <a:pt x="12" y="9"/>
                    <a:pt x="11" y="9"/>
                    <a:pt x="10" y="8"/>
                  </a:cubicBezTo>
                  <a:cubicBezTo>
                    <a:pt x="10" y="8"/>
                    <a:pt x="10" y="8"/>
                    <a:pt x="10" y="8"/>
                  </a:cubicBezTo>
                  <a:cubicBezTo>
                    <a:pt x="4" y="0"/>
                    <a:pt x="4" y="0"/>
                    <a:pt x="4" y="0"/>
                  </a:cubicBezTo>
                  <a:cubicBezTo>
                    <a:pt x="1" y="1"/>
                    <a:pt x="1" y="1"/>
                    <a:pt x="1" y="1"/>
                  </a:cubicBezTo>
                  <a:lnTo>
                    <a:pt x="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2" name="Freeform 34"/>
            <p:cNvSpPr/>
            <p:nvPr/>
          </p:nvSpPr>
          <p:spPr bwMode="auto">
            <a:xfrm>
              <a:off x="-2293940" y="832876"/>
              <a:ext cx="33337" cy="36509"/>
            </a:xfrm>
            <a:custGeom>
              <a:avLst/>
              <a:gdLst>
                <a:gd name="T0" fmla="*/ 0 w 14"/>
                <a:gd name="T1" fmla="*/ 4 h 15"/>
                <a:gd name="T2" fmla="*/ 9 w 14"/>
                <a:gd name="T3" fmla="*/ 0 h 15"/>
                <a:gd name="T4" fmla="*/ 12 w 14"/>
                <a:gd name="T5" fmla="*/ 3 h 15"/>
                <a:gd name="T6" fmla="*/ 11 w 14"/>
                <a:gd name="T7" fmla="*/ 4 h 15"/>
                <a:gd name="T8" fmla="*/ 9 w 14"/>
                <a:gd name="T9" fmla="*/ 2 h 15"/>
                <a:gd name="T10" fmla="*/ 7 w 14"/>
                <a:gd name="T11" fmla="*/ 3 h 15"/>
                <a:gd name="T12" fmla="*/ 7 w 14"/>
                <a:gd name="T13" fmla="*/ 3 h 15"/>
                <a:gd name="T14" fmla="*/ 10 w 14"/>
                <a:gd name="T15" fmla="*/ 9 h 15"/>
                <a:gd name="T16" fmla="*/ 12 w 14"/>
                <a:gd name="T17" fmla="*/ 11 h 15"/>
                <a:gd name="T18" fmla="*/ 13 w 14"/>
                <a:gd name="T19" fmla="*/ 11 h 15"/>
                <a:gd name="T20" fmla="*/ 14 w 14"/>
                <a:gd name="T21" fmla="*/ 12 h 15"/>
                <a:gd name="T22" fmla="*/ 8 w 14"/>
                <a:gd name="T23" fmla="*/ 15 h 15"/>
                <a:gd name="T24" fmla="*/ 8 w 14"/>
                <a:gd name="T25" fmla="*/ 13 h 15"/>
                <a:gd name="T26" fmla="*/ 8 w 14"/>
                <a:gd name="T27" fmla="*/ 13 h 15"/>
                <a:gd name="T28" fmla="*/ 8 w 14"/>
                <a:gd name="T29" fmla="*/ 11 h 15"/>
                <a:gd name="T30" fmla="*/ 4 w 14"/>
                <a:gd name="T31" fmla="*/ 4 h 15"/>
                <a:gd name="T32" fmla="*/ 4 w 14"/>
                <a:gd name="T33" fmla="*/ 4 h 15"/>
                <a:gd name="T34" fmla="*/ 3 w 14"/>
                <a:gd name="T35" fmla="*/ 6 h 15"/>
                <a:gd name="T36" fmla="*/ 2 w 14"/>
                <a:gd name="T37" fmla="*/ 8 h 15"/>
                <a:gd name="T38" fmla="*/ 1 w 14"/>
                <a:gd name="T39" fmla="*/ 8 h 15"/>
                <a:gd name="T40" fmla="*/ 0 w 14"/>
                <a:gd name="T41"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5">
                  <a:moveTo>
                    <a:pt x="0" y="4"/>
                  </a:moveTo>
                  <a:cubicBezTo>
                    <a:pt x="9" y="0"/>
                    <a:pt x="9" y="0"/>
                    <a:pt x="9" y="0"/>
                  </a:cubicBezTo>
                  <a:cubicBezTo>
                    <a:pt x="12" y="3"/>
                    <a:pt x="12" y="3"/>
                    <a:pt x="12" y="3"/>
                  </a:cubicBezTo>
                  <a:cubicBezTo>
                    <a:pt x="11" y="4"/>
                    <a:pt x="11" y="4"/>
                    <a:pt x="11" y="4"/>
                  </a:cubicBezTo>
                  <a:cubicBezTo>
                    <a:pt x="11" y="3"/>
                    <a:pt x="10" y="2"/>
                    <a:pt x="9" y="2"/>
                  </a:cubicBezTo>
                  <a:cubicBezTo>
                    <a:pt x="9" y="2"/>
                    <a:pt x="8" y="2"/>
                    <a:pt x="7" y="3"/>
                  </a:cubicBezTo>
                  <a:cubicBezTo>
                    <a:pt x="7" y="3"/>
                    <a:pt x="7" y="3"/>
                    <a:pt x="7" y="3"/>
                  </a:cubicBezTo>
                  <a:cubicBezTo>
                    <a:pt x="10" y="9"/>
                    <a:pt x="10" y="9"/>
                    <a:pt x="10" y="9"/>
                  </a:cubicBezTo>
                  <a:cubicBezTo>
                    <a:pt x="11" y="10"/>
                    <a:pt x="11" y="11"/>
                    <a:pt x="12" y="11"/>
                  </a:cubicBezTo>
                  <a:cubicBezTo>
                    <a:pt x="12" y="11"/>
                    <a:pt x="12" y="11"/>
                    <a:pt x="13" y="11"/>
                  </a:cubicBezTo>
                  <a:cubicBezTo>
                    <a:pt x="14" y="12"/>
                    <a:pt x="14" y="12"/>
                    <a:pt x="14" y="12"/>
                  </a:cubicBezTo>
                  <a:cubicBezTo>
                    <a:pt x="8" y="15"/>
                    <a:pt x="8" y="15"/>
                    <a:pt x="8" y="15"/>
                  </a:cubicBezTo>
                  <a:cubicBezTo>
                    <a:pt x="8" y="13"/>
                    <a:pt x="8" y="13"/>
                    <a:pt x="8" y="13"/>
                  </a:cubicBezTo>
                  <a:cubicBezTo>
                    <a:pt x="8" y="13"/>
                    <a:pt x="8" y="13"/>
                    <a:pt x="8" y="13"/>
                  </a:cubicBezTo>
                  <a:cubicBezTo>
                    <a:pt x="8" y="12"/>
                    <a:pt x="8" y="12"/>
                    <a:pt x="8" y="11"/>
                  </a:cubicBezTo>
                  <a:cubicBezTo>
                    <a:pt x="4" y="4"/>
                    <a:pt x="4" y="4"/>
                    <a:pt x="4" y="4"/>
                  </a:cubicBezTo>
                  <a:cubicBezTo>
                    <a:pt x="4" y="4"/>
                    <a:pt x="4" y="4"/>
                    <a:pt x="4" y="4"/>
                  </a:cubicBezTo>
                  <a:cubicBezTo>
                    <a:pt x="3" y="5"/>
                    <a:pt x="3" y="5"/>
                    <a:pt x="3" y="6"/>
                  </a:cubicBezTo>
                  <a:cubicBezTo>
                    <a:pt x="2" y="6"/>
                    <a:pt x="2" y="7"/>
                    <a:pt x="2" y="8"/>
                  </a:cubicBezTo>
                  <a:cubicBezTo>
                    <a:pt x="1" y="8"/>
                    <a:pt x="1" y="8"/>
                    <a:pt x="1" y="8"/>
                  </a:cubicBezTo>
                  <a:lnTo>
                    <a:pt x="0"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3" name="Freeform 35"/>
            <p:cNvSpPr/>
            <p:nvPr/>
          </p:nvSpPr>
          <p:spPr bwMode="auto">
            <a:xfrm>
              <a:off x="-2266953" y="820177"/>
              <a:ext cx="30163" cy="36509"/>
            </a:xfrm>
            <a:custGeom>
              <a:avLst/>
              <a:gdLst>
                <a:gd name="T0" fmla="*/ 0 w 12"/>
                <a:gd name="T1" fmla="*/ 4 h 15"/>
                <a:gd name="T2" fmla="*/ 5 w 12"/>
                <a:gd name="T3" fmla="*/ 0 h 15"/>
                <a:gd name="T4" fmla="*/ 5 w 12"/>
                <a:gd name="T5" fmla="*/ 2 h 15"/>
                <a:gd name="T6" fmla="*/ 5 w 12"/>
                <a:gd name="T7" fmla="*/ 3 h 15"/>
                <a:gd name="T8" fmla="*/ 6 w 12"/>
                <a:gd name="T9" fmla="*/ 5 h 15"/>
                <a:gd name="T10" fmla="*/ 9 w 12"/>
                <a:gd name="T11" fmla="*/ 9 h 15"/>
                <a:gd name="T12" fmla="*/ 10 w 12"/>
                <a:gd name="T13" fmla="*/ 10 h 15"/>
                <a:gd name="T14" fmla="*/ 11 w 12"/>
                <a:gd name="T15" fmla="*/ 10 h 15"/>
                <a:gd name="T16" fmla="*/ 12 w 12"/>
                <a:gd name="T17" fmla="*/ 11 h 15"/>
                <a:gd name="T18" fmla="*/ 7 w 12"/>
                <a:gd name="T19" fmla="*/ 15 h 15"/>
                <a:gd name="T20" fmla="*/ 6 w 12"/>
                <a:gd name="T21" fmla="*/ 13 h 15"/>
                <a:gd name="T22" fmla="*/ 7 w 12"/>
                <a:gd name="T23" fmla="*/ 12 h 15"/>
                <a:gd name="T24" fmla="*/ 6 w 12"/>
                <a:gd name="T25" fmla="*/ 10 h 15"/>
                <a:gd name="T26" fmla="*/ 3 w 12"/>
                <a:gd name="T27" fmla="*/ 6 h 15"/>
                <a:gd name="T28" fmla="*/ 2 w 12"/>
                <a:gd name="T29" fmla="*/ 5 h 15"/>
                <a:gd name="T30" fmla="*/ 0 w 12"/>
                <a:gd name="T31" fmla="*/ 5 h 15"/>
                <a:gd name="T32" fmla="*/ 0 w 12"/>
                <a:gd name="T33"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5">
                  <a:moveTo>
                    <a:pt x="0" y="4"/>
                  </a:moveTo>
                  <a:cubicBezTo>
                    <a:pt x="5" y="0"/>
                    <a:pt x="5" y="0"/>
                    <a:pt x="5" y="0"/>
                  </a:cubicBezTo>
                  <a:cubicBezTo>
                    <a:pt x="5" y="2"/>
                    <a:pt x="5" y="2"/>
                    <a:pt x="5" y="2"/>
                  </a:cubicBezTo>
                  <a:cubicBezTo>
                    <a:pt x="5" y="2"/>
                    <a:pt x="5" y="2"/>
                    <a:pt x="5" y="3"/>
                  </a:cubicBezTo>
                  <a:cubicBezTo>
                    <a:pt x="5" y="3"/>
                    <a:pt x="5" y="4"/>
                    <a:pt x="6" y="5"/>
                  </a:cubicBezTo>
                  <a:cubicBezTo>
                    <a:pt x="9" y="9"/>
                    <a:pt x="9" y="9"/>
                    <a:pt x="9" y="9"/>
                  </a:cubicBezTo>
                  <a:cubicBezTo>
                    <a:pt x="9" y="9"/>
                    <a:pt x="10" y="10"/>
                    <a:pt x="10" y="10"/>
                  </a:cubicBezTo>
                  <a:cubicBezTo>
                    <a:pt x="10" y="10"/>
                    <a:pt x="11" y="10"/>
                    <a:pt x="11" y="10"/>
                  </a:cubicBezTo>
                  <a:cubicBezTo>
                    <a:pt x="12" y="11"/>
                    <a:pt x="12" y="11"/>
                    <a:pt x="12" y="11"/>
                  </a:cubicBezTo>
                  <a:cubicBezTo>
                    <a:pt x="7" y="15"/>
                    <a:pt x="7" y="15"/>
                    <a:pt x="7" y="15"/>
                  </a:cubicBezTo>
                  <a:cubicBezTo>
                    <a:pt x="6" y="13"/>
                    <a:pt x="6" y="13"/>
                    <a:pt x="6" y="13"/>
                  </a:cubicBezTo>
                  <a:cubicBezTo>
                    <a:pt x="7" y="13"/>
                    <a:pt x="7" y="13"/>
                    <a:pt x="7" y="12"/>
                  </a:cubicBezTo>
                  <a:cubicBezTo>
                    <a:pt x="7" y="12"/>
                    <a:pt x="7" y="11"/>
                    <a:pt x="6" y="10"/>
                  </a:cubicBezTo>
                  <a:cubicBezTo>
                    <a:pt x="3" y="6"/>
                    <a:pt x="3" y="6"/>
                    <a:pt x="3" y="6"/>
                  </a:cubicBezTo>
                  <a:cubicBezTo>
                    <a:pt x="2" y="5"/>
                    <a:pt x="2" y="5"/>
                    <a:pt x="2" y="5"/>
                  </a:cubicBezTo>
                  <a:cubicBezTo>
                    <a:pt x="1" y="5"/>
                    <a:pt x="1" y="5"/>
                    <a:pt x="0" y="5"/>
                  </a:cubicBezTo>
                  <a:lnTo>
                    <a:pt x="0" y="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4" name="Freeform 36"/>
            <p:cNvSpPr>
              <a:spLocks noEditPoints="1"/>
            </p:cNvSpPr>
            <p:nvPr/>
          </p:nvSpPr>
          <p:spPr bwMode="auto">
            <a:xfrm>
              <a:off x="-2249490" y="807478"/>
              <a:ext cx="34925" cy="34922"/>
            </a:xfrm>
            <a:custGeom>
              <a:avLst/>
              <a:gdLst>
                <a:gd name="T0" fmla="*/ 6 w 14"/>
                <a:gd name="T1" fmla="*/ 2 h 14"/>
                <a:gd name="T2" fmla="*/ 9 w 14"/>
                <a:gd name="T3" fmla="*/ 5 h 14"/>
                <a:gd name="T4" fmla="*/ 11 w 14"/>
                <a:gd name="T5" fmla="*/ 8 h 14"/>
                <a:gd name="T6" fmla="*/ 10 w 14"/>
                <a:gd name="T7" fmla="*/ 11 h 14"/>
                <a:gd name="T8" fmla="*/ 7 w 14"/>
                <a:gd name="T9" fmla="*/ 11 h 14"/>
                <a:gd name="T10" fmla="*/ 4 w 14"/>
                <a:gd name="T11" fmla="*/ 8 h 14"/>
                <a:gd name="T12" fmla="*/ 3 w 14"/>
                <a:gd name="T13" fmla="*/ 5 h 14"/>
                <a:gd name="T14" fmla="*/ 4 w 14"/>
                <a:gd name="T15" fmla="*/ 2 h 14"/>
                <a:gd name="T16" fmla="*/ 6 w 14"/>
                <a:gd name="T17" fmla="*/ 2 h 14"/>
                <a:gd name="T18" fmla="*/ 0 w 14"/>
                <a:gd name="T19" fmla="*/ 5 h 14"/>
                <a:gd name="T20" fmla="*/ 2 w 14"/>
                <a:gd name="T21" fmla="*/ 10 h 14"/>
                <a:gd name="T22" fmla="*/ 6 w 14"/>
                <a:gd name="T23" fmla="*/ 13 h 14"/>
                <a:gd name="T24" fmla="*/ 11 w 14"/>
                <a:gd name="T25" fmla="*/ 12 h 14"/>
                <a:gd name="T26" fmla="*/ 14 w 14"/>
                <a:gd name="T27" fmla="*/ 8 h 14"/>
                <a:gd name="T28" fmla="*/ 12 w 14"/>
                <a:gd name="T29" fmla="*/ 3 h 14"/>
                <a:gd name="T30" fmla="*/ 8 w 14"/>
                <a:gd name="T31" fmla="*/ 0 h 14"/>
                <a:gd name="T32" fmla="*/ 3 w 14"/>
                <a:gd name="T33" fmla="*/ 1 h 14"/>
                <a:gd name="T34" fmla="*/ 0 w 14"/>
                <a:gd name="T35"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4">
                  <a:moveTo>
                    <a:pt x="6" y="2"/>
                  </a:moveTo>
                  <a:cubicBezTo>
                    <a:pt x="7" y="3"/>
                    <a:pt x="8" y="3"/>
                    <a:pt x="9" y="5"/>
                  </a:cubicBezTo>
                  <a:cubicBezTo>
                    <a:pt x="10" y="6"/>
                    <a:pt x="11" y="7"/>
                    <a:pt x="11" y="8"/>
                  </a:cubicBezTo>
                  <a:cubicBezTo>
                    <a:pt x="11" y="9"/>
                    <a:pt x="11" y="10"/>
                    <a:pt x="10" y="11"/>
                  </a:cubicBezTo>
                  <a:cubicBezTo>
                    <a:pt x="9" y="11"/>
                    <a:pt x="8" y="11"/>
                    <a:pt x="7" y="11"/>
                  </a:cubicBezTo>
                  <a:cubicBezTo>
                    <a:pt x="6" y="11"/>
                    <a:pt x="5" y="10"/>
                    <a:pt x="4" y="8"/>
                  </a:cubicBezTo>
                  <a:cubicBezTo>
                    <a:pt x="3" y="7"/>
                    <a:pt x="3" y="6"/>
                    <a:pt x="3" y="5"/>
                  </a:cubicBezTo>
                  <a:cubicBezTo>
                    <a:pt x="3" y="4"/>
                    <a:pt x="3" y="3"/>
                    <a:pt x="4" y="2"/>
                  </a:cubicBezTo>
                  <a:cubicBezTo>
                    <a:pt x="4" y="2"/>
                    <a:pt x="5" y="2"/>
                    <a:pt x="6" y="2"/>
                  </a:cubicBezTo>
                  <a:close/>
                  <a:moveTo>
                    <a:pt x="0" y="5"/>
                  </a:moveTo>
                  <a:cubicBezTo>
                    <a:pt x="0" y="7"/>
                    <a:pt x="0" y="9"/>
                    <a:pt x="2" y="10"/>
                  </a:cubicBezTo>
                  <a:cubicBezTo>
                    <a:pt x="3" y="12"/>
                    <a:pt x="4" y="13"/>
                    <a:pt x="6" y="13"/>
                  </a:cubicBezTo>
                  <a:cubicBezTo>
                    <a:pt x="8" y="14"/>
                    <a:pt x="9" y="13"/>
                    <a:pt x="11" y="12"/>
                  </a:cubicBezTo>
                  <a:cubicBezTo>
                    <a:pt x="12" y="11"/>
                    <a:pt x="13" y="9"/>
                    <a:pt x="14" y="8"/>
                  </a:cubicBezTo>
                  <a:cubicBezTo>
                    <a:pt x="14" y="6"/>
                    <a:pt x="13" y="4"/>
                    <a:pt x="12" y="3"/>
                  </a:cubicBezTo>
                  <a:cubicBezTo>
                    <a:pt x="11" y="1"/>
                    <a:pt x="9" y="0"/>
                    <a:pt x="8" y="0"/>
                  </a:cubicBezTo>
                  <a:cubicBezTo>
                    <a:pt x="6" y="0"/>
                    <a:pt x="4" y="0"/>
                    <a:pt x="3" y="1"/>
                  </a:cubicBezTo>
                  <a:cubicBezTo>
                    <a:pt x="1" y="2"/>
                    <a:pt x="0" y="4"/>
                    <a:pt x="0" y="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5" name="Freeform 37"/>
            <p:cNvSpPr>
              <a:spLocks noEditPoints="1"/>
            </p:cNvSpPr>
            <p:nvPr/>
          </p:nvSpPr>
          <p:spPr bwMode="auto">
            <a:xfrm>
              <a:off x="-2201865" y="745570"/>
              <a:ext cx="36512" cy="33335"/>
            </a:xfrm>
            <a:custGeom>
              <a:avLst/>
              <a:gdLst>
                <a:gd name="T0" fmla="*/ 5 w 15"/>
                <a:gd name="T1" fmla="*/ 3 h 14"/>
                <a:gd name="T2" fmla="*/ 9 w 15"/>
                <a:gd name="T3" fmla="*/ 4 h 14"/>
                <a:gd name="T4" fmla="*/ 12 w 15"/>
                <a:gd name="T5" fmla="*/ 6 h 14"/>
                <a:gd name="T6" fmla="*/ 12 w 15"/>
                <a:gd name="T7" fmla="*/ 9 h 14"/>
                <a:gd name="T8" fmla="*/ 10 w 15"/>
                <a:gd name="T9" fmla="*/ 10 h 14"/>
                <a:gd name="T10" fmla="*/ 6 w 15"/>
                <a:gd name="T11" fmla="*/ 9 h 14"/>
                <a:gd name="T12" fmla="*/ 3 w 15"/>
                <a:gd name="T13" fmla="*/ 7 h 14"/>
                <a:gd name="T14" fmla="*/ 3 w 15"/>
                <a:gd name="T15" fmla="*/ 4 h 14"/>
                <a:gd name="T16" fmla="*/ 5 w 15"/>
                <a:gd name="T17" fmla="*/ 3 h 14"/>
                <a:gd name="T18" fmla="*/ 1 w 15"/>
                <a:gd name="T19" fmla="*/ 9 h 14"/>
                <a:gd name="T20" fmla="*/ 5 w 15"/>
                <a:gd name="T21" fmla="*/ 12 h 14"/>
                <a:gd name="T22" fmla="*/ 10 w 15"/>
                <a:gd name="T23" fmla="*/ 13 h 14"/>
                <a:gd name="T24" fmla="*/ 14 w 15"/>
                <a:gd name="T25" fmla="*/ 10 h 14"/>
                <a:gd name="T26" fmla="*/ 14 w 15"/>
                <a:gd name="T27" fmla="*/ 5 h 14"/>
                <a:gd name="T28" fmla="*/ 10 w 15"/>
                <a:gd name="T29" fmla="*/ 1 h 14"/>
                <a:gd name="T30" fmla="*/ 5 w 15"/>
                <a:gd name="T31" fmla="*/ 0 h 14"/>
                <a:gd name="T32" fmla="*/ 1 w 15"/>
                <a:gd name="T33" fmla="*/ 4 h 14"/>
                <a:gd name="T34" fmla="*/ 1 w 15"/>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14">
                  <a:moveTo>
                    <a:pt x="5" y="3"/>
                  </a:moveTo>
                  <a:cubicBezTo>
                    <a:pt x="6" y="3"/>
                    <a:pt x="7" y="3"/>
                    <a:pt x="9" y="4"/>
                  </a:cubicBezTo>
                  <a:cubicBezTo>
                    <a:pt x="10" y="5"/>
                    <a:pt x="11" y="5"/>
                    <a:pt x="12" y="6"/>
                  </a:cubicBezTo>
                  <a:cubicBezTo>
                    <a:pt x="13" y="7"/>
                    <a:pt x="13" y="8"/>
                    <a:pt x="12" y="9"/>
                  </a:cubicBezTo>
                  <a:cubicBezTo>
                    <a:pt x="12" y="10"/>
                    <a:pt x="11" y="10"/>
                    <a:pt x="10" y="10"/>
                  </a:cubicBezTo>
                  <a:cubicBezTo>
                    <a:pt x="9" y="10"/>
                    <a:pt x="8" y="10"/>
                    <a:pt x="6" y="9"/>
                  </a:cubicBezTo>
                  <a:cubicBezTo>
                    <a:pt x="5" y="9"/>
                    <a:pt x="4" y="8"/>
                    <a:pt x="3" y="7"/>
                  </a:cubicBezTo>
                  <a:cubicBezTo>
                    <a:pt x="3" y="6"/>
                    <a:pt x="2" y="5"/>
                    <a:pt x="3" y="4"/>
                  </a:cubicBezTo>
                  <a:cubicBezTo>
                    <a:pt x="3" y="4"/>
                    <a:pt x="4" y="3"/>
                    <a:pt x="5" y="3"/>
                  </a:cubicBezTo>
                  <a:close/>
                  <a:moveTo>
                    <a:pt x="1" y="9"/>
                  </a:moveTo>
                  <a:cubicBezTo>
                    <a:pt x="2" y="10"/>
                    <a:pt x="3" y="12"/>
                    <a:pt x="5" y="12"/>
                  </a:cubicBezTo>
                  <a:cubicBezTo>
                    <a:pt x="7" y="13"/>
                    <a:pt x="8" y="14"/>
                    <a:pt x="10" y="13"/>
                  </a:cubicBezTo>
                  <a:cubicBezTo>
                    <a:pt x="12" y="12"/>
                    <a:pt x="13" y="11"/>
                    <a:pt x="14" y="10"/>
                  </a:cubicBezTo>
                  <a:cubicBezTo>
                    <a:pt x="15" y="8"/>
                    <a:pt x="15" y="6"/>
                    <a:pt x="14" y="5"/>
                  </a:cubicBezTo>
                  <a:cubicBezTo>
                    <a:pt x="13" y="3"/>
                    <a:pt x="12" y="2"/>
                    <a:pt x="10" y="1"/>
                  </a:cubicBezTo>
                  <a:cubicBezTo>
                    <a:pt x="8" y="0"/>
                    <a:pt x="7" y="0"/>
                    <a:pt x="5" y="0"/>
                  </a:cubicBezTo>
                  <a:cubicBezTo>
                    <a:pt x="3" y="1"/>
                    <a:pt x="2" y="2"/>
                    <a:pt x="1" y="4"/>
                  </a:cubicBezTo>
                  <a:cubicBezTo>
                    <a:pt x="1" y="6"/>
                    <a:pt x="0" y="7"/>
                    <a:pt x="1" y="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6" name="Freeform 38"/>
            <p:cNvSpPr/>
            <p:nvPr/>
          </p:nvSpPr>
          <p:spPr bwMode="auto">
            <a:xfrm>
              <a:off x="-2192340" y="715410"/>
              <a:ext cx="36512" cy="33334"/>
            </a:xfrm>
            <a:custGeom>
              <a:avLst/>
              <a:gdLst>
                <a:gd name="T0" fmla="*/ 0 w 15"/>
                <a:gd name="T1" fmla="*/ 10 h 14"/>
                <a:gd name="T2" fmla="*/ 4 w 15"/>
                <a:gd name="T3" fmla="*/ 0 h 14"/>
                <a:gd name="T4" fmla="*/ 8 w 15"/>
                <a:gd name="T5" fmla="*/ 0 h 14"/>
                <a:gd name="T6" fmla="*/ 8 w 15"/>
                <a:gd name="T7" fmla="*/ 1 h 14"/>
                <a:gd name="T8" fmla="*/ 5 w 15"/>
                <a:gd name="T9" fmla="*/ 2 h 14"/>
                <a:gd name="T10" fmla="*/ 4 w 15"/>
                <a:gd name="T11" fmla="*/ 5 h 14"/>
                <a:gd name="T12" fmla="*/ 4 w 15"/>
                <a:gd name="T13" fmla="*/ 6 h 14"/>
                <a:gd name="T14" fmla="*/ 5 w 15"/>
                <a:gd name="T15" fmla="*/ 7 h 14"/>
                <a:gd name="T16" fmla="*/ 7 w 15"/>
                <a:gd name="T17" fmla="*/ 7 h 14"/>
                <a:gd name="T18" fmla="*/ 7 w 15"/>
                <a:gd name="T19" fmla="*/ 7 h 14"/>
                <a:gd name="T20" fmla="*/ 7 w 15"/>
                <a:gd name="T21" fmla="*/ 5 h 14"/>
                <a:gd name="T22" fmla="*/ 6 w 15"/>
                <a:gd name="T23" fmla="*/ 4 h 14"/>
                <a:gd name="T24" fmla="*/ 6 w 15"/>
                <a:gd name="T25" fmla="*/ 3 h 14"/>
                <a:gd name="T26" fmla="*/ 12 w 15"/>
                <a:gd name="T27" fmla="*/ 5 h 14"/>
                <a:gd name="T28" fmla="*/ 11 w 15"/>
                <a:gd name="T29" fmla="*/ 6 h 14"/>
                <a:gd name="T30" fmla="*/ 10 w 15"/>
                <a:gd name="T31" fmla="*/ 6 h 14"/>
                <a:gd name="T32" fmla="*/ 9 w 15"/>
                <a:gd name="T33" fmla="*/ 7 h 14"/>
                <a:gd name="T34" fmla="*/ 8 w 15"/>
                <a:gd name="T35" fmla="*/ 8 h 14"/>
                <a:gd name="T36" fmla="*/ 11 w 15"/>
                <a:gd name="T37" fmla="*/ 8 h 14"/>
                <a:gd name="T38" fmla="*/ 12 w 15"/>
                <a:gd name="T39" fmla="*/ 9 h 14"/>
                <a:gd name="T40" fmla="*/ 13 w 15"/>
                <a:gd name="T41" fmla="*/ 8 h 14"/>
                <a:gd name="T42" fmla="*/ 15 w 15"/>
                <a:gd name="T43" fmla="*/ 8 h 14"/>
                <a:gd name="T44" fmla="*/ 13 w 15"/>
                <a:gd name="T45" fmla="*/ 14 h 14"/>
                <a:gd name="T46" fmla="*/ 11 w 15"/>
                <a:gd name="T47" fmla="*/ 13 h 14"/>
                <a:gd name="T48" fmla="*/ 11 w 15"/>
                <a:gd name="T49" fmla="*/ 12 h 14"/>
                <a:gd name="T50" fmla="*/ 10 w 15"/>
                <a:gd name="T51" fmla="*/ 11 h 14"/>
                <a:gd name="T52" fmla="*/ 5 w 15"/>
                <a:gd name="T53" fmla="*/ 10 h 14"/>
                <a:gd name="T54" fmla="*/ 3 w 15"/>
                <a:gd name="T55" fmla="*/ 9 h 14"/>
                <a:gd name="T56" fmla="*/ 2 w 15"/>
                <a:gd name="T57" fmla="*/ 10 h 14"/>
                <a:gd name="T58" fmla="*/ 0 w 15"/>
                <a:gd name="T5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 h="14">
                  <a:moveTo>
                    <a:pt x="0" y="10"/>
                  </a:moveTo>
                  <a:cubicBezTo>
                    <a:pt x="4" y="0"/>
                    <a:pt x="4" y="0"/>
                    <a:pt x="4" y="0"/>
                  </a:cubicBezTo>
                  <a:cubicBezTo>
                    <a:pt x="8" y="0"/>
                    <a:pt x="8" y="0"/>
                    <a:pt x="8" y="0"/>
                  </a:cubicBezTo>
                  <a:cubicBezTo>
                    <a:pt x="8" y="1"/>
                    <a:pt x="8" y="1"/>
                    <a:pt x="8" y="1"/>
                  </a:cubicBezTo>
                  <a:cubicBezTo>
                    <a:pt x="7" y="1"/>
                    <a:pt x="6" y="2"/>
                    <a:pt x="5" y="2"/>
                  </a:cubicBezTo>
                  <a:cubicBezTo>
                    <a:pt x="5" y="3"/>
                    <a:pt x="4" y="4"/>
                    <a:pt x="4" y="5"/>
                  </a:cubicBezTo>
                  <a:cubicBezTo>
                    <a:pt x="4" y="5"/>
                    <a:pt x="4" y="6"/>
                    <a:pt x="4" y="6"/>
                  </a:cubicBezTo>
                  <a:cubicBezTo>
                    <a:pt x="4" y="6"/>
                    <a:pt x="4" y="6"/>
                    <a:pt x="5" y="7"/>
                  </a:cubicBezTo>
                  <a:cubicBezTo>
                    <a:pt x="7" y="7"/>
                    <a:pt x="7" y="7"/>
                    <a:pt x="7" y="7"/>
                  </a:cubicBezTo>
                  <a:cubicBezTo>
                    <a:pt x="7" y="7"/>
                    <a:pt x="7" y="7"/>
                    <a:pt x="7" y="7"/>
                  </a:cubicBezTo>
                  <a:cubicBezTo>
                    <a:pt x="7" y="6"/>
                    <a:pt x="7" y="5"/>
                    <a:pt x="7" y="5"/>
                  </a:cubicBezTo>
                  <a:cubicBezTo>
                    <a:pt x="7" y="5"/>
                    <a:pt x="6" y="4"/>
                    <a:pt x="6" y="4"/>
                  </a:cubicBezTo>
                  <a:cubicBezTo>
                    <a:pt x="6" y="3"/>
                    <a:pt x="6" y="3"/>
                    <a:pt x="6" y="3"/>
                  </a:cubicBezTo>
                  <a:cubicBezTo>
                    <a:pt x="12" y="5"/>
                    <a:pt x="12" y="5"/>
                    <a:pt x="12" y="5"/>
                  </a:cubicBezTo>
                  <a:cubicBezTo>
                    <a:pt x="11" y="6"/>
                    <a:pt x="11" y="6"/>
                    <a:pt x="11" y="6"/>
                  </a:cubicBezTo>
                  <a:cubicBezTo>
                    <a:pt x="11" y="6"/>
                    <a:pt x="10" y="6"/>
                    <a:pt x="10" y="6"/>
                  </a:cubicBezTo>
                  <a:cubicBezTo>
                    <a:pt x="9" y="6"/>
                    <a:pt x="9" y="7"/>
                    <a:pt x="9" y="7"/>
                  </a:cubicBezTo>
                  <a:cubicBezTo>
                    <a:pt x="8" y="8"/>
                    <a:pt x="8" y="8"/>
                    <a:pt x="8" y="8"/>
                  </a:cubicBezTo>
                  <a:cubicBezTo>
                    <a:pt x="11" y="8"/>
                    <a:pt x="11" y="8"/>
                    <a:pt x="11" y="8"/>
                  </a:cubicBezTo>
                  <a:cubicBezTo>
                    <a:pt x="12" y="9"/>
                    <a:pt x="12" y="9"/>
                    <a:pt x="12" y="9"/>
                  </a:cubicBezTo>
                  <a:cubicBezTo>
                    <a:pt x="13" y="9"/>
                    <a:pt x="13" y="8"/>
                    <a:pt x="13" y="8"/>
                  </a:cubicBezTo>
                  <a:cubicBezTo>
                    <a:pt x="15" y="8"/>
                    <a:pt x="15" y="8"/>
                    <a:pt x="15" y="8"/>
                  </a:cubicBezTo>
                  <a:cubicBezTo>
                    <a:pt x="13" y="14"/>
                    <a:pt x="13" y="14"/>
                    <a:pt x="13" y="14"/>
                  </a:cubicBezTo>
                  <a:cubicBezTo>
                    <a:pt x="11" y="13"/>
                    <a:pt x="11" y="13"/>
                    <a:pt x="11" y="13"/>
                  </a:cubicBezTo>
                  <a:cubicBezTo>
                    <a:pt x="11" y="13"/>
                    <a:pt x="11" y="13"/>
                    <a:pt x="11" y="12"/>
                  </a:cubicBezTo>
                  <a:cubicBezTo>
                    <a:pt x="11" y="12"/>
                    <a:pt x="11" y="12"/>
                    <a:pt x="10" y="11"/>
                  </a:cubicBezTo>
                  <a:cubicBezTo>
                    <a:pt x="5" y="10"/>
                    <a:pt x="5" y="10"/>
                    <a:pt x="5" y="10"/>
                  </a:cubicBezTo>
                  <a:cubicBezTo>
                    <a:pt x="4" y="9"/>
                    <a:pt x="3" y="9"/>
                    <a:pt x="3" y="9"/>
                  </a:cubicBezTo>
                  <a:cubicBezTo>
                    <a:pt x="2" y="9"/>
                    <a:pt x="2" y="10"/>
                    <a:pt x="2" y="10"/>
                  </a:cubicBezTo>
                  <a:lnTo>
                    <a:pt x="0"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7" name="Freeform 39"/>
            <p:cNvSpPr/>
            <p:nvPr/>
          </p:nvSpPr>
          <p:spPr bwMode="auto">
            <a:xfrm>
              <a:off x="-2179640" y="675725"/>
              <a:ext cx="34925" cy="30161"/>
            </a:xfrm>
            <a:custGeom>
              <a:avLst/>
              <a:gdLst>
                <a:gd name="T0" fmla="*/ 2 w 15"/>
                <a:gd name="T1" fmla="*/ 2 h 12"/>
                <a:gd name="T2" fmla="*/ 1 w 15"/>
                <a:gd name="T3" fmla="*/ 2 h 12"/>
                <a:gd name="T4" fmla="*/ 1 w 15"/>
                <a:gd name="T5" fmla="*/ 1 h 12"/>
                <a:gd name="T6" fmla="*/ 6 w 15"/>
                <a:gd name="T7" fmla="*/ 0 h 12"/>
                <a:gd name="T8" fmla="*/ 7 w 15"/>
                <a:gd name="T9" fmla="*/ 1 h 12"/>
                <a:gd name="T10" fmla="*/ 4 w 15"/>
                <a:gd name="T11" fmla="*/ 3 h 12"/>
                <a:gd name="T12" fmla="*/ 2 w 15"/>
                <a:gd name="T13" fmla="*/ 5 h 12"/>
                <a:gd name="T14" fmla="*/ 3 w 15"/>
                <a:gd name="T15" fmla="*/ 7 h 12"/>
                <a:gd name="T16" fmla="*/ 7 w 15"/>
                <a:gd name="T17" fmla="*/ 9 h 12"/>
                <a:gd name="T18" fmla="*/ 11 w 15"/>
                <a:gd name="T19" fmla="*/ 8 h 12"/>
                <a:gd name="T20" fmla="*/ 13 w 15"/>
                <a:gd name="T21" fmla="*/ 6 h 12"/>
                <a:gd name="T22" fmla="*/ 12 w 15"/>
                <a:gd name="T23" fmla="*/ 4 h 12"/>
                <a:gd name="T24" fmla="*/ 10 w 15"/>
                <a:gd name="T25" fmla="*/ 2 h 12"/>
                <a:gd name="T26" fmla="*/ 11 w 15"/>
                <a:gd name="T27" fmla="*/ 0 h 12"/>
                <a:gd name="T28" fmla="*/ 14 w 15"/>
                <a:gd name="T29" fmla="*/ 3 h 12"/>
                <a:gd name="T30" fmla="*/ 14 w 15"/>
                <a:gd name="T31" fmla="*/ 7 h 12"/>
                <a:gd name="T32" fmla="*/ 12 w 15"/>
                <a:gd name="T33" fmla="*/ 11 h 12"/>
                <a:gd name="T34" fmla="*/ 7 w 15"/>
                <a:gd name="T35" fmla="*/ 12 h 12"/>
                <a:gd name="T36" fmla="*/ 2 w 15"/>
                <a:gd name="T37" fmla="*/ 10 h 12"/>
                <a:gd name="T38" fmla="*/ 1 w 15"/>
                <a:gd name="T39" fmla="*/ 5 h 12"/>
                <a:gd name="T40" fmla="*/ 1 w 15"/>
                <a:gd name="T41" fmla="*/ 4 h 12"/>
                <a:gd name="T42" fmla="*/ 2 w 15"/>
                <a:gd name="T4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12">
                  <a:moveTo>
                    <a:pt x="2" y="2"/>
                  </a:moveTo>
                  <a:cubicBezTo>
                    <a:pt x="1" y="2"/>
                    <a:pt x="1" y="2"/>
                    <a:pt x="1" y="2"/>
                  </a:cubicBezTo>
                  <a:cubicBezTo>
                    <a:pt x="1" y="1"/>
                    <a:pt x="1" y="1"/>
                    <a:pt x="1" y="1"/>
                  </a:cubicBezTo>
                  <a:cubicBezTo>
                    <a:pt x="6" y="0"/>
                    <a:pt x="6" y="0"/>
                    <a:pt x="6" y="0"/>
                  </a:cubicBezTo>
                  <a:cubicBezTo>
                    <a:pt x="7" y="1"/>
                    <a:pt x="7" y="1"/>
                    <a:pt x="7" y="1"/>
                  </a:cubicBezTo>
                  <a:cubicBezTo>
                    <a:pt x="5" y="2"/>
                    <a:pt x="4" y="2"/>
                    <a:pt x="4" y="3"/>
                  </a:cubicBezTo>
                  <a:cubicBezTo>
                    <a:pt x="3" y="3"/>
                    <a:pt x="3" y="4"/>
                    <a:pt x="2" y="5"/>
                  </a:cubicBezTo>
                  <a:cubicBezTo>
                    <a:pt x="2" y="6"/>
                    <a:pt x="3" y="7"/>
                    <a:pt x="3" y="7"/>
                  </a:cubicBezTo>
                  <a:cubicBezTo>
                    <a:pt x="4" y="8"/>
                    <a:pt x="5" y="8"/>
                    <a:pt x="7" y="9"/>
                  </a:cubicBezTo>
                  <a:cubicBezTo>
                    <a:pt x="9" y="9"/>
                    <a:pt x="10" y="9"/>
                    <a:pt x="11" y="8"/>
                  </a:cubicBezTo>
                  <a:cubicBezTo>
                    <a:pt x="12" y="8"/>
                    <a:pt x="12" y="7"/>
                    <a:pt x="13" y="6"/>
                  </a:cubicBezTo>
                  <a:cubicBezTo>
                    <a:pt x="13" y="5"/>
                    <a:pt x="12" y="5"/>
                    <a:pt x="12" y="4"/>
                  </a:cubicBezTo>
                  <a:cubicBezTo>
                    <a:pt x="12" y="3"/>
                    <a:pt x="11" y="2"/>
                    <a:pt x="10" y="2"/>
                  </a:cubicBezTo>
                  <a:cubicBezTo>
                    <a:pt x="11" y="0"/>
                    <a:pt x="11" y="0"/>
                    <a:pt x="11" y="0"/>
                  </a:cubicBezTo>
                  <a:cubicBezTo>
                    <a:pt x="12" y="1"/>
                    <a:pt x="13" y="2"/>
                    <a:pt x="14" y="3"/>
                  </a:cubicBezTo>
                  <a:cubicBezTo>
                    <a:pt x="14" y="4"/>
                    <a:pt x="15" y="5"/>
                    <a:pt x="14" y="7"/>
                  </a:cubicBezTo>
                  <a:cubicBezTo>
                    <a:pt x="14" y="9"/>
                    <a:pt x="13" y="10"/>
                    <a:pt x="12" y="11"/>
                  </a:cubicBezTo>
                  <a:cubicBezTo>
                    <a:pt x="10" y="12"/>
                    <a:pt x="9" y="12"/>
                    <a:pt x="7" y="12"/>
                  </a:cubicBezTo>
                  <a:cubicBezTo>
                    <a:pt x="5" y="12"/>
                    <a:pt x="3" y="11"/>
                    <a:pt x="2" y="10"/>
                  </a:cubicBezTo>
                  <a:cubicBezTo>
                    <a:pt x="1" y="8"/>
                    <a:pt x="0" y="7"/>
                    <a:pt x="1" y="5"/>
                  </a:cubicBezTo>
                  <a:cubicBezTo>
                    <a:pt x="1" y="5"/>
                    <a:pt x="1" y="4"/>
                    <a:pt x="1" y="4"/>
                  </a:cubicBezTo>
                  <a:cubicBezTo>
                    <a:pt x="1" y="3"/>
                    <a:pt x="2" y="3"/>
                    <a:pt x="2"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8" name="Freeform 40"/>
            <p:cNvSpPr/>
            <p:nvPr/>
          </p:nvSpPr>
          <p:spPr bwMode="auto">
            <a:xfrm>
              <a:off x="-2178053" y="640803"/>
              <a:ext cx="31750" cy="34922"/>
            </a:xfrm>
            <a:custGeom>
              <a:avLst/>
              <a:gdLst>
                <a:gd name="T0" fmla="*/ 0 w 13"/>
                <a:gd name="T1" fmla="*/ 14 h 14"/>
                <a:gd name="T2" fmla="*/ 0 w 13"/>
                <a:gd name="T3" fmla="*/ 8 h 14"/>
                <a:gd name="T4" fmla="*/ 1 w 13"/>
                <a:gd name="T5" fmla="*/ 8 h 14"/>
                <a:gd name="T6" fmla="*/ 2 w 13"/>
                <a:gd name="T7" fmla="*/ 9 h 14"/>
                <a:gd name="T8" fmla="*/ 4 w 13"/>
                <a:gd name="T9" fmla="*/ 9 h 14"/>
                <a:gd name="T10" fmla="*/ 5 w 13"/>
                <a:gd name="T11" fmla="*/ 9 h 14"/>
                <a:gd name="T12" fmla="*/ 5 w 13"/>
                <a:gd name="T13" fmla="*/ 5 h 14"/>
                <a:gd name="T14" fmla="*/ 4 w 13"/>
                <a:gd name="T15" fmla="*/ 5 h 14"/>
                <a:gd name="T16" fmla="*/ 2 w 13"/>
                <a:gd name="T17" fmla="*/ 5 h 14"/>
                <a:gd name="T18" fmla="*/ 1 w 13"/>
                <a:gd name="T19" fmla="*/ 6 h 14"/>
                <a:gd name="T20" fmla="*/ 0 w 13"/>
                <a:gd name="T21" fmla="*/ 6 h 14"/>
                <a:gd name="T22" fmla="*/ 0 w 13"/>
                <a:gd name="T23" fmla="*/ 0 h 14"/>
                <a:gd name="T24" fmla="*/ 1 w 13"/>
                <a:gd name="T25" fmla="*/ 0 h 14"/>
                <a:gd name="T26" fmla="*/ 2 w 13"/>
                <a:gd name="T27" fmla="*/ 1 h 14"/>
                <a:gd name="T28" fmla="*/ 4 w 13"/>
                <a:gd name="T29" fmla="*/ 2 h 14"/>
                <a:gd name="T30" fmla="*/ 9 w 13"/>
                <a:gd name="T31" fmla="*/ 1 h 14"/>
                <a:gd name="T32" fmla="*/ 11 w 13"/>
                <a:gd name="T33" fmla="*/ 1 h 14"/>
                <a:gd name="T34" fmla="*/ 11 w 13"/>
                <a:gd name="T35" fmla="*/ 0 h 14"/>
                <a:gd name="T36" fmla="*/ 13 w 13"/>
                <a:gd name="T37" fmla="*/ 0 h 14"/>
                <a:gd name="T38" fmla="*/ 13 w 13"/>
                <a:gd name="T39" fmla="*/ 6 h 14"/>
                <a:gd name="T40" fmla="*/ 11 w 13"/>
                <a:gd name="T41" fmla="*/ 6 h 14"/>
                <a:gd name="T42" fmla="*/ 11 w 13"/>
                <a:gd name="T43" fmla="*/ 5 h 14"/>
                <a:gd name="T44" fmla="*/ 9 w 13"/>
                <a:gd name="T45" fmla="*/ 5 h 14"/>
                <a:gd name="T46" fmla="*/ 7 w 13"/>
                <a:gd name="T47" fmla="*/ 5 h 14"/>
                <a:gd name="T48" fmla="*/ 7 w 13"/>
                <a:gd name="T49" fmla="*/ 9 h 14"/>
                <a:gd name="T50" fmla="*/ 9 w 13"/>
                <a:gd name="T51" fmla="*/ 9 h 14"/>
                <a:gd name="T52" fmla="*/ 11 w 13"/>
                <a:gd name="T53" fmla="*/ 9 h 14"/>
                <a:gd name="T54" fmla="*/ 12 w 13"/>
                <a:gd name="T55" fmla="*/ 7 h 14"/>
                <a:gd name="T56" fmla="*/ 13 w 13"/>
                <a:gd name="T57" fmla="*/ 7 h 14"/>
                <a:gd name="T58" fmla="*/ 13 w 13"/>
                <a:gd name="T59" fmla="*/ 13 h 14"/>
                <a:gd name="T60" fmla="*/ 12 w 13"/>
                <a:gd name="T61" fmla="*/ 13 h 14"/>
                <a:gd name="T62" fmla="*/ 11 w 13"/>
                <a:gd name="T63" fmla="*/ 12 h 14"/>
                <a:gd name="T64" fmla="*/ 9 w 13"/>
                <a:gd name="T65" fmla="*/ 12 h 14"/>
                <a:gd name="T66" fmla="*/ 4 w 13"/>
                <a:gd name="T67" fmla="*/ 12 h 14"/>
                <a:gd name="T68" fmla="*/ 2 w 13"/>
                <a:gd name="T69" fmla="*/ 13 h 14"/>
                <a:gd name="T70" fmla="*/ 2 w 13"/>
                <a:gd name="T71" fmla="*/ 14 h 14"/>
                <a:gd name="T72" fmla="*/ 0 w 13"/>
                <a:gd name="T7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14">
                  <a:moveTo>
                    <a:pt x="0" y="14"/>
                  </a:moveTo>
                  <a:cubicBezTo>
                    <a:pt x="0" y="8"/>
                    <a:pt x="0" y="8"/>
                    <a:pt x="0" y="8"/>
                  </a:cubicBezTo>
                  <a:cubicBezTo>
                    <a:pt x="1" y="8"/>
                    <a:pt x="1" y="8"/>
                    <a:pt x="1" y="8"/>
                  </a:cubicBezTo>
                  <a:cubicBezTo>
                    <a:pt x="2" y="8"/>
                    <a:pt x="2" y="9"/>
                    <a:pt x="2" y="9"/>
                  </a:cubicBezTo>
                  <a:cubicBezTo>
                    <a:pt x="2" y="9"/>
                    <a:pt x="3" y="9"/>
                    <a:pt x="4" y="9"/>
                  </a:cubicBezTo>
                  <a:cubicBezTo>
                    <a:pt x="5" y="9"/>
                    <a:pt x="5" y="9"/>
                    <a:pt x="5" y="9"/>
                  </a:cubicBezTo>
                  <a:cubicBezTo>
                    <a:pt x="5" y="5"/>
                    <a:pt x="5" y="5"/>
                    <a:pt x="5" y="5"/>
                  </a:cubicBezTo>
                  <a:cubicBezTo>
                    <a:pt x="4" y="5"/>
                    <a:pt x="4" y="5"/>
                    <a:pt x="4" y="5"/>
                  </a:cubicBezTo>
                  <a:cubicBezTo>
                    <a:pt x="3" y="5"/>
                    <a:pt x="2" y="5"/>
                    <a:pt x="2" y="5"/>
                  </a:cubicBezTo>
                  <a:cubicBezTo>
                    <a:pt x="2" y="5"/>
                    <a:pt x="1" y="6"/>
                    <a:pt x="1" y="6"/>
                  </a:cubicBezTo>
                  <a:cubicBezTo>
                    <a:pt x="0" y="6"/>
                    <a:pt x="0" y="6"/>
                    <a:pt x="0" y="6"/>
                  </a:cubicBezTo>
                  <a:cubicBezTo>
                    <a:pt x="0" y="0"/>
                    <a:pt x="0" y="0"/>
                    <a:pt x="0" y="0"/>
                  </a:cubicBezTo>
                  <a:cubicBezTo>
                    <a:pt x="1" y="0"/>
                    <a:pt x="1" y="0"/>
                    <a:pt x="1" y="0"/>
                  </a:cubicBezTo>
                  <a:cubicBezTo>
                    <a:pt x="1" y="1"/>
                    <a:pt x="1" y="1"/>
                    <a:pt x="2" y="1"/>
                  </a:cubicBezTo>
                  <a:cubicBezTo>
                    <a:pt x="2" y="2"/>
                    <a:pt x="3" y="2"/>
                    <a:pt x="4" y="2"/>
                  </a:cubicBezTo>
                  <a:cubicBezTo>
                    <a:pt x="9" y="1"/>
                    <a:pt x="9" y="1"/>
                    <a:pt x="9" y="1"/>
                  </a:cubicBezTo>
                  <a:cubicBezTo>
                    <a:pt x="10" y="1"/>
                    <a:pt x="10" y="1"/>
                    <a:pt x="11" y="1"/>
                  </a:cubicBezTo>
                  <a:cubicBezTo>
                    <a:pt x="11" y="1"/>
                    <a:pt x="11" y="1"/>
                    <a:pt x="11" y="0"/>
                  </a:cubicBezTo>
                  <a:cubicBezTo>
                    <a:pt x="13" y="0"/>
                    <a:pt x="13" y="0"/>
                    <a:pt x="13" y="0"/>
                  </a:cubicBezTo>
                  <a:cubicBezTo>
                    <a:pt x="13" y="6"/>
                    <a:pt x="13" y="6"/>
                    <a:pt x="13" y="6"/>
                  </a:cubicBezTo>
                  <a:cubicBezTo>
                    <a:pt x="11" y="6"/>
                    <a:pt x="11" y="6"/>
                    <a:pt x="11" y="6"/>
                  </a:cubicBezTo>
                  <a:cubicBezTo>
                    <a:pt x="11" y="5"/>
                    <a:pt x="11" y="5"/>
                    <a:pt x="11" y="5"/>
                  </a:cubicBezTo>
                  <a:cubicBezTo>
                    <a:pt x="11" y="5"/>
                    <a:pt x="10" y="4"/>
                    <a:pt x="9" y="5"/>
                  </a:cubicBezTo>
                  <a:cubicBezTo>
                    <a:pt x="7" y="5"/>
                    <a:pt x="7" y="5"/>
                    <a:pt x="7" y="5"/>
                  </a:cubicBezTo>
                  <a:cubicBezTo>
                    <a:pt x="7" y="9"/>
                    <a:pt x="7" y="9"/>
                    <a:pt x="7" y="9"/>
                  </a:cubicBezTo>
                  <a:cubicBezTo>
                    <a:pt x="9" y="9"/>
                    <a:pt x="9" y="9"/>
                    <a:pt x="9" y="9"/>
                  </a:cubicBezTo>
                  <a:cubicBezTo>
                    <a:pt x="10" y="9"/>
                    <a:pt x="11" y="9"/>
                    <a:pt x="11" y="9"/>
                  </a:cubicBezTo>
                  <a:cubicBezTo>
                    <a:pt x="11" y="8"/>
                    <a:pt x="12" y="8"/>
                    <a:pt x="12" y="7"/>
                  </a:cubicBezTo>
                  <a:cubicBezTo>
                    <a:pt x="13" y="7"/>
                    <a:pt x="13" y="7"/>
                    <a:pt x="13" y="7"/>
                  </a:cubicBezTo>
                  <a:cubicBezTo>
                    <a:pt x="13" y="13"/>
                    <a:pt x="13" y="13"/>
                    <a:pt x="13" y="13"/>
                  </a:cubicBezTo>
                  <a:cubicBezTo>
                    <a:pt x="12" y="13"/>
                    <a:pt x="12" y="13"/>
                    <a:pt x="12" y="13"/>
                  </a:cubicBezTo>
                  <a:cubicBezTo>
                    <a:pt x="12" y="13"/>
                    <a:pt x="12" y="12"/>
                    <a:pt x="11" y="12"/>
                  </a:cubicBezTo>
                  <a:cubicBezTo>
                    <a:pt x="11" y="12"/>
                    <a:pt x="10" y="12"/>
                    <a:pt x="9" y="12"/>
                  </a:cubicBezTo>
                  <a:cubicBezTo>
                    <a:pt x="4" y="12"/>
                    <a:pt x="4" y="12"/>
                    <a:pt x="4" y="12"/>
                  </a:cubicBezTo>
                  <a:cubicBezTo>
                    <a:pt x="3" y="12"/>
                    <a:pt x="2" y="12"/>
                    <a:pt x="2" y="13"/>
                  </a:cubicBezTo>
                  <a:cubicBezTo>
                    <a:pt x="2" y="13"/>
                    <a:pt x="2" y="13"/>
                    <a:pt x="2" y="14"/>
                  </a:cubicBezTo>
                  <a:lnTo>
                    <a:pt x="0" y="1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59" name="Freeform 41"/>
            <p:cNvSpPr/>
            <p:nvPr/>
          </p:nvSpPr>
          <p:spPr bwMode="auto">
            <a:xfrm>
              <a:off x="-2179640" y="621754"/>
              <a:ext cx="33337" cy="19049"/>
            </a:xfrm>
            <a:custGeom>
              <a:avLst/>
              <a:gdLst>
                <a:gd name="T0" fmla="*/ 1 w 14"/>
                <a:gd name="T1" fmla="*/ 8 h 8"/>
                <a:gd name="T2" fmla="*/ 0 w 14"/>
                <a:gd name="T3" fmla="*/ 5 h 8"/>
                <a:gd name="T4" fmla="*/ 0 w 14"/>
                <a:gd name="T5" fmla="*/ 2 h 8"/>
                <a:gd name="T6" fmla="*/ 1 w 14"/>
                <a:gd name="T7" fmla="*/ 2 h 8"/>
                <a:gd name="T8" fmla="*/ 2 w 14"/>
                <a:gd name="T9" fmla="*/ 3 h 8"/>
                <a:gd name="T10" fmla="*/ 4 w 14"/>
                <a:gd name="T11" fmla="*/ 3 h 8"/>
                <a:gd name="T12" fmla="*/ 9 w 14"/>
                <a:gd name="T13" fmla="*/ 2 h 8"/>
                <a:gd name="T14" fmla="*/ 11 w 14"/>
                <a:gd name="T15" fmla="*/ 1 h 8"/>
                <a:gd name="T16" fmla="*/ 11 w 14"/>
                <a:gd name="T17" fmla="*/ 0 h 8"/>
                <a:gd name="T18" fmla="*/ 12 w 14"/>
                <a:gd name="T19" fmla="*/ 0 h 8"/>
                <a:gd name="T20" fmla="*/ 14 w 14"/>
                <a:gd name="T21" fmla="*/ 5 h 8"/>
                <a:gd name="T22" fmla="*/ 12 w 14"/>
                <a:gd name="T23" fmla="*/ 6 h 8"/>
                <a:gd name="T24" fmla="*/ 11 w 14"/>
                <a:gd name="T25" fmla="*/ 5 h 8"/>
                <a:gd name="T26" fmla="*/ 9 w 14"/>
                <a:gd name="T27" fmla="*/ 5 h 8"/>
                <a:gd name="T28" fmla="*/ 4 w 14"/>
                <a:gd name="T29" fmla="*/ 6 h 8"/>
                <a:gd name="T30" fmla="*/ 2 w 14"/>
                <a:gd name="T31" fmla="*/ 6 h 8"/>
                <a:gd name="T32" fmla="*/ 2 w 14"/>
                <a:gd name="T33" fmla="*/ 8 h 8"/>
                <a:gd name="T34" fmla="*/ 1 w 14"/>
                <a:gd name="T35"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1" y="8"/>
                  </a:moveTo>
                  <a:cubicBezTo>
                    <a:pt x="1" y="8"/>
                    <a:pt x="0" y="7"/>
                    <a:pt x="0" y="5"/>
                  </a:cubicBezTo>
                  <a:cubicBezTo>
                    <a:pt x="0" y="3"/>
                    <a:pt x="0" y="2"/>
                    <a:pt x="0" y="2"/>
                  </a:cubicBezTo>
                  <a:cubicBezTo>
                    <a:pt x="1" y="2"/>
                    <a:pt x="1" y="2"/>
                    <a:pt x="1" y="2"/>
                  </a:cubicBezTo>
                  <a:cubicBezTo>
                    <a:pt x="1" y="2"/>
                    <a:pt x="1" y="3"/>
                    <a:pt x="2" y="3"/>
                  </a:cubicBezTo>
                  <a:cubicBezTo>
                    <a:pt x="2" y="3"/>
                    <a:pt x="3" y="3"/>
                    <a:pt x="4" y="3"/>
                  </a:cubicBezTo>
                  <a:cubicBezTo>
                    <a:pt x="9" y="2"/>
                    <a:pt x="9" y="2"/>
                    <a:pt x="9" y="2"/>
                  </a:cubicBezTo>
                  <a:cubicBezTo>
                    <a:pt x="10" y="2"/>
                    <a:pt x="10" y="1"/>
                    <a:pt x="11" y="1"/>
                  </a:cubicBezTo>
                  <a:cubicBezTo>
                    <a:pt x="11" y="1"/>
                    <a:pt x="11" y="0"/>
                    <a:pt x="11" y="0"/>
                  </a:cubicBezTo>
                  <a:cubicBezTo>
                    <a:pt x="12" y="0"/>
                    <a:pt x="12" y="0"/>
                    <a:pt x="12" y="0"/>
                  </a:cubicBezTo>
                  <a:cubicBezTo>
                    <a:pt x="14" y="5"/>
                    <a:pt x="14" y="5"/>
                    <a:pt x="14" y="5"/>
                  </a:cubicBezTo>
                  <a:cubicBezTo>
                    <a:pt x="12" y="6"/>
                    <a:pt x="12" y="6"/>
                    <a:pt x="12" y="6"/>
                  </a:cubicBezTo>
                  <a:cubicBezTo>
                    <a:pt x="12" y="5"/>
                    <a:pt x="12" y="5"/>
                    <a:pt x="11" y="5"/>
                  </a:cubicBezTo>
                  <a:cubicBezTo>
                    <a:pt x="11" y="5"/>
                    <a:pt x="10" y="5"/>
                    <a:pt x="9" y="5"/>
                  </a:cubicBezTo>
                  <a:cubicBezTo>
                    <a:pt x="4" y="6"/>
                    <a:pt x="4" y="6"/>
                    <a:pt x="4" y="6"/>
                  </a:cubicBezTo>
                  <a:cubicBezTo>
                    <a:pt x="3" y="6"/>
                    <a:pt x="3" y="6"/>
                    <a:pt x="2" y="6"/>
                  </a:cubicBezTo>
                  <a:cubicBezTo>
                    <a:pt x="2" y="7"/>
                    <a:pt x="2" y="7"/>
                    <a:pt x="2" y="8"/>
                  </a:cubicBezTo>
                  <a:lnTo>
                    <a:pt x="1"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0" name="Freeform 42"/>
            <p:cNvSpPr/>
            <p:nvPr/>
          </p:nvSpPr>
          <p:spPr bwMode="auto">
            <a:xfrm>
              <a:off x="-2189165" y="590007"/>
              <a:ext cx="38100" cy="33335"/>
            </a:xfrm>
            <a:custGeom>
              <a:avLst/>
              <a:gdLst>
                <a:gd name="T0" fmla="*/ 3 w 16"/>
                <a:gd name="T1" fmla="*/ 14 h 14"/>
                <a:gd name="T2" fmla="*/ 2 w 16"/>
                <a:gd name="T3" fmla="*/ 9 h 14"/>
                <a:gd name="T4" fmla="*/ 8 w 16"/>
                <a:gd name="T5" fmla="*/ 3 h 14"/>
                <a:gd name="T6" fmla="*/ 5 w 16"/>
                <a:gd name="T7" fmla="*/ 4 h 14"/>
                <a:gd name="T8" fmla="*/ 3 w 16"/>
                <a:gd name="T9" fmla="*/ 5 h 14"/>
                <a:gd name="T10" fmla="*/ 3 w 16"/>
                <a:gd name="T11" fmla="*/ 6 h 14"/>
                <a:gd name="T12" fmla="*/ 1 w 16"/>
                <a:gd name="T13" fmla="*/ 7 h 14"/>
                <a:gd name="T14" fmla="*/ 0 w 16"/>
                <a:gd name="T15" fmla="*/ 3 h 14"/>
                <a:gd name="T16" fmla="*/ 2 w 16"/>
                <a:gd name="T17" fmla="*/ 2 h 14"/>
                <a:gd name="T18" fmla="*/ 2 w 16"/>
                <a:gd name="T19" fmla="*/ 3 h 14"/>
                <a:gd name="T20" fmla="*/ 4 w 16"/>
                <a:gd name="T21" fmla="*/ 3 h 14"/>
                <a:gd name="T22" fmla="*/ 13 w 16"/>
                <a:gd name="T23" fmla="*/ 0 h 14"/>
                <a:gd name="T24" fmla="*/ 14 w 16"/>
                <a:gd name="T25" fmla="*/ 2 h 14"/>
                <a:gd name="T26" fmla="*/ 6 w 16"/>
                <a:gd name="T27" fmla="*/ 11 h 14"/>
                <a:gd name="T28" fmla="*/ 11 w 16"/>
                <a:gd name="T29" fmla="*/ 9 h 14"/>
                <a:gd name="T30" fmla="*/ 13 w 16"/>
                <a:gd name="T31" fmla="*/ 8 h 14"/>
                <a:gd name="T32" fmla="*/ 13 w 16"/>
                <a:gd name="T33" fmla="*/ 7 h 14"/>
                <a:gd name="T34" fmla="*/ 15 w 16"/>
                <a:gd name="T35" fmla="*/ 6 h 14"/>
                <a:gd name="T36" fmla="*/ 16 w 16"/>
                <a:gd name="T37" fmla="*/ 11 h 14"/>
                <a:gd name="T38" fmla="*/ 15 w 16"/>
                <a:gd name="T39" fmla="*/ 11 h 14"/>
                <a:gd name="T40" fmla="*/ 14 w 16"/>
                <a:gd name="T41" fmla="*/ 10 h 14"/>
                <a:gd name="T42" fmla="*/ 12 w 16"/>
                <a:gd name="T43" fmla="*/ 10 h 14"/>
                <a:gd name="T44" fmla="*/ 7 w 16"/>
                <a:gd name="T45" fmla="*/ 12 h 14"/>
                <a:gd name="T46" fmla="*/ 5 w 16"/>
                <a:gd name="T47" fmla="*/ 13 h 14"/>
                <a:gd name="T48" fmla="*/ 5 w 16"/>
                <a:gd name="T49" fmla="*/ 14 h 14"/>
                <a:gd name="T50" fmla="*/ 3 w 16"/>
                <a:gd name="T5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14">
                  <a:moveTo>
                    <a:pt x="3" y="14"/>
                  </a:moveTo>
                  <a:cubicBezTo>
                    <a:pt x="2" y="9"/>
                    <a:pt x="2" y="9"/>
                    <a:pt x="2" y="9"/>
                  </a:cubicBezTo>
                  <a:cubicBezTo>
                    <a:pt x="8" y="3"/>
                    <a:pt x="8" y="3"/>
                    <a:pt x="8" y="3"/>
                  </a:cubicBezTo>
                  <a:cubicBezTo>
                    <a:pt x="5" y="4"/>
                    <a:pt x="5" y="4"/>
                    <a:pt x="5" y="4"/>
                  </a:cubicBezTo>
                  <a:cubicBezTo>
                    <a:pt x="4" y="5"/>
                    <a:pt x="3" y="5"/>
                    <a:pt x="3" y="5"/>
                  </a:cubicBezTo>
                  <a:cubicBezTo>
                    <a:pt x="3" y="5"/>
                    <a:pt x="3" y="6"/>
                    <a:pt x="3" y="6"/>
                  </a:cubicBezTo>
                  <a:cubicBezTo>
                    <a:pt x="1" y="7"/>
                    <a:pt x="1" y="7"/>
                    <a:pt x="1" y="7"/>
                  </a:cubicBezTo>
                  <a:cubicBezTo>
                    <a:pt x="0" y="3"/>
                    <a:pt x="0" y="3"/>
                    <a:pt x="0" y="3"/>
                  </a:cubicBezTo>
                  <a:cubicBezTo>
                    <a:pt x="2" y="2"/>
                    <a:pt x="2" y="2"/>
                    <a:pt x="2" y="2"/>
                  </a:cubicBezTo>
                  <a:cubicBezTo>
                    <a:pt x="2" y="3"/>
                    <a:pt x="2" y="3"/>
                    <a:pt x="2" y="3"/>
                  </a:cubicBezTo>
                  <a:cubicBezTo>
                    <a:pt x="3" y="3"/>
                    <a:pt x="3" y="3"/>
                    <a:pt x="4" y="3"/>
                  </a:cubicBezTo>
                  <a:cubicBezTo>
                    <a:pt x="13" y="0"/>
                    <a:pt x="13" y="0"/>
                    <a:pt x="13" y="0"/>
                  </a:cubicBezTo>
                  <a:cubicBezTo>
                    <a:pt x="14" y="2"/>
                    <a:pt x="14" y="2"/>
                    <a:pt x="14" y="2"/>
                  </a:cubicBezTo>
                  <a:cubicBezTo>
                    <a:pt x="6" y="11"/>
                    <a:pt x="6" y="11"/>
                    <a:pt x="6" y="11"/>
                  </a:cubicBezTo>
                  <a:cubicBezTo>
                    <a:pt x="11" y="9"/>
                    <a:pt x="11" y="9"/>
                    <a:pt x="11" y="9"/>
                  </a:cubicBezTo>
                  <a:cubicBezTo>
                    <a:pt x="12" y="9"/>
                    <a:pt x="13" y="8"/>
                    <a:pt x="13" y="8"/>
                  </a:cubicBezTo>
                  <a:cubicBezTo>
                    <a:pt x="14" y="8"/>
                    <a:pt x="14" y="7"/>
                    <a:pt x="13" y="7"/>
                  </a:cubicBezTo>
                  <a:cubicBezTo>
                    <a:pt x="15" y="6"/>
                    <a:pt x="15" y="6"/>
                    <a:pt x="15" y="6"/>
                  </a:cubicBezTo>
                  <a:cubicBezTo>
                    <a:pt x="16" y="11"/>
                    <a:pt x="16" y="11"/>
                    <a:pt x="16" y="11"/>
                  </a:cubicBezTo>
                  <a:cubicBezTo>
                    <a:pt x="15" y="11"/>
                    <a:pt x="15" y="11"/>
                    <a:pt x="15" y="11"/>
                  </a:cubicBezTo>
                  <a:cubicBezTo>
                    <a:pt x="14" y="11"/>
                    <a:pt x="14" y="10"/>
                    <a:pt x="14" y="10"/>
                  </a:cubicBezTo>
                  <a:cubicBezTo>
                    <a:pt x="14" y="10"/>
                    <a:pt x="13" y="10"/>
                    <a:pt x="12" y="10"/>
                  </a:cubicBezTo>
                  <a:cubicBezTo>
                    <a:pt x="7" y="12"/>
                    <a:pt x="7" y="12"/>
                    <a:pt x="7" y="12"/>
                  </a:cubicBezTo>
                  <a:cubicBezTo>
                    <a:pt x="6" y="12"/>
                    <a:pt x="5" y="12"/>
                    <a:pt x="5" y="13"/>
                  </a:cubicBezTo>
                  <a:cubicBezTo>
                    <a:pt x="5" y="13"/>
                    <a:pt x="5" y="13"/>
                    <a:pt x="5" y="14"/>
                  </a:cubicBezTo>
                  <a:lnTo>
                    <a:pt x="3" y="1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1" name="Freeform 43"/>
            <p:cNvSpPr>
              <a:spLocks noEditPoints="1"/>
            </p:cNvSpPr>
            <p:nvPr/>
          </p:nvSpPr>
          <p:spPr bwMode="auto">
            <a:xfrm>
              <a:off x="-2195515" y="556673"/>
              <a:ext cx="38100" cy="33334"/>
            </a:xfrm>
            <a:custGeom>
              <a:avLst/>
              <a:gdLst>
                <a:gd name="T0" fmla="*/ 6 w 15"/>
                <a:gd name="T1" fmla="*/ 8 h 13"/>
                <a:gd name="T2" fmla="*/ 7 w 15"/>
                <a:gd name="T3" fmla="*/ 10 h 13"/>
                <a:gd name="T4" fmla="*/ 3 w 15"/>
                <a:gd name="T5" fmla="*/ 11 h 13"/>
                <a:gd name="T6" fmla="*/ 6 w 15"/>
                <a:gd name="T7" fmla="*/ 8 h 13"/>
                <a:gd name="T8" fmla="*/ 11 w 15"/>
                <a:gd name="T9" fmla="*/ 12 h 13"/>
                <a:gd name="T10" fmla="*/ 11 w 15"/>
                <a:gd name="T11" fmla="*/ 12 h 13"/>
                <a:gd name="T12" fmla="*/ 13 w 15"/>
                <a:gd name="T13" fmla="*/ 13 h 13"/>
                <a:gd name="T14" fmla="*/ 15 w 15"/>
                <a:gd name="T15" fmla="*/ 12 h 13"/>
                <a:gd name="T16" fmla="*/ 13 w 15"/>
                <a:gd name="T17" fmla="*/ 8 h 13"/>
                <a:gd name="T18" fmla="*/ 11 w 15"/>
                <a:gd name="T19" fmla="*/ 8 h 13"/>
                <a:gd name="T20" fmla="*/ 12 w 15"/>
                <a:gd name="T21" fmla="*/ 9 h 13"/>
                <a:gd name="T22" fmla="*/ 11 w 15"/>
                <a:gd name="T23" fmla="*/ 10 h 13"/>
                <a:gd name="T24" fmla="*/ 11 w 15"/>
                <a:gd name="T25" fmla="*/ 10 h 13"/>
                <a:gd name="T26" fmla="*/ 11 w 15"/>
                <a:gd name="T27" fmla="*/ 10 h 13"/>
                <a:gd name="T28" fmla="*/ 9 w 15"/>
                <a:gd name="T29" fmla="*/ 10 h 13"/>
                <a:gd name="T30" fmla="*/ 7 w 15"/>
                <a:gd name="T31" fmla="*/ 7 h 13"/>
                <a:gd name="T32" fmla="*/ 9 w 15"/>
                <a:gd name="T33" fmla="*/ 6 h 13"/>
                <a:gd name="T34" fmla="*/ 9 w 15"/>
                <a:gd name="T35" fmla="*/ 5 h 13"/>
                <a:gd name="T36" fmla="*/ 9 w 15"/>
                <a:gd name="T37" fmla="*/ 5 h 13"/>
                <a:gd name="T38" fmla="*/ 10 w 15"/>
                <a:gd name="T39" fmla="*/ 5 h 13"/>
                <a:gd name="T40" fmla="*/ 10 w 15"/>
                <a:gd name="T41" fmla="*/ 6 h 13"/>
                <a:gd name="T42" fmla="*/ 10 w 15"/>
                <a:gd name="T43" fmla="*/ 6 h 13"/>
                <a:gd name="T44" fmla="*/ 12 w 15"/>
                <a:gd name="T45" fmla="*/ 6 h 13"/>
                <a:gd name="T46" fmla="*/ 10 w 15"/>
                <a:gd name="T47" fmla="*/ 0 h 13"/>
                <a:gd name="T48" fmla="*/ 8 w 15"/>
                <a:gd name="T49" fmla="*/ 1 h 13"/>
                <a:gd name="T50" fmla="*/ 7 w 15"/>
                <a:gd name="T51" fmla="*/ 3 h 13"/>
                <a:gd name="T52" fmla="*/ 7 w 15"/>
                <a:gd name="T53" fmla="*/ 3 h 13"/>
                <a:gd name="T54" fmla="*/ 0 w 15"/>
                <a:gd name="T55" fmla="*/ 10 h 13"/>
                <a:gd name="T56" fmla="*/ 1 w 15"/>
                <a:gd name="T57" fmla="*/ 13 h 13"/>
                <a:gd name="T58" fmla="*/ 11 w 15"/>
                <a:gd name="T5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 h="13">
                  <a:moveTo>
                    <a:pt x="6" y="8"/>
                  </a:moveTo>
                  <a:cubicBezTo>
                    <a:pt x="7" y="10"/>
                    <a:pt x="7" y="10"/>
                    <a:pt x="7" y="10"/>
                  </a:cubicBezTo>
                  <a:cubicBezTo>
                    <a:pt x="3" y="11"/>
                    <a:pt x="3" y="11"/>
                    <a:pt x="3" y="11"/>
                  </a:cubicBezTo>
                  <a:lnTo>
                    <a:pt x="6" y="8"/>
                  </a:lnTo>
                  <a:close/>
                  <a:moveTo>
                    <a:pt x="11" y="12"/>
                  </a:moveTo>
                  <a:cubicBezTo>
                    <a:pt x="11" y="12"/>
                    <a:pt x="11" y="12"/>
                    <a:pt x="11" y="12"/>
                  </a:cubicBezTo>
                  <a:cubicBezTo>
                    <a:pt x="12" y="12"/>
                    <a:pt x="13" y="12"/>
                    <a:pt x="13" y="13"/>
                  </a:cubicBezTo>
                  <a:cubicBezTo>
                    <a:pt x="15" y="12"/>
                    <a:pt x="15" y="12"/>
                    <a:pt x="15" y="12"/>
                  </a:cubicBezTo>
                  <a:cubicBezTo>
                    <a:pt x="13" y="8"/>
                    <a:pt x="13" y="8"/>
                    <a:pt x="13" y="8"/>
                  </a:cubicBezTo>
                  <a:cubicBezTo>
                    <a:pt x="11" y="8"/>
                    <a:pt x="11" y="8"/>
                    <a:pt x="11" y="8"/>
                  </a:cubicBezTo>
                  <a:cubicBezTo>
                    <a:pt x="12" y="9"/>
                    <a:pt x="12" y="9"/>
                    <a:pt x="12" y="9"/>
                  </a:cubicBezTo>
                  <a:cubicBezTo>
                    <a:pt x="12" y="10"/>
                    <a:pt x="11" y="10"/>
                    <a:pt x="11" y="10"/>
                  </a:cubicBezTo>
                  <a:cubicBezTo>
                    <a:pt x="11" y="10"/>
                    <a:pt x="11" y="10"/>
                    <a:pt x="11" y="10"/>
                  </a:cubicBezTo>
                  <a:cubicBezTo>
                    <a:pt x="11" y="10"/>
                    <a:pt x="11" y="10"/>
                    <a:pt x="11" y="10"/>
                  </a:cubicBezTo>
                  <a:cubicBezTo>
                    <a:pt x="9" y="10"/>
                    <a:pt x="9" y="10"/>
                    <a:pt x="9" y="10"/>
                  </a:cubicBezTo>
                  <a:cubicBezTo>
                    <a:pt x="7" y="7"/>
                    <a:pt x="7" y="7"/>
                    <a:pt x="7" y="7"/>
                  </a:cubicBezTo>
                  <a:cubicBezTo>
                    <a:pt x="9" y="6"/>
                    <a:pt x="9" y="6"/>
                    <a:pt x="9" y="6"/>
                  </a:cubicBezTo>
                  <a:cubicBezTo>
                    <a:pt x="9" y="6"/>
                    <a:pt x="9" y="6"/>
                    <a:pt x="9" y="5"/>
                  </a:cubicBezTo>
                  <a:cubicBezTo>
                    <a:pt x="9" y="5"/>
                    <a:pt x="9" y="5"/>
                    <a:pt x="9" y="5"/>
                  </a:cubicBezTo>
                  <a:cubicBezTo>
                    <a:pt x="10" y="5"/>
                    <a:pt x="10" y="5"/>
                    <a:pt x="10" y="5"/>
                  </a:cubicBezTo>
                  <a:cubicBezTo>
                    <a:pt x="10" y="5"/>
                    <a:pt x="10" y="6"/>
                    <a:pt x="10" y="6"/>
                  </a:cubicBezTo>
                  <a:cubicBezTo>
                    <a:pt x="10" y="6"/>
                    <a:pt x="10" y="6"/>
                    <a:pt x="10" y="6"/>
                  </a:cubicBezTo>
                  <a:cubicBezTo>
                    <a:pt x="12" y="6"/>
                    <a:pt x="12" y="6"/>
                    <a:pt x="12" y="6"/>
                  </a:cubicBezTo>
                  <a:cubicBezTo>
                    <a:pt x="10" y="0"/>
                    <a:pt x="10" y="0"/>
                    <a:pt x="10" y="0"/>
                  </a:cubicBezTo>
                  <a:cubicBezTo>
                    <a:pt x="8" y="1"/>
                    <a:pt x="8" y="1"/>
                    <a:pt x="8" y="1"/>
                  </a:cubicBezTo>
                  <a:cubicBezTo>
                    <a:pt x="8" y="2"/>
                    <a:pt x="8" y="2"/>
                    <a:pt x="7" y="3"/>
                  </a:cubicBezTo>
                  <a:cubicBezTo>
                    <a:pt x="7" y="3"/>
                    <a:pt x="7" y="3"/>
                    <a:pt x="7" y="3"/>
                  </a:cubicBezTo>
                  <a:cubicBezTo>
                    <a:pt x="0" y="10"/>
                    <a:pt x="0" y="10"/>
                    <a:pt x="0" y="10"/>
                  </a:cubicBezTo>
                  <a:cubicBezTo>
                    <a:pt x="1" y="13"/>
                    <a:pt x="1" y="13"/>
                    <a:pt x="1" y="13"/>
                  </a:cubicBezTo>
                  <a:lnTo>
                    <a:pt x="11" y="1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2" name="Freeform 44"/>
            <p:cNvSpPr/>
            <p:nvPr/>
          </p:nvSpPr>
          <p:spPr bwMode="auto">
            <a:xfrm>
              <a:off x="-2232028" y="777317"/>
              <a:ext cx="42863" cy="44447"/>
            </a:xfrm>
            <a:custGeom>
              <a:avLst/>
              <a:gdLst>
                <a:gd name="T0" fmla="*/ 0 w 17"/>
                <a:gd name="T1" fmla="*/ 10 h 18"/>
                <a:gd name="T2" fmla="*/ 3 w 17"/>
                <a:gd name="T3" fmla="*/ 6 h 18"/>
                <a:gd name="T4" fmla="*/ 12 w 17"/>
                <a:gd name="T5" fmla="*/ 7 h 18"/>
                <a:gd name="T6" fmla="*/ 9 w 17"/>
                <a:gd name="T7" fmla="*/ 5 h 18"/>
                <a:gd name="T8" fmla="*/ 7 w 17"/>
                <a:gd name="T9" fmla="*/ 4 h 18"/>
                <a:gd name="T10" fmla="*/ 6 w 17"/>
                <a:gd name="T11" fmla="*/ 5 h 18"/>
                <a:gd name="T12" fmla="*/ 5 w 17"/>
                <a:gd name="T13" fmla="*/ 4 h 18"/>
                <a:gd name="T14" fmla="*/ 8 w 17"/>
                <a:gd name="T15" fmla="*/ 0 h 18"/>
                <a:gd name="T16" fmla="*/ 9 w 17"/>
                <a:gd name="T17" fmla="*/ 1 h 18"/>
                <a:gd name="T18" fmla="*/ 9 w 17"/>
                <a:gd name="T19" fmla="*/ 2 h 18"/>
                <a:gd name="T20" fmla="*/ 10 w 17"/>
                <a:gd name="T21" fmla="*/ 4 h 18"/>
                <a:gd name="T22" fmla="*/ 17 w 17"/>
                <a:gd name="T23" fmla="*/ 10 h 18"/>
                <a:gd name="T24" fmla="*/ 16 w 17"/>
                <a:gd name="T25" fmla="*/ 11 h 18"/>
                <a:gd name="T26" fmla="*/ 4 w 17"/>
                <a:gd name="T27" fmla="*/ 9 h 18"/>
                <a:gd name="T28" fmla="*/ 9 w 17"/>
                <a:gd name="T29" fmla="*/ 13 h 18"/>
                <a:gd name="T30" fmla="*/ 11 w 17"/>
                <a:gd name="T31" fmla="*/ 14 h 18"/>
                <a:gd name="T32" fmla="*/ 12 w 17"/>
                <a:gd name="T33" fmla="*/ 14 h 18"/>
                <a:gd name="T34" fmla="*/ 13 w 17"/>
                <a:gd name="T35" fmla="*/ 15 h 18"/>
                <a:gd name="T36" fmla="*/ 10 w 17"/>
                <a:gd name="T37" fmla="*/ 18 h 18"/>
                <a:gd name="T38" fmla="*/ 9 w 17"/>
                <a:gd name="T39" fmla="*/ 17 h 18"/>
                <a:gd name="T40" fmla="*/ 9 w 17"/>
                <a:gd name="T41" fmla="*/ 16 h 18"/>
                <a:gd name="T42" fmla="*/ 8 w 17"/>
                <a:gd name="T43" fmla="*/ 14 h 18"/>
                <a:gd name="T44" fmla="*/ 4 w 17"/>
                <a:gd name="T45" fmla="*/ 11 h 18"/>
                <a:gd name="T46" fmla="*/ 2 w 17"/>
                <a:gd name="T47" fmla="*/ 10 h 18"/>
                <a:gd name="T48" fmla="*/ 1 w 17"/>
                <a:gd name="T49" fmla="*/ 11 h 18"/>
                <a:gd name="T50" fmla="*/ 0 w 17"/>
                <a:gd name="T51"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18">
                  <a:moveTo>
                    <a:pt x="0" y="10"/>
                  </a:moveTo>
                  <a:cubicBezTo>
                    <a:pt x="3" y="6"/>
                    <a:pt x="3" y="6"/>
                    <a:pt x="3" y="6"/>
                  </a:cubicBezTo>
                  <a:cubicBezTo>
                    <a:pt x="12" y="7"/>
                    <a:pt x="12" y="7"/>
                    <a:pt x="12" y="7"/>
                  </a:cubicBezTo>
                  <a:cubicBezTo>
                    <a:pt x="9" y="5"/>
                    <a:pt x="9" y="5"/>
                    <a:pt x="9" y="5"/>
                  </a:cubicBezTo>
                  <a:cubicBezTo>
                    <a:pt x="8" y="4"/>
                    <a:pt x="8" y="4"/>
                    <a:pt x="7" y="4"/>
                  </a:cubicBezTo>
                  <a:cubicBezTo>
                    <a:pt x="7" y="4"/>
                    <a:pt x="7" y="4"/>
                    <a:pt x="6" y="5"/>
                  </a:cubicBezTo>
                  <a:cubicBezTo>
                    <a:pt x="5" y="4"/>
                    <a:pt x="5" y="4"/>
                    <a:pt x="5" y="4"/>
                  </a:cubicBezTo>
                  <a:cubicBezTo>
                    <a:pt x="8" y="0"/>
                    <a:pt x="8" y="0"/>
                    <a:pt x="8" y="0"/>
                  </a:cubicBezTo>
                  <a:cubicBezTo>
                    <a:pt x="9" y="1"/>
                    <a:pt x="9" y="1"/>
                    <a:pt x="9" y="1"/>
                  </a:cubicBezTo>
                  <a:cubicBezTo>
                    <a:pt x="9" y="2"/>
                    <a:pt x="9" y="2"/>
                    <a:pt x="9" y="2"/>
                  </a:cubicBezTo>
                  <a:cubicBezTo>
                    <a:pt x="9" y="3"/>
                    <a:pt x="9" y="3"/>
                    <a:pt x="10" y="4"/>
                  </a:cubicBezTo>
                  <a:cubicBezTo>
                    <a:pt x="17" y="10"/>
                    <a:pt x="17" y="10"/>
                    <a:pt x="17" y="10"/>
                  </a:cubicBezTo>
                  <a:cubicBezTo>
                    <a:pt x="16" y="11"/>
                    <a:pt x="16" y="11"/>
                    <a:pt x="16" y="11"/>
                  </a:cubicBezTo>
                  <a:cubicBezTo>
                    <a:pt x="4" y="9"/>
                    <a:pt x="4" y="9"/>
                    <a:pt x="4" y="9"/>
                  </a:cubicBezTo>
                  <a:cubicBezTo>
                    <a:pt x="9" y="13"/>
                    <a:pt x="9" y="13"/>
                    <a:pt x="9" y="13"/>
                  </a:cubicBezTo>
                  <a:cubicBezTo>
                    <a:pt x="10" y="14"/>
                    <a:pt x="10" y="14"/>
                    <a:pt x="11" y="14"/>
                  </a:cubicBezTo>
                  <a:cubicBezTo>
                    <a:pt x="11" y="14"/>
                    <a:pt x="11" y="14"/>
                    <a:pt x="12" y="14"/>
                  </a:cubicBezTo>
                  <a:cubicBezTo>
                    <a:pt x="13" y="15"/>
                    <a:pt x="13" y="15"/>
                    <a:pt x="13" y="15"/>
                  </a:cubicBezTo>
                  <a:cubicBezTo>
                    <a:pt x="10" y="18"/>
                    <a:pt x="10" y="18"/>
                    <a:pt x="10" y="18"/>
                  </a:cubicBezTo>
                  <a:cubicBezTo>
                    <a:pt x="9" y="17"/>
                    <a:pt x="9" y="17"/>
                    <a:pt x="9" y="17"/>
                  </a:cubicBezTo>
                  <a:cubicBezTo>
                    <a:pt x="9" y="16"/>
                    <a:pt x="9" y="16"/>
                    <a:pt x="9" y="16"/>
                  </a:cubicBezTo>
                  <a:cubicBezTo>
                    <a:pt x="9" y="15"/>
                    <a:pt x="9" y="15"/>
                    <a:pt x="8" y="14"/>
                  </a:cubicBezTo>
                  <a:cubicBezTo>
                    <a:pt x="4" y="11"/>
                    <a:pt x="4" y="11"/>
                    <a:pt x="4" y="11"/>
                  </a:cubicBezTo>
                  <a:cubicBezTo>
                    <a:pt x="3" y="10"/>
                    <a:pt x="3" y="10"/>
                    <a:pt x="2" y="10"/>
                  </a:cubicBezTo>
                  <a:cubicBezTo>
                    <a:pt x="2" y="10"/>
                    <a:pt x="2" y="10"/>
                    <a:pt x="1" y="11"/>
                  </a:cubicBezTo>
                  <a:lnTo>
                    <a:pt x="0"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3" name="Freeform 45"/>
            <p:cNvSpPr>
              <a:spLocks noEditPoints="1"/>
            </p:cNvSpPr>
            <p:nvPr/>
          </p:nvSpPr>
          <p:spPr bwMode="auto">
            <a:xfrm>
              <a:off x="-2549528" y="485240"/>
              <a:ext cx="360363" cy="360335"/>
            </a:xfrm>
            <a:custGeom>
              <a:avLst/>
              <a:gdLst>
                <a:gd name="T0" fmla="*/ 0 w 146"/>
                <a:gd name="T1" fmla="*/ 73 h 145"/>
                <a:gd name="T2" fmla="*/ 73 w 146"/>
                <a:gd name="T3" fmla="*/ 145 h 145"/>
                <a:gd name="T4" fmla="*/ 146 w 146"/>
                <a:gd name="T5" fmla="*/ 73 h 145"/>
                <a:gd name="T6" fmla="*/ 73 w 146"/>
                <a:gd name="T7" fmla="*/ 0 h 145"/>
                <a:gd name="T8" fmla="*/ 0 w 146"/>
                <a:gd name="T9" fmla="*/ 73 h 145"/>
                <a:gd name="T10" fmla="*/ 2 w 146"/>
                <a:gd name="T11" fmla="*/ 73 h 145"/>
                <a:gd name="T12" fmla="*/ 73 w 146"/>
                <a:gd name="T13" fmla="*/ 1 h 145"/>
                <a:gd name="T14" fmla="*/ 144 w 146"/>
                <a:gd name="T15" fmla="*/ 73 h 145"/>
                <a:gd name="T16" fmla="*/ 73 w 146"/>
                <a:gd name="T17" fmla="*/ 144 h 145"/>
                <a:gd name="T18" fmla="*/ 2 w 146"/>
                <a:gd name="T19" fmla="*/ 7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5">
                  <a:moveTo>
                    <a:pt x="0" y="73"/>
                  </a:moveTo>
                  <a:cubicBezTo>
                    <a:pt x="0" y="113"/>
                    <a:pt x="33" y="145"/>
                    <a:pt x="73" y="145"/>
                  </a:cubicBezTo>
                  <a:cubicBezTo>
                    <a:pt x="113" y="145"/>
                    <a:pt x="146" y="113"/>
                    <a:pt x="146" y="73"/>
                  </a:cubicBezTo>
                  <a:cubicBezTo>
                    <a:pt x="146" y="33"/>
                    <a:pt x="113" y="0"/>
                    <a:pt x="73" y="0"/>
                  </a:cubicBezTo>
                  <a:cubicBezTo>
                    <a:pt x="33" y="0"/>
                    <a:pt x="0" y="33"/>
                    <a:pt x="0" y="73"/>
                  </a:cubicBezTo>
                  <a:close/>
                  <a:moveTo>
                    <a:pt x="2" y="73"/>
                  </a:moveTo>
                  <a:cubicBezTo>
                    <a:pt x="2" y="33"/>
                    <a:pt x="34" y="1"/>
                    <a:pt x="73" y="1"/>
                  </a:cubicBezTo>
                  <a:cubicBezTo>
                    <a:pt x="112" y="1"/>
                    <a:pt x="144" y="33"/>
                    <a:pt x="144" y="73"/>
                  </a:cubicBezTo>
                  <a:cubicBezTo>
                    <a:pt x="144" y="112"/>
                    <a:pt x="112" y="144"/>
                    <a:pt x="73" y="144"/>
                  </a:cubicBezTo>
                  <a:cubicBezTo>
                    <a:pt x="34" y="144"/>
                    <a:pt x="2" y="112"/>
                    <a:pt x="2" y="7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4" name="Freeform 46"/>
            <p:cNvSpPr/>
            <p:nvPr/>
          </p:nvSpPr>
          <p:spPr bwMode="auto">
            <a:xfrm>
              <a:off x="-2466978" y="497939"/>
              <a:ext cx="260350" cy="217471"/>
            </a:xfrm>
            <a:custGeom>
              <a:avLst/>
              <a:gdLst>
                <a:gd name="T0" fmla="*/ 39 w 105"/>
                <a:gd name="T1" fmla="*/ 0 h 88"/>
                <a:gd name="T2" fmla="*/ 0 w 105"/>
                <a:gd name="T3" fmla="*/ 71 h 88"/>
                <a:gd name="T4" fmla="*/ 0 w 105"/>
                <a:gd name="T5" fmla="*/ 83 h 88"/>
                <a:gd name="T6" fmla="*/ 13 w 105"/>
                <a:gd name="T7" fmla="*/ 86 h 88"/>
                <a:gd name="T8" fmla="*/ 11 w 105"/>
                <a:gd name="T9" fmla="*/ 69 h 88"/>
                <a:gd name="T10" fmla="*/ 37 w 105"/>
                <a:gd name="T11" fmla="*/ 6 h 88"/>
                <a:gd name="T12" fmla="*/ 17 w 105"/>
                <a:gd name="T13" fmla="*/ 63 h 88"/>
                <a:gd name="T14" fmla="*/ 20 w 105"/>
                <a:gd name="T15" fmla="*/ 88 h 88"/>
                <a:gd name="T16" fmla="*/ 38 w 105"/>
                <a:gd name="T17" fmla="*/ 88 h 88"/>
                <a:gd name="T18" fmla="*/ 105 w 105"/>
                <a:gd name="T19" fmla="*/ 56 h 88"/>
                <a:gd name="T20" fmla="*/ 39 w 105"/>
                <a:gd name="T21" fmla="*/ 0 h 88"/>
                <a:gd name="T22" fmla="*/ 39 w 105"/>
                <a:gd name="T23"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 h="88">
                  <a:moveTo>
                    <a:pt x="39" y="0"/>
                  </a:moveTo>
                  <a:cubicBezTo>
                    <a:pt x="17" y="7"/>
                    <a:pt x="0" y="36"/>
                    <a:pt x="0" y="71"/>
                  </a:cubicBezTo>
                  <a:cubicBezTo>
                    <a:pt x="0" y="75"/>
                    <a:pt x="0" y="79"/>
                    <a:pt x="0" y="83"/>
                  </a:cubicBezTo>
                  <a:cubicBezTo>
                    <a:pt x="4" y="85"/>
                    <a:pt x="8" y="86"/>
                    <a:pt x="13" y="86"/>
                  </a:cubicBezTo>
                  <a:cubicBezTo>
                    <a:pt x="12" y="81"/>
                    <a:pt x="11" y="75"/>
                    <a:pt x="11" y="69"/>
                  </a:cubicBezTo>
                  <a:cubicBezTo>
                    <a:pt x="11" y="40"/>
                    <a:pt x="22" y="15"/>
                    <a:pt x="37" y="6"/>
                  </a:cubicBezTo>
                  <a:cubicBezTo>
                    <a:pt x="25" y="19"/>
                    <a:pt x="17" y="40"/>
                    <a:pt x="17" y="63"/>
                  </a:cubicBezTo>
                  <a:cubicBezTo>
                    <a:pt x="17" y="72"/>
                    <a:pt x="18" y="80"/>
                    <a:pt x="20" y="88"/>
                  </a:cubicBezTo>
                  <a:cubicBezTo>
                    <a:pt x="26" y="88"/>
                    <a:pt x="32" y="88"/>
                    <a:pt x="38" y="88"/>
                  </a:cubicBezTo>
                  <a:cubicBezTo>
                    <a:pt x="70" y="87"/>
                    <a:pt x="96" y="73"/>
                    <a:pt x="105" y="56"/>
                  </a:cubicBezTo>
                  <a:cubicBezTo>
                    <a:pt x="100" y="24"/>
                    <a:pt x="72" y="0"/>
                    <a:pt x="39" y="0"/>
                  </a:cubicBezTo>
                  <a:cubicBezTo>
                    <a:pt x="39" y="0"/>
                    <a:pt x="39" y="0"/>
                    <a:pt x="3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5" name="Freeform 47"/>
            <p:cNvSpPr/>
            <p:nvPr/>
          </p:nvSpPr>
          <p:spPr bwMode="auto">
            <a:xfrm>
              <a:off x="-2463803" y="715410"/>
              <a:ext cx="38100" cy="33334"/>
            </a:xfrm>
            <a:custGeom>
              <a:avLst/>
              <a:gdLst>
                <a:gd name="T0" fmla="*/ 15 w 15"/>
                <a:gd name="T1" fmla="*/ 13 h 13"/>
                <a:gd name="T2" fmla="*/ 12 w 15"/>
                <a:gd name="T3" fmla="*/ 3 h 13"/>
                <a:gd name="T4" fmla="*/ 0 w 15"/>
                <a:gd name="T5" fmla="*/ 0 h 13"/>
                <a:gd name="T6" fmla="*/ 2 w 15"/>
                <a:gd name="T7" fmla="*/ 10 h 13"/>
                <a:gd name="T8" fmla="*/ 15 w 15"/>
                <a:gd name="T9" fmla="*/ 13 h 13"/>
              </a:gdLst>
              <a:ahLst/>
              <a:cxnLst>
                <a:cxn ang="0">
                  <a:pos x="T0" y="T1"/>
                </a:cxn>
                <a:cxn ang="0">
                  <a:pos x="T2" y="T3"/>
                </a:cxn>
                <a:cxn ang="0">
                  <a:pos x="T4" y="T5"/>
                </a:cxn>
                <a:cxn ang="0">
                  <a:pos x="T6" y="T7"/>
                </a:cxn>
                <a:cxn ang="0">
                  <a:pos x="T8" y="T9"/>
                </a:cxn>
              </a:cxnLst>
              <a:rect l="0" t="0" r="r" b="b"/>
              <a:pathLst>
                <a:path w="15" h="13">
                  <a:moveTo>
                    <a:pt x="15" y="13"/>
                  </a:moveTo>
                  <a:cubicBezTo>
                    <a:pt x="14" y="10"/>
                    <a:pt x="13" y="7"/>
                    <a:pt x="12" y="3"/>
                  </a:cubicBezTo>
                  <a:cubicBezTo>
                    <a:pt x="8" y="2"/>
                    <a:pt x="4" y="1"/>
                    <a:pt x="0" y="0"/>
                  </a:cubicBezTo>
                  <a:cubicBezTo>
                    <a:pt x="1" y="3"/>
                    <a:pt x="1" y="6"/>
                    <a:pt x="2" y="10"/>
                  </a:cubicBezTo>
                  <a:cubicBezTo>
                    <a:pt x="6" y="11"/>
                    <a:pt x="11" y="12"/>
                    <a:pt x="15" y="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6" name="Freeform 48"/>
            <p:cNvSpPr/>
            <p:nvPr/>
          </p:nvSpPr>
          <p:spPr bwMode="auto">
            <a:xfrm>
              <a:off x="-2524128" y="728109"/>
              <a:ext cx="166688" cy="104767"/>
            </a:xfrm>
            <a:custGeom>
              <a:avLst/>
              <a:gdLst>
                <a:gd name="T0" fmla="*/ 42 w 67"/>
                <a:gd name="T1" fmla="*/ 16 h 42"/>
                <a:gd name="T2" fmla="*/ 29 w 67"/>
                <a:gd name="T3" fmla="*/ 13 h 42"/>
                <a:gd name="T4" fmla="*/ 42 w 67"/>
                <a:gd name="T5" fmla="*/ 35 h 42"/>
                <a:gd name="T6" fmla="*/ 24 w 67"/>
                <a:gd name="T7" fmla="*/ 12 h 42"/>
                <a:gd name="T8" fmla="*/ 0 w 67"/>
                <a:gd name="T9" fmla="*/ 0 h 42"/>
                <a:gd name="T10" fmla="*/ 62 w 67"/>
                <a:gd name="T11" fmla="*/ 42 h 42"/>
                <a:gd name="T12" fmla="*/ 67 w 67"/>
                <a:gd name="T13" fmla="*/ 42 h 42"/>
                <a:gd name="T14" fmla="*/ 42 w 67"/>
                <a:gd name="T15" fmla="*/ 16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42">
                  <a:moveTo>
                    <a:pt x="42" y="16"/>
                  </a:moveTo>
                  <a:cubicBezTo>
                    <a:pt x="38" y="15"/>
                    <a:pt x="33" y="14"/>
                    <a:pt x="29" y="13"/>
                  </a:cubicBezTo>
                  <a:cubicBezTo>
                    <a:pt x="33" y="22"/>
                    <a:pt x="37" y="29"/>
                    <a:pt x="42" y="35"/>
                  </a:cubicBezTo>
                  <a:cubicBezTo>
                    <a:pt x="35" y="30"/>
                    <a:pt x="29" y="22"/>
                    <a:pt x="24" y="12"/>
                  </a:cubicBezTo>
                  <a:cubicBezTo>
                    <a:pt x="14" y="9"/>
                    <a:pt x="6" y="5"/>
                    <a:pt x="0" y="0"/>
                  </a:cubicBezTo>
                  <a:cubicBezTo>
                    <a:pt x="10" y="24"/>
                    <a:pt x="34" y="42"/>
                    <a:pt x="62" y="42"/>
                  </a:cubicBezTo>
                  <a:cubicBezTo>
                    <a:pt x="64" y="42"/>
                    <a:pt x="65" y="42"/>
                    <a:pt x="67" y="42"/>
                  </a:cubicBezTo>
                  <a:cubicBezTo>
                    <a:pt x="57" y="39"/>
                    <a:pt x="48" y="29"/>
                    <a:pt x="42" y="1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7" name="Freeform 49"/>
            <p:cNvSpPr/>
            <p:nvPr/>
          </p:nvSpPr>
          <p:spPr bwMode="auto">
            <a:xfrm>
              <a:off x="-2411415" y="666201"/>
              <a:ext cx="206375" cy="160326"/>
            </a:xfrm>
            <a:custGeom>
              <a:avLst/>
              <a:gdLst>
                <a:gd name="T0" fmla="*/ 22 w 84"/>
                <a:gd name="T1" fmla="*/ 26 h 65"/>
                <a:gd name="T2" fmla="*/ 0 w 84"/>
                <a:gd name="T3" fmla="*/ 25 h 65"/>
                <a:gd name="T4" fmla="*/ 4 w 84"/>
                <a:gd name="T5" fmla="*/ 35 h 65"/>
                <a:gd name="T6" fmla="*/ 19 w 84"/>
                <a:gd name="T7" fmla="*/ 36 h 65"/>
                <a:gd name="T8" fmla="*/ 78 w 84"/>
                <a:gd name="T9" fmla="*/ 18 h 65"/>
                <a:gd name="T10" fmla="*/ 13 w 84"/>
                <a:gd name="T11" fmla="*/ 42 h 65"/>
                <a:gd name="T12" fmla="*/ 7 w 84"/>
                <a:gd name="T13" fmla="*/ 42 h 65"/>
                <a:gd name="T14" fmla="*/ 33 w 84"/>
                <a:gd name="T15" fmla="*/ 65 h 65"/>
                <a:gd name="T16" fmla="*/ 84 w 84"/>
                <a:gd name="T17" fmla="*/ 0 h 65"/>
                <a:gd name="T18" fmla="*/ 22 w 84"/>
                <a:gd name="T19" fmla="*/ 2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65">
                  <a:moveTo>
                    <a:pt x="22" y="26"/>
                  </a:moveTo>
                  <a:cubicBezTo>
                    <a:pt x="14" y="26"/>
                    <a:pt x="7" y="26"/>
                    <a:pt x="0" y="25"/>
                  </a:cubicBezTo>
                  <a:cubicBezTo>
                    <a:pt x="1" y="28"/>
                    <a:pt x="2" y="32"/>
                    <a:pt x="4" y="35"/>
                  </a:cubicBezTo>
                  <a:cubicBezTo>
                    <a:pt x="9" y="36"/>
                    <a:pt x="14" y="36"/>
                    <a:pt x="19" y="36"/>
                  </a:cubicBezTo>
                  <a:cubicBezTo>
                    <a:pt x="43" y="36"/>
                    <a:pt x="65" y="29"/>
                    <a:pt x="78" y="18"/>
                  </a:cubicBezTo>
                  <a:cubicBezTo>
                    <a:pt x="69" y="32"/>
                    <a:pt x="43" y="42"/>
                    <a:pt x="13" y="42"/>
                  </a:cubicBezTo>
                  <a:cubicBezTo>
                    <a:pt x="11" y="42"/>
                    <a:pt x="9" y="42"/>
                    <a:pt x="7" y="42"/>
                  </a:cubicBezTo>
                  <a:cubicBezTo>
                    <a:pt x="14" y="53"/>
                    <a:pt x="23" y="61"/>
                    <a:pt x="33" y="65"/>
                  </a:cubicBezTo>
                  <a:cubicBezTo>
                    <a:pt x="62" y="58"/>
                    <a:pt x="84" y="31"/>
                    <a:pt x="84" y="0"/>
                  </a:cubicBezTo>
                  <a:cubicBezTo>
                    <a:pt x="75" y="14"/>
                    <a:pt x="51" y="25"/>
                    <a:pt x="22" y="2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8" name="Freeform 50"/>
            <p:cNvSpPr/>
            <p:nvPr/>
          </p:nvSpPr>
          <p:spPr bwMode="auto">
            <a:xfrm>
              <a:off x="-2535240" y="509051"/>
              <a:ext cx="109537" cy="223820"/>
            </a:xfrm>
            <a:custGeom>
              <a:avLst/>
              <a:gdLst>
                <a:gd name="T0" fmla="*/ 26 w 44"/>
                <a:gd name="T1" fmla="*/ 90 h 90"/>
                <a:gd name="T2" fmla="*/ 23 w 44"/>
                <a:gd name="T3" fmla="*/ 80 h 90"/>
                <a:gd name="T4" fmla="*/ 7 w 44"/>
                <a:gd name="T5" fmla="*/ 67 h 90"/>
                <a:gd name="T6" fmla="*/ 23 w 44"/>
                <a:gd name="T7" fmla="*/ 76 h 90"/>
                <a:gd name="T8" fmla="*/ 21 w 44"/>
                <a:gd name="T9" fmla="*/ 60 h 90"/>
                <a:gd name="T10" fmla="*/ 44 w 44"/>
                <a:gd name="T11" fmla="*/ 0 h 90"/>
                <a:gd name="T12" fmla="*/ 0 w 44"/>
                <a:gd name="T13" fmla="*/ 63 h 90"/>
                <a:gd name="T14" fmla="*/ 0 w 44"/>
                <a:gd name="T15" fmla="*/ 70 h 90"/>
                <a:gd name="T16" fmla="*/ 26 w 44"/>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90">
                  <a:moveTo>
                    <a:pt x="26" y="90"/>
                  </a:moveTo>
                  <a:cubicBezTo>
                    <a:pt x="25" y="87"/>
                    <a:pt x="24" y="84"/>
                    <a:pt x="23" y="80"/>
                  </a:cubicBezTo>
                  <a:cubicBezTo>
                    <a:pt x="16" y="77"/>
                    <a:pt x="10" y="72"/>
                    <a:pt x="7" y="67"/>
                  </a:cubicBezTo>
                  <a:cubicBezTo>
                    <a:pt x="11" y="71"/>
                    <a:pt x="17" y="74"/>
                    <a:pt x="23" y="76"/>
                  </a:cubicBezTo>
                  <a:cubicBezTo>
                    <a:pt x="22" y="71"/>
                    <a:pt x="21" y="66"/>
                    <a:pt x="21" y="60"/>
                  </a:cubicBezTo>
                  <a:cubicBezTo>
                    <a:pt x="21" y="33"/>
                    <a:pt x="31" y="10"/>
                    <a:pt x="44" y="0"/>
                  </a:cubicBezTo>
                  <a:cubicBezTo>
                    <a:pt x="18" y="9"/>
                    <a:pt x="0" y="34"/>
                    <a:pt x="0" y="63"/>
                  </a:cubicBezTo>
                  <a:cubicBezTo>
                    <a:pt x="0" y="65"/>
                    <a:pt x="0" y="68"/>
                    <a:pt x="0" y="70"/>
                  </a:cubicBezTo>
                  <a:cubicBezTo>
                    <a:pt x="6" y="79"/>
                    <a:pt x="14" y="85"/>
                    <a:pt x="26" y="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69" name="Freeform 51"/>
            <p:cNvSpPr/>
            <p:nvPr/>
          </p:nvSpPr>
          <p:spPr bwMode="auto">
            <a:xfrm>
              <a:off x="-1958977" y="723347"/>
              <a:ext cx="109538" cy="133340"/>
            </a:xfrm>
            <a:custGeom>
              <a:avLst/>
              <a:gdLst>
                <a:gd name="T0" fmla="*/ 31 w 44"/>
                <a:gd name="T1" fmla="*/ 4 h 54"/>
                <a:gd name="T2" fmla="*/ 32 w 44"/>
                <a:gd name="T3" fmla="*/ 1 h 54"/>
                <a:gd name="T4" fmla="*/ 36 w 44"/>
                <a:gd name="T5" fmla="*/ 1 h 54"/>
                <a:gd name="T6" fmla="*/ 41 w 44"/>
                <a:gd name="T7" fmla="*/ 16 h 54"/>
                <a:gd name="T8" fmla="*/ 35 w 44"/>
                <a:gd name="T9" fmla="*/ 18 h 54"/>
                <a:gd name="T10" fmla="*/ 29 w 44"/>
                <a:gd name="T11" fmla="*/ 10 h 54"/>
                <a:gd name="T12" fmla="*/ 20 w 44"/>
                <a:gd name="T13" fmla="*/ 7 h 54"/>
                <a:gd name="T14" fmla="*/ 15 w 44"/>
                <a:gd name="T15" fmla="*/ 9 h 54"/>
                <a:gd name="T16" fmla="*/ 13 w 44"/>
                <a:gd name="T17" fmla="*/ 13 h 54"/>
                <a:gd name="T18" fmla="*/ 25 w 44"/>
                <a:gd name="T19" fmla="*/ 20 h 54"/>
                <a:gd name="T20" fmla="*/ 28 w 44"/>
                <a:gd name="T21" fmla="*/ 20 h 54"/>
                <a:gd name="T22" fmla="*/ 40 w 44"/>
                <a:gd name="T23" fmla="*/ 26 h 54"/>
                <a:gd name="T24" fmla="*/ 44 w 44"/>
                <a:gd name="T25" fmla="*/ 36 h 54"/>
                <a:gd name="T26" fmla="*/ 39 w 44"/>
                <a:gd name="T27" fmla="*/ 49 h 54"/>
                <a:gd name="T28" fmla="*/ 25 w 44"/>
                <a:gd name="T29" fmla="*/ 54 h 54"/>
                <a:gd name="T30" fmla="*/ 18 w 44"/>
                <a:gd name="T31" fmla="*/ 53 h 54"/>
                <a:gd name="T32" fmla="*/ 11 w 44"/>
                <a:gd name="T33" fmla="*/ 50 h 54"/>
                <a:gd name="T34" fmla="*/ 10 w 44"/>
                <a:gd name="T35" fmla="*/ 54 h 54"/>
                <a:gd name="T36" fmla="*/ 6 w 44"/>
                <a:gd name="T37" fmla="*/ 54 h 54"/>
                <a:gd name="T38" fmla="*/ 0 w 44"/>
                <a:gd name="T39" fmla="*/ 34 h 54"/>
                <a:gd name="T40" fmla="*/ 6 w 44"/>
                <a:gd name="T41" fmla="*/ 32 h 54"/>
                <a:gd name="T42" fmla="*/ 14 w 44"/>
                <a:gd name="T43" fmla="*/ 43 h 54"/>
                <a:gd name="T44" fmla="*/ 24 w 44"/>
                <a:gd name="T45" fmla="*/ 47 h 54"/>
                <a:gd name="T46" fmla="*/ 30 w 44"/>
                <a:gd name="T47" fmla="*/ 45 h 54"/>
                <a:gd name="T48" fmla="*/ 33 w 44"/>
                <a:gd name="T49" fmla="*/ 40 h 54"/>
                <a:gd name="T50" fmla="*/ 22 w 44"/>
                <a:gd name="T51" fmla="*/ 33 h 54"/>
                <a:gd name="T52" fmla="*/ 20 w 44"/>
                <a:gd name="T53" fmla="*/ 32 h 54"/>
                <a:gd name="T54" fmla="*/ 12 w 44"/>
                <a:gd name="T55" fmla="*/ 30 h 54"/>
                <a:gd name="T56" fmla="*/ 7 w 44"/>
                <a:gd name="T57" fmla="*/ 28 h 54"/>
                <a:gd name="T58" fmla="*/ 3 w 44"/>
                <a:gd name="T59" fmla="*/ 23 h 54"/>
                <a:gd name="T60" fmla="*/ 2 w 44"/>
                <a:gd name="T61" fmla="*/ 16 h 54"/>
                <a:gd name="T62" fmla="*/ 7 w 44"/>
                <a:gd name="T63" fmla="*/ 5 h 54"/>
                <a:gd name="T64" fmla="*/ 19 w 44"/>
                <a:gd name="T65" fmla="*/ 0 h 54"/>
                <a:gd name="T66" fmla="*/ 25 w 44"/>
                <a:gd name="T67" fmla="*/ 1 h 54"/>
                <a:gd name="T68" fmla="*/ 31 w 44"/>
                <a:gd name="T69" fmla="*/ 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54">
                  <a:moveTo>
                    <a:pt x="31" y="4"/>
                  </a:moveTo>
                  <a:cubicBezTo>
                    <a:pt x="32" y="1"/>
                    <a:pt x="32" y="1"/>
                    <a:pt x="32" y="1"/>
                  </a:cubicBezTo>
                  <a:cubicBezTo>
                    <a:pt x="36" y="1"/>
                    <a:pt x="36" y="1"/>
                    <a:pt x="36" y="1"/>
                  </a:cubicBezTo>
                  <a:cubicBezTo>
                    <a:pt x="41" y="16"/>
                    <a:pt x="41" y="16"/>
                    <a:pt x="41" y="16"/>
                  </a:cubicBezTo>
                  <a:cubicBezTo>
                    <a:pt x="35" y="18"/>
                    <a:pt x="35" y="18"/>
                    <a:pt x="35" y="18"/>
                  </a:cubicBezTo>
                  <a:cubicBezTo>
                    <a:pt x="34" y="15"/>
                    <a:pt x="31" y="12"/>
                    <a:pt x="29" y="10"/>
                  </a:cubicBezTo>
                  <a:cubicBezTo>
                    <a:pt x="26" y="8"/>
                    <a:pt x="23" y="7"/>
                    <a:pt x="20" y="7"/>
                  </a:cubicBezTo>
                  <a:cubicBezTo>
                    <a:pt x="18" y="7"/>
                    <a:pt x="16" y="8"/>
                    <a:pt x="15" y="9"/>
                  </a:cubicBezTo>
                  <a:cubicBezTo>
                    <a:pt x="14" y="10"/>
                    <a:pt x="13" y="11"/>
                    <a:pt x="13" y="13"/>
                  </a:cubicBezTo>
                  <a:cubicBezTo>
                    <a:pt x="13" y="15"/>
                    <a:pt x="17" y="18"/>
                    <a:pt x="25" y="20"/>
                  </a:cubicBezTo>
                  <a:cubicBezTo>
                    <a:pt x="26" y="20"/>
                    <a:pt x="27" y="20"/>
                    <a:pt x="28" y="20"/>
                  </a:cubicBezTo>
                  <a:cubicBezTo>
                    <a:pt x="34" y="22"/>
                    <a:pt x="38" y="24"/>
                    <a:pt x="40" y="26"/>
                  </a:cubicBezTo>
                  <a:cubicBezTo>
                    <a:pt x="43" y="28"/>
                    <a:pt x="44" y="32"/>
                    <a:pt x="44" y="36"/>
                  </a:cubicBezTo>
                  <a:cubicBezTo>
                    <a:pt x="44" y="41"/>
                    <a:pt x="42" y="46"/>
                    <a:pt x="39" y="49"/>
                  </a:cubicBezTo>
                  <a:cubicBezTo>
                    <a:pt x="35" y="52"/>
                    <a:pt x="31" y="54"/>
                    <a:pt x="25" y="54"/>
                  </a:cubicBezTo>
                  <a:cubicBezTo>
                    <a:pt x="23" y="54"/>
                    <a:pt x="20" y="54"/>
                    <a:pt x="18" y="53"/>
                  </a:cubicBezTo>
                  <a:cubicBezTo>
                    <a:pt x="16" y="53"/>
                    <a:pt x="13" y="52"/>
                    <a:pt x="11" y="50"/>
                  </a:cubicBezTo>
                  <a:cubicBezTo>
                    <a:pt x="10" y="54"/>
                    <a:pt x="10" y="54"/>
                    <a:pt x="10" y="54"/>
                  </a:cubicBezTo>
                  <a:cubicBezTo>
                    <a:pt x="6" y="54"/>
                    <a:pt x="6" y="54"/>
                    <a:pt x="6" y="54"/>
                  </a:cubicBezTo>
                  <a:cubicBezTo>
                    <a:pt x="0" y="34"/>
                    <a:pt x="0" y="34"/>
                    <a:pt x="0" y="34"/>
                  </a:cubicBezTo>
                  <a:cubicBezTo>
                    <a:pt x="6" y="32"/>
                    <a:pt x="6" y="32"/>
                    <a:pt x="6" y="32"/>
                  </a:cubicBezTo>
                  <a:cubicBezTo>
                    <a:pt x="8" y="37"/>
                    <a:pt x="11" y="40"/>
                    <a:pt x="14" y="43"/>
                  </a:cubicBezTo>
                  <a:cubicBezTo>
                    <a:pt x="17" y="45"/>
                    <a:pt x="20" y="47"/>
                    <a:pt x="24" y="47"/>
                  </a:cubicBezTo>
                  <a:cubicBezTo>
                    <a:pt x="27" y="47"/>
                    <a:pt x="29" y="46"/>
                    <a:pt x="30" y="45"/>
                  </a:cubicBezTo>
                  <a:cubicBezTo>
                    <a:pt x="32" y="43"/>
                    <a:pt x="33" y="42"/>
                    <a:pt x="33" y="40"/>
                  </a:cubicBezTo>
                  <a:cubicBezTo>
                    <a:pt x="33" y="37"/>
                    <a:pt x="29" y="35"/>
                    <a:pt x="22" y="33"/>
                  </a:cubicBezTo>
                  <a:cubicBezTo>
                    <a:pt x="21" y="33"/>
                    <a:pt x="20" y="33"/>
                    <a:pt x="20" y="32"/>
                  </a:cubicBezTo>
                  <a:cubicBezTo>
                    <a:pt x="16" y="32"/>
                    <a:pt x="14" y="31"/>
                    <a:pt x="12" y="30"/>
                  </a:cubicBezTo>
                  <a:cubicBezTo>
                    <a:pt x="9" y="29"/>
                    <a:pt x="8" y="29"/>
                    <a:pt x="7" y="28"/>
                  </a:cubicBezTo>
                  <a:cubicBezTo>
                    <a:pt x="5" y="27"/>
                    <a:pt x="4" y="25"/>
                    <a:pt x="3" y="23"/>
                  </a:cubicBezTo>
                  <a:cubicBezTo>
                    <a:pt x="2" y="21"/>
                    <a:pt x="2" y="19"/>
                    <a:pt x="2" y="16"/>
                  </a:cubicBezTo>
                  <a:cubicBezTo>
                    <a:pt x="2" y="12"/>
                    <a:pt x="3" y="8"/>
                    <a:pt x="7" y="5"/>
                  </a:cubicBezTo>
                  <a:cubicBezTo>
                    <a:pt x="10" y="2"/>
                    <a:pt x="14" y="0"/>
                    <a:pt x="19" y="0"/>
                  </a:cubicBezTo>
                  <a:cubicBezTo>
                    <a:pt x="21" y="0"/>
                    <a:pt x="23" y="0"/>
                    <a:pt x="25" y="1"/>
                  </a:cubicBezTo>
                  <a:cubicBezTo>
                    <a:pt x="27" y="2"/>
                    <a:pt x="29" y="2"/>
                    <a:pt x="31"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0" name="Freeform 52"/>
            <p:cNvSpPr/>
            <p:nvPr/>
          </p:nvSpPr>
          <p:spPr bwMode="auto">
            <a:xfrm>
              <a:off x="-1855789" y="748745"/>
              <a:ext cx="104775" cy="106355"/>
            </a:xfrm>
            <a:custGeom>
              <a:avLst/>
              <a:gdLst>
                <a:gd name="T0" fmla="*/ 5 w 42"/>
                <a:gd name="T1" fmla="*/ 0 h 42"/>
                <a:gd name="T2" fmla="*/ 38 w 42"/>
                <a:gd name="T3" fmla="*/ 0 h 42"/>
                <a:gd name="T4" fmla="*/ 42 w 42"/>
                <a:gd name="T5" fmla="*/ 13 h 42"/>
                <a:gd name="T6" fmla="*/ 38 w 42"/>
                <a:gd name="T7" fmla="*/ 14 h 42"/>
                <a:gd name="T8" fmla="*/ 33 w 42"/>
                <a:gd name="T9" fmla="*/ 8 h 42"/>
                <a:gd name="T10" fmla="*/ 27 w 42"/>
                <a:gd name="T11" fmla="*/ 6 h 42"/>
                <a:gd name="T12" fmla="*/ 26 w 42"/>
                <a:gd name="T13" fmla="*/ 6 h 42"/>
                <a:gd name="T14" fmla="*/ 26 w 42"/>
                <a:gd name="T15" fmla="*/ 29 h 42"/>
                <a:gd name="T16" fmla="*/ 27 w 42"/>
                <a:gd name="T17" fmla="*/ 35 h 42"/>
                <a:gd name="T18" fmla="*/ 31 w 42"/>
                <a:gd name="T19" fmla="*/ 37 h 42"/>
                <a:gd name="T20" fmla="*/ 31 w 42"/>
                <a:gd name="T21" fmla="*/ 42 h 42"/>
                <a:gd name="T22" fmla="*/ 11 w 42"/>
                <a:gd name="T23" fmla="*/ 42 h 42"/>
                <a:gd name="T24" fmla="*/ 11 w 42"/>
                <a:gd name="T25" fmla="*/ 37 h 42"/>
                <a:gd name="T26" fmla="*/ 15 w 42"/>
                <a:gd name="T27" fmla="*/ 35 h 42"/>
                <a:gd name="T28" fmla="*/ 16 w 42"/>
                <a:gd name="T29" fmla="*/ 29 h 42"/>
                <a:gd name="T30" fmla="*/ 16 w 42"/>
                <a:gd name="T31" fmla="*/ 6 h 42"/>
                <a:gd name="T32" fmla="*/ 15 w 42"/>
                <a:gd name="T33" fmla="*/ 6 h 42"/>
                <a:gd name="T34" fmla="*/ 9 w 42"/>
                <a:gd name="T35" fmla="*/ 8 h 42"/>
                <a:gd name="T36" fmla="*/ 4 w 42"/>
                <a:gd name="T37" fmla="*/ 14 h 42"/>
                <a:gd name="T38" fmla="*/ 0 w 42"/>
                <a:gd name="T39" fmla="*/ 13 h 42"/>
                <a:gd name="T40" fmla="*/ 5 w 42"/>
                <a:gd name="T4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5" y="0"/>
                  </a:moveTo>
                  <a:cubicBezTo>
                    <a:pt x="38" y="0"/>
                    <a:pt x="38" y="0"/>
                    <a:pt x="38" y="0"/>
                  </a:cubicBezTo>
                  <a:cubicBezTo>
                    <a:pt x="42" y="13"/>
                    <a:pt x="42" y="13"/>
                    <a:pt x="42" y="13"/>
                  </a:cubicBezTo>
                  <a:cubicBezTo>
                    <a:pt x="38" y="14"/>
                    <a:pt x="38" y="14"/>
                    <a:pt x="38" y="14"/>
                  </a:cubicBezTo>
                  <a:cubicBezTo>
                    <a:pt x="37" y="11"/>
                    <a:pt x="35" y="9"/>
                    <a:pt x="33" y="8"/>
                  </a:cubicBezTo>
                  <a:cubicBezTo>
                    <a:pt x="32" y="6"/>
                    <a:pt x="29" y="6"/>
                    <a:pt x="27" y="6"/>
                  </a:cubicBezTo>
                  <a:cubicBezTo>
                    <a:pt x="26" y="6"/>
                    <a:pt x="26" y="6"/>
                    <a:pt x="26" y="6"/>
                  </a:cubicBezTo>
                  <a:cubicBezTo>
                    <a:pt x="26" y="29"/>
                    <a:pt x="26" y="29"/>
                    <a:pt x="26" y="29"/>
                  </a:cubicBezTo>
                  <a:cubicBezTo>
                    <a:pt x="26" y="32"/>
                    <a:pt x="27" y="34"/>
                    <a:pt x="27" y="35"/>
                  </a:cubicBezTo>
                  <a:cubicBezTo>
                    <a:pt x="28" y="36"/>
                    <a:pt x="29" y="37"/>
                    <a:pt x="31" y="37"/>
                  </a:cubicBezTo>
                  <a:cubicBezTo>
                    <a:pt x="31" y="42"/>
                    <a:pt x="31" y="42"/>
                    <a:pt x="31" y="42"/>
                  </a:cubicBezTo>
                  <a:cubicBezTo>
                    <a:pt x="11" y="42"/>
                    <a:pt x="11" y="42"/>
                    <a:pt x="11" y="42"/>
                  </a:cubicBezTo>
                  <a:cubicBezTo>
                    <a:pt x="11" y="37"/>
                    <a:pt x="11" y="37"/>
                    <a:pt x="11" y="37"/>
                  </a:cubicBezTo>
                  <a:cubicBezTo>
                    <a:pt x="13" y="37"/>
                    <a:pt x="14" y="36"/>
                    <a:pt x="15" y="35"/>
                  </a:cubicBezTo>
                  <a:cubicBezTo>
                    <a:pt x="16" y="34"/>
                    <a:pt x="16" y="32"/>
                    <a:pt x="16" y="29"/>
                  </a:cubicBezTo>
                  <a:cubicBezTo>
                    <a:pt x="16" y="6"/>
                    <a:pt x="16" y="6"/>
                    <a:pt x="16" y="6"/>
                  </a:cubicBezTo>
                  <a:cubicBezTo>
                    <a:pt x="15" y="6"/>
                    <a:pt x="15" y="6"/>
                    <a:pt x="15" y="6"/>
                  </a:cubicBezTo>
                  <a:cubicBezTo>
                    <a:pt x="13" y="6"/>
                    <a:pt x="10" y="6"/>
                    <a:pt x="9" y="8"/>
                  </a:cubicBezTo>
                  <a:cubicBezTo>
                    <a:pt x="7" y="9"/>
                    <a:pt x="5" y="11"/>
                    <a:pt x="4" y="14"/>
                  </a:cubicBezTo>
                  <a:cubicBezTo>
                    <a:pt x="0" y="13"/>
                    <a:pt x="0" y="13"/>
                    <a:pt x="0" y="13"/>
                  </a:cubicBezTo>
                  <a:lnTo>
                    <a:pt x="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1" name="Freeform 53"/>
            <p:cNvSpPr>
              <a:spLocks noEditPoints="1"/>
            </p:cNvSpPr>
            <p:nvPr/>
          </p:nvSpPr>
          <p:spPr bwMode="auto">
            <a:xfrm>
              <a:off x="-1768477" y="748745"/>
              <a:ext cx="109538" cy="106355"/>
            </a:xfrm>
            <a:custGeom>
              <a:avLst/>
              <a:gdLst>
                <a:gd name="T0" fmla="*/ 25 w 44"/>
                <a:gd name="T1" fmla="*/ 22 h 42"/>
                <a:gd name="T2" fmla="*/ 17 w 44"/>
                <a:gd name="T3" fmla="*/ 22 h 42"/>
                <a:gd name="T4" fmla="*/ 21 w 44"/>
                <a:gd name="T5" fmla="*/ 10 h 42"/>
                <a:gd name="T6" fmla="*/ 25 w 44"/>
                <a:gd name="T7" fmla="*/ 22 h 42"/>
                <a:gd name="T8" fmla="*/ 7 w 44"/>
                <a:gd name="T9" fmla="*/ 30 h 42"/>
                <a:gd name="T10" fmla="*/ 7 w 44"/>
                <a:gd name="T11" fmla="*/ 30 h 42"/>
                <a:gd name="T12" fmla="*/ 0 w 44"/>
                <a:gd name="T13" fmla="*/ 37 h 42"/>
                <a:gd name="T14" fmla="*/ 0 w 44"/>
                <a:gd name="T15" fmla="*/ 42 h 42"/>
                <a:gd name="T16" fmla="*/ 17 w 44"/>
                <a:gd name="T17" fmla="*/ 42 h 42"/>
                <a:gd name="T18" fmla="*/ 17 w 44"/>
                <a:gd name="T19" fmla="*/ 37 h 42"/>
                <a:gd name="T20" fmla="*/ 14 w 44"/>
                <a:gd name="T21" fmla="*/ 36 h 42"/>
                <a:gd name="T22" fmla="*/ 13 w 44"/>
                <a:gd name="T23" fmla="*/ 34 h 42"/>
                <a:gd name="T24" fmla="*/ 13 w 44"/>
                <a:gd name="T25" fmla="*/ 33 h 42"/>
                <a:gd name="T26" fmla="*/ 13 w 44"/>
                <a:gd name="T27" fmla="*/ 33 h 42"/>
                <a:gd name="T28" fmla="*/ 15 w 44"/>
                <a:gd name="T29" fmla="*/ 27 h 42"/>
                <a:gd name="T30" fmla="*/ 27 w 44"/>
                <a:gd name="T31" fmla="*/ 27 h 42"/>
                <a:gd name="T32" fmla="*/ 29 w 44"/>
                <a:gd name="T33" fmla="*/ 33 h 42"/>
                <a:gd name="T34" fmla="*/ 29 w 44"/>
                <a:gd name="T35" fmla="*/ 33 h 42"/>
                <a:gd name="T36" fmla="*/ 29 w 44"/>
                <a:gd name="T37" fmla="*/ 34 h 42"/>
                <a:gd name="T38" fmla="*/ 28 w 44"/>
                <a:gd name="T39" fmla="*/ 36 h 42"/>
                <a:gd name="T40" fmla="*/ 25 w 44"/>
                <a:gd name="T41" fmla="*/ 37 h 42"/>
                <a:gd name="T42" fmla="*/ 25 w 44"/>
                <a:gd name="T43" fmla="*/ 37 h 42"/>
                <a:gd name="T44" fmla="*/ 25 w 44"/>
                <a:gd name="T45" fmla="*/ 42 h 42"/>
                <a:gd name="T46" fmla="*/ 44 w 44"/>
                <a:gd name="T47" fmla="*/ 42 h 42"/>
                <a:gd name="T48" fmla="*/ 44 w 44"/>
                <a:gd name="T49" fmla="*/ 37 h 42"/>
                <a:gd name="T50" fmla="*/ 39 w 44"/>
                <a:gd name="T51" fmla="*/ 31 h 42"/>
                <a:gd name="T52" fmla="*/ 39 w 44"/>
                <a:gd name="T53" fmla="*/ 31 h 42"/>
                <a:gd name="T54" fmla="*/ 28 w 44"/>
                <a:gd name="T55" fmla="*/ 0 h 42"/>
                <a:gd name="T56" fmla="*/ 19 w 44"/>
                <a:gd name="T57" fmla="*/ 0 h 42"/>
                <a:gd name="T58" fmla="*/ 7 w 44"/>
                <a:gd name="T59"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2">
                  <a:moveTo>
                    <a:pt x="25" y="22"/>
                  </a:moveTo>
                  <a:cubicBezTo>
                    <a:pt x="17" y="22"/>
                    <a:pt x="17" y="22"/>
                    <a:pt x="17" y="22"/>
                  </a:cubicBezTo>
                  <a:cubicBezTo>
                    <a:pt x="21" y="10"/>
                    <a:pt x="21" y="10"/>
                    <a:pt x="21" y="10"/>
                  </a:cubicBezTo>
                  <a:lnTo>
                    <a:pt x="25" y="22"/>
                  </a:lnTo>
                  <a:close/>
                  <a:moveTo>
                    <a:pt x="7" y="30"/>
                  </a:moveTo>
                  <a:cubicBezTo>
                    <a:pt x="7" y="30"/>
                    <a:pt x="7" y="30"/>
                    <a:pt x="7" y="30"/>
                  </a:cubicBezTo>
                  <a:cubicBezTo>
                    <a:pt x="5" y="34"/>
                    <a:pt x="3" y="36"/>
                    <a:pt x="0" y="37"/>
                  </a:cubicBezTo>
                  <a:cubicBezTo>
                    <a:pt x="0" y="42"/>
                    <a:pt x="0" y="42"/>
                    <a:pt x="0" y="42"/>
                  </a:cubicBezTo>
                  <a:cubicBezTo>
                    <a:pt x="17" y="42"/>
                    <a:pt x="17" y="42"/>
                    <a:pt x="17" y="42"/>
                  </a:cubicBezTo>
                  <a:cubicBezTo>
                    <a:pt x="17" y="37"/>
                    <a:pt x="17" y="37"/>
                    <a:pt x="17" y="37"/>
                  </a:cubicBezTo>
                  <a:cubicBezTo>
                    <a:pt x="15" y="37"/>
                    <a:pt x="14" y="37"/>
                    <a:pt x="14" y="36"/>
                  </a:cubicBezTo>
                  <a:cubicBezTo>
                    <a:pt x="13" y="36"/>
                    <a:pt x="13" y="35"/>
                    <a:pt x="13" y="34"/>
                  </a:cubicBezTo>
                  <a:cubicBezTo>
                    <a:pt x="13" y="34"/>
                    <a:pt x="13" y="33"/>
                    <a:pt x="13" y="33"/>
                  </a:cubicBezTo>
                  <a:cubicBezTo>
                    <a:pt x="13" y="33"/>
                    <a:pt x="13" y="33"/>
                    <a:pt x="13" y="33"/>
                  </a:cubicBezTo>
                  <a:cubicBezTo>
                    <a:pt x="15" y="27"/>
                    <a:pt x="15" y="27"/>
                    <a:pt x="15" y="27"/>
                  </a:cubicBezTo>
                  <a:cubicBezTo>
                    <a:pt x="27" y="27"/>
                    <a:pt x="27" y="27"/>
                    <a:pt x="27" y="27"/>
                  </a:cubicBezTo>
                  <a:cubicBezTo>
                    <a:pt x="29" y="33"/>
                    <a:pt x="29" y="33"/>
                    <a:pt x="29" y="33"/>
                  </a:cubicBezTo>
                  <a:cubicBezTo>
                    <a:pt x="29" y="33"/>
                    <a:pt x="29" y="33"/>
                    <a:pt x="29" y="33"/>
                  </a:cubicBezTo>
                  <a:cubicBezTo>
                    <a:pt x="29" y="34"/>
                    <a:pt x="29" y="34"/>
                    <a:pt x="29" y="34"/>
                  </a:cubicBezTo>
                  <a:cubicBezTo>
                    <a:pt x="29" y="35"/>
                    <a:pt x="29" y="36"/>
                    <a:pt x="28" y="36"/>
                  </a:cubicBezTo>
                  <a:cubicBezTo>
                    <a:pt x="28" y="37"/>
                    <a:pt x="27" y="37"/>
                    <a:pt x="25" y="37"/>
                  </a:cubicBezTo>
                  <a:cubicBezTo>
                    <a:pt x="25" y="37"/>
                    <a:pt x="25" y="37"/>
                    <a:pt x="25" y="37"/>
                  </a:cubicBezTo>
                  <a:cubicBezTo>
                    <a:pt x="25" y="42"/>
                    <a:pt x="25" y="42"/>
                    <a:pt x="25" y="42"/>
                  </a:cubicBezTo>
                  <a:cubicBezTo>
                    <a:pt x="44" y="42"/>
                    <a:pt x="44" y="42"/>
                    <a:pt x="44" y="42"/>
                  </a:cubicBezTo>
                  <a:cubicBezTo>
                    <a:pt x="44" y="37"/>
                    <a:pt x="44" y="37"/>
                    <a:pt x="44" y="37"/>
                  </a:cubicBezTo>
                  <a:cubicBezTo>
                    <a:pt x="42" y="36"/>
                    <a:pt x="40" y="35"/>
                    <a:pt x="39" y="31"/>
                  </a:cubicBezTo>
                  <a:cubicBezTo>
                    <a:pt x="39" y="31"/>
                    <a:pt x="39" y="31"/>
                    <a:pt x="39" y="31"/>
                  </a:cubicBezTo>
                  <a:cubicBezTo>
                    <a:pt x="28" y="0"/>
                    <a:pt x="28" y="0"/>
                    <a:pt x="28" y="0"/>
                  </a:cubicBezTo>
                  <a:cubicBezTo>
                    <a:pt x="19" y="0"/>
                    <a:pt x="19" y="0"/>
                    <a:pt x="19" y="0"/>
                  </a:cubicBezTo>
                  <a:lnTo>
                    <a:pt x="7" y="3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2" name="Freeform 54"/>
            <p:cNvSpPr/>
            <p:nvPr/>
          </p:nvSpPr>
          <p:spPr bwMode="auto">
            <a:xfrm>
              <a:off x="-1674814" y="748745"/>
              <a:ext cx="103187" cy="106355"/>
            </a:xfrm>
            <a:custGeom>
              <a:avLst/>
              <a:gdLst>
                <a:gd name="T0" fmla="*/ 4 w 42"/>
                <a:gd name="T1" fmla="*/ 0 h 42"/>
                <a:gd name="T2" fmla="*/ 37 w 42"/>
                <a:gd name="T3" fmla="*/ 0 h 42"/>
                <a:gd name="T4" fmla="*/ 42 w 42"/>
                <a:gd name="T5" fmla="*/ 13 h 42"/>
                <a:gd name="T6" fmla="*/ 38 w 42"/>
                <a:gd name="T7" fmla="*/ 14 h 42"/>
                <a:gd name="T8" fmla="*/ 33 w 42"/>
                <a:gd name="T9" fmla="*/ 8 h 42"/>
                <a:gd name="T10" fmla="*/ 26 w 42"/>
                <a:gd name="T11" fmla="*/ 6 h 42"/>
                <a:gd name="T12" fmla="*/ 26 w 42"/>
                <a:gd name="T13" fmla="*/ 6 h 42"/>
                <a:gd name="T14" fmla="*/ 26 w 42"/>
                <a:gd name="T15" fmla="*/ 29 h 42"/>
                <a:gd name="T16" fmla="*/ 27 w 42"/>
                <a:gd name="T17" fmla="*/ 35 h 42"/>
                <a:gd name="T18" fmla="*/ 30 w 42"/>
                <a:gd name="T19" fmla="*/ 37 h 42"/>
                <a:gd name="T20" fmla="*/ 30 w 42"/>
                <a:gd name="T21" fmla="*/ 42 h 42"/>
                <a:gd name="T22" fmla="*/ 11 w 42"/>
                <a:gd name="T23" fmla="*/ 42 h 42"/>
                <a:gd name="T24" fmla="*/ 11 w 42"/>
                <a:gd name="T25" fmla="*/ 37 h 42"/>
                <a:gd name="T26" fmla="*/ 14 w 42"/>
                <a:gd name="T27" fmla="*/ 35 h 42"/>
                <a:gd name="T28" fmla="*/ 15 w 42"/>
                <a:gd name="T29" fmla="*/ 29 h 42"/>
                <a:gd name="T30" fmla="*/ 15 w 42"/>
                <a:gd name="T31" fmla="*/ 6 h 42"/>
                <a:gd name="T32" fmla="*/ 15 w 42"/>
                <a:gd name="T33" fmla="*/ 6 h 42"/>
                <a:gd name="T34" fmla="*/ 8 w 42"/>
                <a:gd name="T35" fmla="*/ 8 h 42"/>
                <a:gd name="T36" fmla="*/ 3 w 42"/>
                <a:gd name="T37" fmla="*/ 14 h 42"/>
                <a:gd name="T38" fmla="*/ 0 w 42"/>
                <a:gd name="T39" fmla="*/ 13 h 42"/>
                <a:gd name="T40" fmla="*/ 4 w 42"/>
                <a:gd name="T4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42">
                  <a:moveTo>
                    <a:pt x="4" y="0"/>
                  </a:moveTo>
                  <a:cubicBezTo>
                    <a:pt x="37" y="0"/>
                    <a:pt x="37" y="0"/>
                    <a:pt x="37" y="0"/>
                  </a:cubicBezTo>
                  <a:cubicBezTo>
                    <a:pt x="42" y="13"/>
                    <a:pt x="42" y="13"/>
                    <a:pt x="42" y="13"/>
                  </a:cubicBezTo>
                  <a:cubicBezTo>
                    <a:pt x="38" y="14"/>
                    <a:pt x="38" y="14"/>
                    <a:pt x="38" y="14"/>
                  </a:cubicBezTo>
                  <a:cubicBezTo>
                    <a:pt x="36" y="11"/>
                    <a:pt x="34" y="9"/>
                    <a:pt x="33" y="8"/>
                  </a:cubicBezTo>
                  <a:cubicBezTo>
                    <a:pt x="31" y="6"/>
                    <a:pt x="29" y="6"/>
                    <a:pt x="26" y="6"/>
                  </a:cubicBezTo>
                  <a:cubicBezTo>
                    <a:pt x="26" y="6"/>
                    <a:pt x="26" y="6"/>
                    <a:pt x="26" y="6"/>
                  </a:cubicBezTo>
                  <a:cubicBezTo>
                    <a:pt x="26" y="29"/>
                    <a:pt x="26" y="29"/>
                    <a:pt x="26" y="29"/>
                  </a:cubicBezTo>
                  <a:cubicBezTo>
                    <a:pt x="26" y="32"/>
                    <a:pt x="26" y="34"/>
                    <a:pt x="27" y="35"/>
                  </a:cubicBezTo>
                  <a:cubicBezTo>
                    <a:pt x="27" y="36"/>
                    <a:pt x="29" y="37"/>
                    <a:pt x="30" y="37"/>
                  </a:cubicBezTo>
                  <a:cubicBezTo>
                    <a:pt x="30" y="42"/>
                    <a:pt x="30" y="42"/>
                    <a:pt x="30" y="42"/>
                  </a:cubicBezTo>
                  <a:cubicBezTo>
                    <a:pt x="11" y="42"/>
                    <a:pt x="11" y="42"/>
                    <a:pt x="11" y="42"/>
                  </a:cubicBezTo>
                  <a:cubicBezTo>
                    <a:pt x="11" y="37"/>
                    <a:pt x="11" y="37"/>
                    <a:pt x="11" y="37"/>
                  </a:cubicBezTo>
                  <a:cubicBezTo>
                    <a:pt x="12" y="37"/>
                    <a:pt x="14" y="36"/>
                    <a:pt x="14" y="35"/>
                  </a:cubicBezTo>
                  <a:cubicBezTo>
                    <a:pt x="15" y="34"/>
                    <a:pt x="15" y="32"/>
                    <a:pt x="15" y="29"/>
                  </a:cubicBezTo>
                  <a:cubicBezTo>
                    <a:pt x="15" y="6"/>
                    <a:pt x="15" y="6"/>
                    <a:pt x="15" y="6"/>
                  </a:cubicBezTo>
                  <a:cubicBezTo>
                    <a:pt x="15" y="6"/>
                    <a:pt x="15" y="6"/>
                    <a:pt x="15" y="6"/>
                  </a:cubicBezTo>
                  <a:cubicBezTo>
                    <a:pt x="12" y="6"/>
                    <a:pt x="10" y="6"/>
                    <a:pt x="8" y="8"/>
                  </a:cubicBezTo>
                  <a:cubicBezTo>
                    <a:pt x="6" y="9"/>
                    <a:pt x="5" y="11"/>
                    <a:pt x="3" y="14"/>
                  </a:cubicBezTo>
                  <a:cubicBezTo>
                    <a:pt x="0" y="13"/>
                    <a:pt x="0" y="13"/>
                    <a:pt x="0" y="13"/>
                  </a:cubicBezTo>
                  <a:lnTo>
                    <a:pt x="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3" name="Freeform 55"/>
            <p:cNvSpPr/>
            <p:nvPr/>
          </p:nvSpPr>
          <p:spPr bwMode="auto">
            <a:xfrm>
              <a:off x="-1576389" y="748745"/>
              <a:ext cx="98425" cy="106355"/>
            </a:xfrm>
            <a:custGeom>
              <a:avLst/>
              <a:gdLst>
                <a:gd name="T0" fmla="*/ 0 w 40"/>
                <a:gd name="T1" fmla="*/ 0 h 42"/>
                <a:gd name="T2" fmla="*/ 33 w 40"/>
                <a:gd name="T3" fmla="*/ 0 h 42"/>
                <a:gd name="T4" fmla="*/ 39 w 40"/>
                <a:gd name="T5" fmla="*/ 13 h 42"/>
                <a:gd name="T6" fmla="*/ 35 w 40"/>
                <a:gd name="T7" fmla="*/ 15 h 42"/>
                <a:gd name="T8" fmla="*/ 28 w 40"/>
                <a:gd name="T9" fmla="*/ 7 h 42"/>
                <a:gd name="T10" fmla="*/ 20 w 40"/>
                <a:gd name="T11" fmla="*/ 5 h 42"/>
                <a:gd name="T12" fmla="*/ 16 w 40"/>
                <a:gd name="T13" fmla="*/ 6 h 42"/>
                <a:gd name="T14" fmla="*/ 15 w 40"/>
                <a:gd name="T15" fmla="*/ 10 h 42"/>
                <a:gd name="T16" fmla="*/ 15 w 40"/>
                <a:gd name="T17" fmla="*/ 16 h 42"/>
                <a:gd name="T18" fmla="*/ 17 w 40"/>
                <a:gd name="T19" fmla="*/ 16 h 42"/>
                <a:gd name="T20" fmla="*/ 22 w 40"/>
                <a:gd name="T21" fmla="*/ 15 h 42"/>
                <a:gd name="T22" fmla="*/ 23 w 40"/>
                <a:gd name="T23" fmla="*/ 10 h 42"/>
                <a:gd name="T24" fmla="*/ 27 w 40"/>
                <a:gd name="T25" fmla="*/ 10 h 42"/>
                <a:gd name="T26" fmla="*/ 27 w 40"/>
                <a:gd name="T27" fmla="*/ 29 h 42"/>
                <a:gd name="T28" fmla="*/ 23 w 40"/>
                <a:gd name="T29" fmla="*/ 29 h 42"/>
                <a:gd name="T30" fmla="*/ 21 w 40"/>
                <a:gd name="T31" fmla="*/ 23 h 42"/>
                <a:gd name="T32" fmla="*/ 17 w 40"/>
                <a:gd name="T33" fmla="*/ 22 h 42"/>
                <a:gd name="T34" fmla="*/ 15 w 40"/>
                <a:gd name="T35" fmla="*/ 22 h 42"/>
                <a:gd name="T36" fmla="*/ 15 w 40"/>
                <a:gd name="T37" fmla="*/ 32 h 42"/>
                <a:gd name="T38" fmla="*/ 16 w 40"/>
                <a:gd name="T39" fmla="*/ 36 h 42"/>
                <a:gd name="T40" fmla="*/ 20 w 40"/>
                <a:gd name="T41" fmla="*/ 37 h 42"/>
                <a:gd name="T42" fmla="*/ 29 w 40"/>
                <a:gd name="T43" fmla="*/ 34 h 42"/>
                <a:gd name="T44" fmla="*/ 37 w 40"/>
                <a:gd name="T45" fmla="*/ 25 h 42"/>
                <a:gd name="T46" fmla="*/ 40 w 40"/>
                <a:gd name="T47" fmla="*/ 27 h 42"/>
                <a:gd name="T48" fmla="*/ 34 w 40"/>
                <a:gd name="T49" fmla="*/ 42 h 42"/>
                <a:gd name="T50" fmla="*/ 0 w 40"/>
                <a:gd name="T51" fmla="*/ 42 h 42"/>
                <a:gd name="T52" fmla="*/ 0 w 40"/>
                <a:gd name="T53" fmla="*/ 37 h 42"/>
                <a:gd name="T54" fmla="*/ 4 w 40"/>
                <a:gd name="T55" fmla="*/ 35 h 42"/>
                <a:gd name="T56" fmla="*/ 5 w 40"/>
                <a:gd name="T57" fmla="*/ 29 h 42"/>
                <a:gd name="T58" fmla="*/ 5 w 40"/>
                <a:gd name="T59" fmla="*/ 13 h 42"/>
                <a:gd name="T60" fmla="*/ 4 w 40"/>
                <a:gd name="T61" fmla="*/ 6 h 42"/>
                <a:gd name="T62" fmla="*/ 0 w 40"/>
                <a:gd name="T63" fmla="*/ 5 h 42"/>
                <a:gd name="T64" fmla="*/ 0 w 40"/>
                <a:gd name="T6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42">
                  <a:moveTo>
                    <a:pt x="0" y="0"/>
                  </a:moveTo>
                  <a:cubicBezTo>
                    <a:pt x="33" y="0"/>
                    <a:pt x="33" y="0"/>
                    <a:pt x="33" y="0"/>
                  </a:cubicBezTo>
                  <a:cubicBezTo>
                    <a:pt x="39" y="13"/>
                    <a:pt x="39" y="13"/>
                    <a:pt x="39" y="13"/>
                  </a:cubicBezTo>
                  <a:cubicBezTo>
                    <a:pt x="35" y="15"/>
                    <a:pt x="35" y="15"/>
                    <a:pt x="35" y="15"/>
                  </a:cubicBezTo>
                  <a:cubicBezTo>
                    <a:pt x="33" y="11"/>
                    <a:pt x="31" y="9"/>
                    <a:pt x="28" y="7"/>
                  </a:cubicBezTo>
                  <a:cubicBezTo>
                    <a:pt x="26" y="6"/>
                    <a:pt x="23" y="5"/>
                    <a:pt x="20" y="5"/>
                  </a:cubicBezTo>
                  <a:cubicBezTo>
                    <a:pt x="18" y="5"/>
                    <a:pt x="17" y="5"/>
                    <a:pt x="16" y="6"/>
                  </a:cubicBezTo>
                  <a:cubicBezTo>
                    <a:pt x="16" y="7"/>
                    <a:pt x="15" y="8"/>
                    <a:pt x="15" y="10"/>
                  </a:cubicBezTo>
                  <a:cubicBezTo>
                    <a:pt x="15" y="16"/>
                    <a:pt x="15" y="16"/>
                    <a:pt x="15" y="16"/>
                  </a:cubicBezTo>
                  <a:cubicBezTo>
                    <a:pt x="17" y="16"/>
                    <a:pt x="17" y="16"/>
                    <a:pt x="17" y="16"/>
                  </a:cubicBezTo>
                  <a:cubicBezTo>
                    <a:pt x="19" y="16"/>
                    <a:pt x="21" y="16"/>
                    <a:pt x="22" y="15"/>
                  </a:cubicBezTo>
                  <a:cubicBezTo>
                    <a:pt x="22" y="14"/>
                    <a:pt x="23" y="13"/>
                    <a:pt x="23" y="10"/>
                  </a:cubicBezTo>
                  <a:cubicBezTo>
                    <a:pt x="27" y="10"/>
                    <a:pt x="27" y="10"/>
                    <a:pt x="27" y="10"/>
                  </a:cubicBezTo>
                  <a:cubicBezTo>
                    <a:pt x="27" y="29"/>
                    <a:pt x="27" y="29"/>
                    <a:pt x="27" y="29"/>
                  </a:cubicBezTo>
                  <a:cubicBezTo>
                    <a:pt x="23" y="29"/>
                    <a:pt x="23" y="29"/>
                    <a:pt x="23" y="29"/>
                  </a:cubicBezTo>
                  <a:cubicBezTo>
                    <a:pt x="23" y="26"/>
                    <a:pt x="22" y="25"/>
                    <a:pt x="21" y="23"/>
                  </a:cubicBezTo>
                  <a:cubicBezTo>
                    <a:pt x="20" y="22"/>
                    <a:pt x="19" y="22"/>
                    <a:pt x="17" y="22"/>
                  </a:cubicBezTo>
                  <a:cubicBezTo>
                    <a:pt x="15" y="22"/>
                    <a:pt x="15" y="22"/>
                    <a:pt x="15" y="22"/>
                  </a:cubicBezTo>
                  <a:cubicBezTo>
                    <a:pt x="15" y="32"/>
                    <a:pt x="15" y="32"/>
                    <a:pt x="15" y="32"/>
                  </a:cubicBezTo>
                  <a:cubicBezTo>
                    <a:pt x="15" y="34"/>
                    <a:pt x="16" y="35"/>
                    <a:pt x="16" y="36"/>
                  </a:cubicBezTo>
                  <a:cubicBezTo>
                    <a:pt x="17" y="37"/>
                    <a:pt x="18" y="37"/>
                    <a:pt x="20" y="37"/>
                  </a:cubicBezTo>
                  <a:cubicBezTo>
                    <a:pt x="23" y="37"/>
                    <a:pt x="26" y="36"/>
                    <a:pt x="29" y="34"/>
                  </a:cubicBezTo>
                  <a:cubicBezTo>
                    <a:pt x="32" y="32"/>
                    <a:pt x="34" y="29"/>
                    <a:pt x="37" y="25"/>
                  </a:cubicBezTo>
                  <a:cubicBezTo>
                    <a:pt x="40" y="27"/>
                    <a:pt x="40" y="27"/>
                    <a:pt x="40" y="27"/>
                  </a:cubicBezTo>
                  <a:cubicBezTo>
                    <a:pt x="34" y="42"/>
                    <a:pt x="34" y="42"/>
                    <a:pt x="34" y="42"/>
                  </a:cubicBezTo>
                  <a:cubicBezTo>
                    <a:pt x="0" y="42"/>
                    <a:pt x="0" y="42"/>
                    <a:pt x="0" y="42"/>
                  </a:cubicBezTo>
                  <a:cubicBezTo>
                    <a:pt x="0" y="37"/>
                    <a:pt x="0" y="37"/>
                    <a:pt x="0" y="37"/>
                  </a:cubicBezTo>
                  <a:cubicBezTo>
                    <a:pt x="2" y="37"/>
                    <a:pt x="4" y="36"/>
                    <a:pt x="4" y="35"/>
                  </a:cubicBezTo>
                  <a:cubicBezTo>
                    <a:pt x="5" y="35"/>
                    <a:pt x="5" y="32"/>
                    <a:pt x="5" y="29"/>
                  </a:cubicBezTo>
                  <a:cubicBezTo>
                    <a:pt x="5" y="13"/>
                    <a:pt x="5" y="13"/>
                    <a:pt x="5" y="13"/>
                  </a:cubicBezTo>
                  <a:cubicBezTo>
                    <a:pt x="5" y="9"/>
                    <a:pt x="5" y="7"/>
                    <a:pt x="4" y="6"/>
                  </a:cubicBezTo>
                  <a:cubicBezTo>
                    <a:pt x="4" y="6"/>
                    <a:pt x="2" y="5"/>
                    <a:pt x="0" y="5"/>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4" name="Freeform 56"/>
            <p:cNvSpPr/>
            <p:nvPr/>
          </p:nvSpPr>
          <p:spPr bwMode="auto">
            <a:xfrm>
              <a:off x="-1422402" y="723347"/>
              <a:ext cx="128588" cy="133340"/>
            </a:xfrm>
            <a:custGeom>
              <a:avLst/>
              <a:gdLst>
                <a:gd name="T0" fmla="*/ 36 w 52"/>
                <a:gd name="T1" fmla="*/ 3 h 54"/>
                <a:gd name="T2" fmla="*/ 37 w 52"/>
                <a:gd name="T3" fmla="*/ 1 h 54"/>
                <a:gd name="T4" fmla="*/ 42 w 52"/>
                <a:gd name="T5" fmla="*/ 1 h 54"/>
                <a:gd name="T6" fmla="*/ 46 w 52"/>
                <a:gd name="T7" fmla="*/ 18 h 54"/>
                <a:gd name="T8" fmla="*/ 41 w 52"/>
                <a:gd name="T9" fmla="*/ 20 h 54"/>
                <a:gd name="T10" fmla="*/ 33 w 52"/>
                <a:gd name="T11" fmla="*/ 10 h 54"/>
                <a:gd name="T12" fmla="*/ 25 w 52"/>
                <a:gd name="T13" fmla="*/ 7 h 54"/>
                <a:gd name="T14" fmla="*/ 17 w 52"/>
                <a:gd name="T15" fmla="*/ 12 h 54"/>
                <a:gd name="T16" fmla="*/ 13 w 52"/>
                <a:gd name="T17" fmla="*/ 27 h 54"/>
                <a:gd name="T18" fmla="*/ 16 w 52"/>
                <a:gd name="T19" fmla="*/ 41 h 54"/>
                <a:gd name="T20" fmla="*/ 25 w 52"/>
                <a:gd name="T21" fmla="*/ 46 h 54"/>
                <a:gd name="T22" fmla="*/ 32 w 52"/>
                <a:gd name="T23" fmla="*/ 44 h 54"/>
                <a:gd name="T24" fmla="*/ 35 w 52"/>
                <a:gd name="T25" fmla="*/ 37 h 54"/>
                <a:gd name="T26" fmla="*/ 34 w 52"/>
                <a:gd name="T27" fmla="*/ 33 h 54"/>
                <a:gd name="T28" fmla="*/ 29 w 52"/>
                <a:gd name="T29" fmla="*/ 32 h 54"/>
                <a:gd name="T30" fmla="*/ 29 w 52"/>
                <a:gd name="T31" fmla="*/ 26 h 54"/>
                <a:gd name="T32" fmla="*/ 52 w 52"/>
                <a:gd name="T33" fmla="*/ 26 h 54"/>
                <a:gd name="T34" fmla="*/ 52 w 52"/>
                <a:gd name="T35" fmla="*/ 32 h 54"/>
                <a:gd name="T36" fmla="*/ 47 w 52"/>
                <a:gd name="T37" fmla="*/ 34 h 54"/>
                <a:gd name="T38" fmla="*/ 46 w 52"/>
                <a:gd name="T39" fmla="*/ 40 h 54"/>
                <a:gd name="T40" fmla="*/ 46 w 52"/>
                <a:gd name="T41" fmla="*/ 54 h 54"/>
                <a:gd name="T42" fmla="*/ 39 w 52"/>
                <a:gd name="T43" fmla="*/ 54 h 54"/>
                <a:gd name="T44" fmla="*/ 37 w 52"/>
                <a:gd name="T45" fmla="*/ 49 h 54"/>
                <a:gd name="T46" fmla="*/ 30 w 52"/>
                <a:gd name="T47" fmla="*/ 53 h 54"/>
                <a:gd name="T48" fmla="*/ 22 w 52"/>
                <a:gd name="T49" fmla="*/ 54 h 54"/>
                <a:gd name="T50" fmla="*/ 6 w 52"/>
                <a:gd name="T51" fmla="*/ 47 h 54"/>
                <a:gd name="T52" fmla="*/ 0 w 52"/>
                <a:gd name="T53" fmla="*/ 27 h 54"/>
                <a:gd name="T54" fmla="*/ 7 w 52"/>
                <a:gd name="T55" fmla="*/ 7 h 54"/>
                <a:gd name="T56" fmla="*/ 25 w 52"/>
                <a:gd name="T57" fmla="*/ 0 h 54"/>
                <a:gd name="T58" fmla="*/ 30 w 52"/>
                <a:gd name="T59" fmla="*/ 1 h 54"/>
                <a:gd name="T60" fmla="*/ 36 w 52"/>
                <a:gd name="T61" fmla="*/ 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4">
                  <a:moveTo>
                    <a:pt x="36" y="3"/>
                  </a:moveTo>
                  <a:cubicBezTo>
                    <a:pt x="37" y="1"/>
                    <a:pt x="37" y="1"/>
                    <a:pt x="37" y="1"/>
                  </a:cubicBezTo>
                  <a:cubicBezTo>
                    <a:pt x="42" y="1"/>
                    <a:pt x="42" y="1"/>
                    <a:pt x="42" y="1"/>
                  </a:cubicBezTo>
                  <a:cubicBezTo>
                    <a:pt x="46" y="18"/>
                    <a:pt x="46" y="18"/>
                    <a:pt x="46" y="18"/>
                  </a:cubicBezTo>
                  <a:cubicBezTo>
                    <a:pt x="41" y="20"/>
                    <a:pt x="41" y="20"/>
                    <a:pt x="41" y="20"/>
                  </a:cubicBezTo>
                  <a:cubicBezTo>
                    <a:pt x="38" y="16"/>
                    <a:pt x="36" y="12"/>
                    <a:pt x="33" y="10"/>
                  </a:cubicBezTo>
                  <a:cubicBezTo>
                    <a:pt x="31" y="8"/>
                    <a:pt x="28" y="7"/>
                    <a:pt x="25" y="7"/>
                  </a:cubicBezTo>
                  <a:cubicBezTo>
                    <a:pt x="22" y="7"/>
                    <a:pt x="19" y="9"/>
                    <a:pt x="17" y="12"/>
                  </a:cubicBezTo>
                  <a:cubicBezTo>
                    <a:pt x="14" y="16"/>
                    <a:pt x="13" y="20"/>
                    <a:pt x="13" y="27"/>
                  </a:cubicBezTo>
                  <a:cubicBezTo>
                    <a:pt x="13" y="33"/>
                    <a:pt x="14" y="38"/>
                    <a:pt x="16" y="41"/>
                  </a:cubicBezTo>
                  <a:cubicBezTo>
                    <a:pt x="18" y="45"/>
                    <a:pt x="21" y="46"/>
                    <a:pt x="25" y="46"/>
                  </a:cubicBezTo>
                  <a:cubicBezTo>
                    <a:pt x="28" y="46"/>
                    <a:pt x="31" y="45"/>
                    <a:pt x="32" y="44"/>
                  </a:cubicBezTo>
                  <a:cubicBezTo>
                    <a:pt x="34" y="42"/>
                    <a:pt x="35" y="40"/>
                    <a:pt x="35" y="37"/>
                  </a:cubicBezTo>
                  <a:cubicBezTo>
                    <a:pt x="35" y="36"/>
                    <a:pt x="35" y="34"/>
                    <a:pt x="34" y="33"/>
                  </a:cubicBezTo>
                  <a:cubicBezTo>
                    <a:pt x="33" y="33"/>
                    <a:pt x="31" y="32"/>
                    <a:pt x="29" y="32"/>
                  </a:cubicBezTo>
                  <a:cubicBezTo>
                    <a:pt x="29" y="26"/>
                    <a:pt x="29" y="26"/>
                    <a:pt x="29" y="26"/>
                  </a:cubicBezTo>
                  <a:cubicBezTo>
                    <a:pt x="52" y="26"/>
                    <a:pt x="52" y="26"/>
                    <a:pt x="52" y="26"/>
                  </a:cubicBezTo>
                  <a:cubicBezTo>
                    <a:pt x="52" y="32"/>
                    <a:pt x="52" y="32"/>
                    <a:pt x="52" y="32"/>
                  </a:cubicBezTo>
                  <a:cubicBezTo>
                    <a:pt x="50" y="33"/>
                    <a:pt x="48" y="33"/>
                    <a:pt x="47" y="34"/>
                  </a:cubicBezTo>
                  <a:cubicBezTo>
                    <a:pt x="47" y="35"/>
                    <a:pt x="46" y="37"/>
                    <a:pt x="46" y="40"/>
                  </a:cubicBezTo>
                  <a:cubicBezTo>
                    <a:pt x="46" y="54"/>
                    <a:pt x="46" y="54"/>
                    <a:pt x="46" y="54"/>
                  </a:cubicBezTo>
                  <a:cubicBezTo>
                    <a:pt x="39" y="54"/>
                    <a:pt x="39" y="54"/>
                    <a:pt x="39" y="54"/>
                  </a:cubicBezTo>
                  <a:cubicBezTo>
                    <a:pt x="37" y="49"/>
                    <a:pt x="37" y="49"/>
                    <a:pt x="37" y="49"/>
                  </a:cubicBezTo>
                  <a:cubicBezTo>
                    <a:pt x="35" y="51"/>
                    <a:pt x="33" y="52"/>
                    <a:pt x="30" y="53"/>
                  </a:cubicBezTo>
                  <a:cubicBezTo>
                    <a:pt x="28" y="54"/>
                    <a:pt x="25" y="54"/>
                    <a:pt x="22" y="54"/>
                  </a:cubicBezTo>
                  <a:cubicBezTo>
                    <a:pt x="16" y="54"/>
                    <a:pt x="10" y="52"/>
                    <a:pt x="6" y="47"/>
                  </a:cubicBezTo>
                  <a:cubicBezTo>
                    <a:pt x="2" y="42"/>
                    <a:pt x="0" y="35"/>
                    <a:pt x="0" y="27"/>
                  </a:cubicBezTo>
                  <a:cubicBezTo>
                    <a:pt x="0" y="19"/>
                    <a:pt x="2" y="12"/>
                    <a:pt x="7" y="7"/>
                  </a:cubicBezTo>
                  <a:cubicBezTo>
                    <a:pt x="12" y="2"/>
                    <a:pt x="18" y="0"/>
                    <a:pt x="25" y="0"/>
                  </a:cubicBezTo>
                  <a:cubicBezTo>
                    <a:pt x="27" y="0"/>
                    <a:pt x="29" y="0"/>
                    <a:pt x="30" y="1"/>
                  </a:cubicBezTo>
                  <a:cubicBezTo>
                    <a:pt x="32" y="1"/>
                    <a:pt x="34" y="2"/>
                    <a:pt x="36" y="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5" name="Freeform 57"/>
            <p:cNvSpPr>
              <a:spLocks noEditPoints="1"/>
            </p:cNvSpPr>
            <p:nvPr/>
          </p:nvSpPr>
          <p:spPr bwMode="auto">
            <a:xfrm>
              <a:off x="-1296989" y="748745"/>
              <a:ext cx="111125" cy="106355"/>
            </a:xfrm>
            <a:custGeom>
              <a:avLst/>
              <a:gdLst>
                <a:gd name="T0" fmla="*/ 15 w 45"/>
                <a:gd name="T1" fmla="*/ 10 h 42"/>
                <a:gd name="T2" fmla="*/ 16 w 45"/>
                <a:gd name="T3" fmla="*/ 6 h 42"/>
                <a:gd name="T4" fmla="*/ 20 w 45"/>
                <a:gd name="T5" fmla="*/ 5 h 42"/>
                <a:gd name="T6" fmla="*/ 26 w 45"/>
                <a:gd name="T7" fmla="*/ 7 h 42"/>
                <a:gd name="T8" fmla="*/ 29 w 45"/>
                <a:gd name="T9" fmla="*/ 12 h 42"/>
                <a:gd name="T10" fmla="*/ 26 w 45"/>
                <a:gd name="T11" fmla="*/ 17 h 42"/>
                <a:gd name="T12" fmla="*/ 17 w 45"/>
                <a:gd name="T13" fmla="*/ 18 h 42"/>
                <a:gd name="T14" fmla="*/ 16 w 45"/>
                <a:gd name="T15" fmla="*/ 18 h 42"/>
                <a:gd name="T16" fmla="*/ 15 w 45"/>
                <a:gd name="T17" fmla="*/ 18 h 42"/>
                <a:gd name="T18" fmla="*/ 15 w 45"/>
                <a:gd name="T19" fmla="*/ 10 h 42"/>
                <a:gd name="T20" fmla="*/ 0 w 45"/>
                <a:gd name="T21" fmla="*/ 5 h 42"/>
                <a:gd name="T22" fmla="*/ 4 w 45"/>
                <a:gd name="T23" fmla="*/ 7 h 42"/>
                <a:gd name="T24" fmla="*/ 5 w 45"/>
                <a:gd name="T25" fmla="*/ 13 h 42"/>
                <a:gd name="T26" fmla="*/ 5 w 45"/>
                <a:gd name="T27" fmla="*/ 29 h 42"/>
                <a:gd name="T28" fmla="*/ 4 w 45"/>
                <a:gd name="T29" fmla="*/ 35 h 42"/>
                <a:gd name="T30" fmla="*/ 0 w 45"/>
                <a:gd name="T31" fmla="*/ 37 h 42"/>
                <a:gd name="T32" fmla="*/ 0 w 45"/>
                <a:gd name="T33" fmla="*/ 42 h 42"/>
                <a:gd name="T34" fmla="*/ 20 w 45"/>
                <a:gd name="T35" fmla="*/ 42 h 42"/>
                <a:gd name="T36" fmla="*/ 20 w 45"/>
                <a:gd name="T37" fmla="*/ 37 h 42"/>
                <a:gd name="T38" fmla="*/ 16 w 45"/>
                <a:gd name="T39" fmla="*/ 35 h 42"/>
                <a:gd name="T40" fmla="*/ 15 w 45"/>
                <a:gd name="T41" fmla="*/ 29 h 42"/>
                <a:gd name="T42" fmla="*/ 15 w 45"/>
                <a:gd name="T43" fmla="*/ 24 h 42"/>
                <a:gd name="T44" fmla="*/ 19 w 45"/>
                <a:gd name="T45" fmla="*/ 24 h 42"/>
                <a:gd name="T46" fmla="*/ 32 w 45"/>
                <a:gd name="T47" fmla="*/ 42 h 42"/>
                <a:gd name="T48" fmla="*/ 45 w 45"/>
                <a:gd name="T49" fmla="*/ 42 h 42"/>
                <a:gd name="T50" fmla="*/ 45 w 45"/>
                <a:gd name="T51" fmla="*/ 37 h 42"/>
                <a:gd name="T52" fmla="*/ 41 w 45"/>
                <a:gd name="T53" fmla="*/ 36 h 42"/>
                <a:gd name="T54" fmla="*/ 38 w 45"/>
                <a:gd name="T55" fmla="*/ 33 h 42"/>
                <a:gd name="T56" fmla="*/ 30 w 45"/>
                <a:gd name="T57" fmla="*/ 23 h 42"/>
                <a:gd name="T58" fmla="*/ 37 w 45"/>
                <a:gd name="T59" fmla="*/ 18 h 42"/>
                <a:gd name="T60" fmla="*/ 39 w 45"/>
                <a:gd name="T61" fmla="*/ 11 h 42"/>
                <a:gd name="T62" fmla="*/ 35 w 45"/>
                <a:gd name="T63" fmla="*/ 3 h 42"/>
                <a:gd name="T64" fmla="*/ 23 w 45"/>
                <a:gd name="T65" fmla="*/ 0 h 42"/>
                <a:gd name="T66" fmla="*/ 0 w 45"/>
                <a:gd name="T67" fmla="*/ 0 h 42"/>
                <a:gd name="T68" fmla="*/ 0 w 45"/>
                <a:gd name="T69"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 h="42">
                  <a:moveTo>
                    <a:pt x="15" y="10"/>
                  </a:moveTo>
                  <a:cubicBezTo>
                    <a:pt x="15" y="8"/>
                    <a:pt x="15" y="7"/>
                    <a:pt x="16" y="6"/>
                  </a:cubicBezTo>
                  <a:cubicBezTo>
                    <a:pt x="17" y="6"/>
                    <a:pt x="18" y="5"/>
                    <a:pt x="20" y="5"/>
                  </a:cubicBezTo>
                  <a:cubicBezTo>
                    <a:pt x="22" y="5"/>
                    <a:pt x="25" y="6"/>
                    <a:pt x="26" y="7"/>
                  </a:cubicBezTo>
                  <a:cubicBezTo>
                    <a:pt x="28" y="8"/>
                    <a:pt x="29" y="10"/>
                    <a:pt x="29" y="12"/>
                  </a:cubicBezTo>
                  <a:cubicBezTo>
                    <a:pt x="29" y="14"/>
                    <a:pt x="28" y="15"/>
                    <a:pt x="26" y="17"/>
                  </a:cubicBezTo>
                  <a:cubicBezTo>
                    <a:pt x="24" y="18"/>
                    <a:pt x="21" y="18"/>
                    <a:pt x="17" y="18"/>
                  </a:cubicBezTo>
                  <a:cubicBezTo>
                    <a:pt x="17" y="18"/>
                    <a:pt x="16" y="18"/>
                    <a:pt x="16" y="18"/>
                  </a:cubicBezTo>
                  <a:cubicBezTo>
                    <a:pt x="16" y="18"/>
                    <a:pt x="15" y="18"/>
                    <a:pt x="15" y="18"/>
                  </a:cubicBezTo>
                  <a:lnTo>
                    <a:pt x="15" y="10"/>
                  </a:lnTo>
                  <a:close/>
                  <a:moveTo>
                    <a:pt x="0" y="5"/>
                  </a:moveTo>
                  <a:cubicBezTo>
                    <a:pt x="2" y="5"/>
                    <a:pt x="3" y="6"/>
                    <a:pt x="4" y="7"/>
                  </a:cubicBezTo>
                  <a:cubicBezTo>
                    <a:pt x="4" y="7"/>
                    <a:pt x="5" y="10"/>
                    <a:pt x="5" y="13"/>
                  </a:cubicBezTo>
                  <a:cubicBezTo>
                    <a:pt x="5" y="29"/>
                    <a:pt x="5" y="29"/>
                    <a:pt x="5" y="29"/>
                  </a:cubicBezTo>
                  <a:cubicBezTo>
                    <a:pt x="5" y="32"/>
                    <a:pt x="4" y="34"/>
                    <a:pt x="4" y="35"/>
                  </a:cubicBezTo>
                  <a:cubicBezTo>
                    <a:pt x="3" y="36"/>
                    <a:pt x="2" y="37"/>
                    <a:pt x="0" y="37"/>
                  </a:cubicBezTo>
                  <a:cubicBezTo>
                    <a:pt x="0" y="42"/>
                    <a:pt x="0" y="42"/>
                    <a:pt x="0" y="42"/>
                  </a:cubicBezTo>
                  <a:cubicBezTo>
                    <a:pt x="20" y="42"/>
                    <a:pt x="20" y="42"/>
                    <a:pt x="20" y="42"/>
                  </a:cubicBezTo>
                  <a:cubicBezTo>
                    <a:pt x="20" y="37"/>
                    <a:pt x="20" y="37"/>
                    <a:pt x="20" y="37"/>
                  </a:cubicBezTo>
                  <a:cubicBezTo>
                    <a:pt x="18" y="37"/>
                    <a:pt x="17" y="36"/>
                    <a:pt x="16" y="35"/>
                  </a:cubicBezTo>
                  <a:cubicBezTo>
                    <a:pt x="15" y="34"/>
                    <a:pt x="15" y="32"/>
                    <a:pt x="15" y="29"/>
                  </a:cubicBezTo>
                  <a:cubicBezTo>
                    <a:pt x="15" y="24"/>
                    <a:pt x="15" y="24"/>
                    <a:pt x="15" y="24"/>
                  </a:cubicBezTo>
                  <a:cubicBezTo>
                    <a:pt x="19" y="24"/>
                    <a:pt x="19" y="24"/>
                    <a:pt x="19" y="24"/>
                  </a:cubicBezTo>
                  <a:cubicBezTo>
                    <a:pt x="32" y="42"/>
                    <a:pt x="32" y="42"/>
                    <a:pt x="32" y="42"/>
                  </a:cubicBezTo>
                  <a:cubicBezTo>
                    <a:pt x="45" y="42"/>
                    <a:pt x="45" y="42"/>
                    <a:pt x="45" y="42"/>
                  </a:cubicBezTo>
                  <a:cubicBezTo>
                    <a:pt x="45" y="37"/>
                    <a:pt x="45" y="37"/>
                    <a:pt x="45" y="37"/>
                  </a:cubicBezTo>
                  <a:cubicBezTo>
                    <a:pt x="43" y="37"/>
                    <a:pt x="42" y="36"/>
                    <a:pt x="41" y="36"/>
                  </a:cubicBezTo>
                  <a:cubicBezTo>
                    <a:pt x="40" y="35"/>
                    <a:pt x="39" y="34"/>
                    <a:pt x="38" y="33"/>
                  </a:cubicBezTo>
                  <a:cubicBezTo>
                    <a:pt x="30" y="23"/>
                    <a:pt x="30" y="23"/>
                    <a:pt x="30" y="23"/>
                  </a:cubicBezTo>
                  <a:cubicBezTo>
                    <a:pt x="33" y="22"/>
                    <a:pt x="35" y="20"/>
                    <a:pt x="37" y="18"/>
                  </a:cubicBezTo>
                  <a:cubicBezTo>
                    <a:pt x="38" y="17"/>
                    <a:pt x="39" y="14"/>
                    <a:pt x="39" y="11"/>
                  </a:cubicBezTo>
                  <a:cubicBezTo>
                    <a:pt x="39" y="8"/>
                    <a:pt x="38" y="5"/>
                    <a:pt x="35" y="3"/>
                  </a:cubicBezTo>
                  <a:cubicBezTo>
                    <a:pt x="32" y="1"/>
                    <a:pt x="28" y="0"/>
                    <a:pt x="23" y="0"/>
                  </a:cubicBezTo>
                  <a:cubicBezTo>
                    <a:pt x="0" y="0"/>
                    <a:pt x="0" y="0"/>
                    <a:pt x="0" y="0"/>
                  </a:cubicBezTo>
                  <a:lnTo>
                    <a:pt x="0" y="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6" name="Freeform 58"/>
            <p:cNvSpPr/>
            <p:nvPr/>
          </p:nvSpPr>
          <p:spPr bwMode="auto">
            <a:xfrm>
              <a:off x="-1190626" y="748745"/>
              <a:ext cx="47625" cy="106355"/>
            </a:xfrm>
            <a:custGeom>
              <a:avLst/>
              <a:gdLst>
                <a:gd name="T0" fmla="*/ 0 w 20"/>
                <a:gd name="T1" fmla="*/ 0 h 42"/>
                <a:gd name="T2" fmla="*/ 20 w 20"/>
                <a:gd name="T3" fmla="*/ 0 h 42"/>
                <a:gd name="T4" fmla="*/ 20 w 20"/>
                <a:gd name="T5" fmla="*/ 5 h 42"/>
                <a:gd name="T6" fmla="*/ 16 w 20"/>
                <a:gd name="T7" fmla="*/ 7 h 42"/>
                <a:gd name="T8" fmla="*/ 15 w 20"/>
                <a:gd name="T9" fmla="*/ 13 h 42"/>
                <a:gd name="T10" fmla="*/ 15 w 20"/>
                <a:gd name="T11" fmla="*/ 29 h 42"/>
                <a:gd name="T12" fmla="*/ 16 w 20"/>
                <a:gd name="T13" fmla="*/ 35 h 42"/>
                <a:gd name="T14" fmla="*/ 20 w 20"/>
                <a:gd name="T15" fmla="*/ 37 h 42"/>
                <a:gd name="T16" fmla="*/ 20 w 20"/>
                <a:gd name="T17" fmla="*/ 42 h 42"/>
                <a:gd name="T18" fmla="*/ 0 w 20"/>
                <a:gd name="T19" fmla="*/ 42 h 42"/>
                <a:gd name="T20" fmla="*/ 0 w 20"/>
                <a:gd name="T21" fmla="*/ 37 h 42"/>
                <a:gd name="T22" fmla="*/ 4 w 20"/>
                <a:gd name="T23" fmla="*/ 35 h 42"/>
                <a:gd name="T24" fmla="*/ 5 w 20"/>
                <a:gd name="T25" fmla="*/ 29 h 42"/>
                <a:gd name="T26" fmla="*/ 5 w 20"/>
                <a:gd name="T27" fmla="*/ 13 h 42"/>
                <a:gd name="T28" fmla="*/ 4 w 20"/>
                <a:gd name="T29" fmla="*/ 7 h 42"/>
                <a:gd name="T30" fmla="*/ 0 w 20"/>
                <a:gd name="T31" fmla="*/ 5 h 42"/>
                <a:gd name="T32" fmla="*/ 0 w 20"/>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42">
                  <a:moveTo>
                    <a:pt x="0" y="0"/>
                  </a:moveTo>
                  <a:cubicBezTo>
                    <a:pt x="20" y="0"/>
                    <a:pt x="20" y="0"/>
                    <a:pt x="20" y="0"/>
                  </a:cubicBezTo>
                  <a:cubicBezTo>
                    <a:pt x="20" y="5"/>
                    <a:pt x="20" y="5"/>
                    <a:pt x="20" y="5"/>
                  </a:cubicBezTo>
                  <a:cubicBezTo>
                    <a:pt x="18" y="5"/>
                    <a:pt x="17" y="6"/>
                    <a:pt x="16" y="7"/>
                  </a:cubicBezTo>
                  <a:cubicBezTo>
                    <a:pt x="16" y="8"/>
                    <a:pt x="15" y="10"/>
                    <a:pt x="15" y="13"/>
                  </a:cubicBezTo>
                  <a:cubicBezTo>
                    <a:pt x="15" y="29"/>
                    <a:pt x="15" y="29"/>
                    <a:pt x="15" y="29"/>
                  </a:cubicBezTo>
                  <a:cubicBezTo>
                    <a:pt x="15" y="32"/>
                    <a:pt x="16" y="34"/>
                    <a:pt x="16" y="35"/>
                  </a:cubicBezTo>
                  <a:cubicBezTo>
                    <a:pt x="17" y="36"/>
                    <a:pt x="18" y="37"/>
                    <a:pt x="20" y="37"/>
                  </a:cubicBezTo>
                  <a:cubicBezTo>
                    <a:pt x="20" y="42"/>
                    <a:pt x="20" y="42"/>
                    <a:pt x="20" y="42"/>
                  </a:cubicBezTo>
                  <a:cubicBezTo>
                    <a:pt x="0" y="42"/>
                    <a:pt x="0" y="42"/>
                    <a:pt x="0" y="42"/>
                  </a:cubicBezTo>
                  <a:cubicBezTo>
                    <a:pt x="0" y="37"/>
                    <a:pt x="0" y="37"/>
                    <a:pt x="0" y="37"/>
                  </a:cubicBezTo>
                  <a:cubicBezTo>
                    <a:pt x="2" y="37"/>
                    <a:pt x="3" y="36"/>
                    <a:pt x="4" y="35"/>
                  </a:cubicBezTo>
                  <a:cubicBezTo>
                    <a:pt x="4" y="34"/>
                    <a:pt x="5" y="32"/>
                    <a:pt x="5" y="29"/>
                  </a:cubicBezTo>
                  <a:cubicBezTo>
                    <a:pt x="5" y="13"/>
                    <a:pt x="5" y="13"/>
                    <a:pt x="5" y="13"/>
                  </a:cubicBezTo>
                  <a:cubicBezTo>
                    <a:pt x="5" y="10"/>
                    <a:pt x="4" y="7"/>
                    <a:pt x="4" y="7"/>
                  </a:cubicBezTo>
                  <a:cubicBezTo>
                    <a:pt x="3" y="6"/>
                    <a:pt x="2" y="5"/>
                    <a:pt x="0" y="5"/>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7" name="Freeform 59"/>
            <p:cNvSpPr>
              <a:spLocks noEditPoints="1"/>
            </p:cNvSpPr>
            <p:nvPr/>
          </p:nvSpPr>
          <p:spPr bwMode="auto">
            <a:xfrm>
              <a:off x="-1138238" y="748745"/>
              <a:ext cx="107950" cy="106355"/>
            </a:xfrm>
            <a:custGeom>
              <a:avLst/>
              <a:gdLst>
                <a:gd name="T0" fmla="*/ 15 w 43"/>
                <a:gd name="T1" fmla="*/ 10 h 42"/>
                <a:gd name="T2" fmla="*/ 16 w 43"/>
                <a:gd name="T3" fmla="*/ 6 h 42"/>
                <a:gd name="T4" fmla="*/ 19 w 43"/>
                <a:gd name="T5" fmla="*/ 5 h 42"/>
                <a:gd name="T6" fmla="*/ 28 w 43"/>
                <a:gd name="T7" fmla="*/ 9 h 42"/>
                <a:gd name="T8" fmla="*/ 32 w 43"/>
                <a:gd name="T9" fmla="*/ 21 h 42"/>
                <a:gd name="T10" fmla="*/ 28 w 43"/>
                <a:gd name="T11" fmla="*/ 33 h 42"/>
                <a:gd name="T12" fmla="*/ 19 w 43"/>
                <a:gd name="T13" fmla="*/ 37 h 42"/>
                <a:gd name="T14" fmla="*/ 16 w 43"/>
                <a:gd name="T15" fmla="*/ 36 h 42"/>
                <a:gd name="T16" fmla="*/ 15 w 43"/>
                <a:gd name="T17" fmla="*/ 32 h 42"/>
                <a:gd name="T18" fmla="*/ 15 w 43"/>
                <a:gd name="T19" fmla="*/ 10 h 42"/>
                <a:gd name="T20" fmla="*/ 0 w 43"/>
                <a:gd name="T21" fmla="*/ 5 h 42"/>
                <a:gd name="T22" fmla="*/ 4 w 43"/>
                <a:gd name="T23" fmla="*/ 6 h 42"/>
                <a:gd name="T24" fmla="*/ 5 w 43"/>
                <a:gd name="T25" fmla="*/ 13 h 42"/>
                <a:gd name="T26" fmla="*/ 5 w 43"/>
                <a:gd name="T27" fmla="*/ 29 h 42"/>
                <a:gd name="T28" fmla="*/ 4 w 43"/>
                <a:gd name="T29" fmla="*/ 35 h 42"/>
                <a:gd name="T30" fmla="*/ 0 w 43"/>
                <a:gd name="T31" fmla="*/ 37 h 42"/>
                <a:gd name="T32" fmla="*/ 0 w 43"/>
                <a:gd name="T33" fmla="*/ 42 h 42"/>
                <a:gd name="T34" fmla="*/ 20 w 43"/>
                <a:gd name="T35" fmla="*/ 42 h 42"/>
                <a:gd name="T36" fmla="*/ 37 w 43"/>
                <a:gd name="T37" fmla="*/ 37 h 42"/>
                <a:gd name="T38" fmla="*/ 43 w 43"/>
                <a:gd name="T39" fmla="*/ 21 h 42"/>
                <a:gd name="T40" fmla="*/ 37 w 43"/>
                <a:gd name="T41" fmla="*/ 5 h 42"/>
                <a:gd name="T42" fmla="*/ 20 w 43"/>
                <a:gd name="T43" fmla="*/ 0 h 42"/>
                <a:gd name="T44" fmla="*/ 0 w 43"/>
                <a:gd name="T45" fmla="*/ 0 h 42"/>
                <a:gd name="T46" fmla="*/ 0 w 43"/>
                <a:gd name="T47"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42">
                  <a:moveTo>
                    <a:pt x="15" y="10"/>
                  </a:moveTo>
                  <a:cubicBezTo>
                    <a:pt x="15" y="8"/>
                    <a:pt x="15" y="7"/>
                    <a:pt x="16" y="6"/>
                  </a:cubicBezTo>
                  <a:cubicBezTo>
                    <a:pt x="16" y="5"/>
                    <a:pt x="18" y="5"/>
                    <a:pt x="19" y="5"/>
                  </a:cubicBezTo>
                  <a:cubicBezTo>
                    <a:pt x="23" y="5"/>
                    <a:pt x="26" y="7"/>
                    <a:pt x="28" y="9"/>
                  </a:cubicBezTo>
                  <a:cubicBezTo>
                    <a:pt x="31" y="12"/>
                    <a:pt x="32" y="16"/>
                    <a:pt x="32" y="21"/>
                  </a:cubicBezTo>
                  <a:cubicBezTo>
                    <a:pt x="32" y="26"/>
                    <a:pt x="31" y="30"/>
                    <a:pt x="28" y="33"/>
                  </a:cubicBezTo>
                  <a:cubicBezTo>
                    <a:pt x="26" y="35"/>
                    <a:pt x="23" y="37"/>
                    <a:pt x="19" y="37"/>
                  </a:cubicBezTo>
                  <a:cubicBezTo>
                    <a:pt x="18" y="37"/>
                    <a:pt x="16" y="36"/>
                    <a:pt x="16" y="36"/>
                  </a:cubicBezTo>
                  <a:cubicBezTo>
                    <a:pt x="15" y="35"/>
                    <a:pt x="15" y="34"/>
                    <a:pt x="15" y="32"/>
                  </a:cubicBezTo>
                  <a:lnTo>
                    <a:pt x="15" y="10"/>
                  </a:lnTo>
                  <a:close/>
                  <a:moveTo>
                    <a:pt x="0" y="5"/>
                  </a:moveTo>
                  <a:cubicBezTo>
                    <a:pt x="2" y="5"/>
                    <a:pt x="3" y="6"/>
                    <a:pt x="4" y="6"/>
                  </a:cubicBezTo>
                  <a:cubicBezTo>
                    <a:pt x="4" y="7"/>
                    <a:pt x="5" y="9"/>
                    <a:pt x="5" y="13"/>
                  </a:cubicBezTo>
                  <a:cubicBezTo>
                    <a:pt x="5" y="29"/>
                    <a:pt x="5" y="29"/>
                    <a:pt x="5" y="29"/>
                  </a:cubicBezTo>
                  <a:cubicBezTo>
                    <a:pt x="5" y="32"/>
                    <a:pt x="4" y="35"/>
                    <a:pt x="4" y="35"/>
                  </a:cubicBezTo>
                  <a:cubicBezTo>
                    <a:pt x="3" y="36"/>
                    <a:pt x="2" y="37"/>
                    <a:pt x="0" y="37"/>
                  </a:cubicBezTo>
                  <a:cubicBezTo>
                    <a:pt x="0" y="42"/>
                    <a:pt x="0" y="42"/>
                    <a:pt x="0" y="42"/>
                  </a:cubicBezTo>
                  <a:cubicBezTo>
                    <a:pt x="20" y="42"/>
                    <a:pt x="20" y="42"/>
                    <a:pt x="20" y="42"/>
                  </a:cubicBezTo>
                  <a:cubicBezTo>
                    <a:pt x="27" y="42"/>
                    <a:pt x="33" y="40"/>
                    <a:pt x="37" y="37"/>
                  </a:cubicBezTo>
                  <a:cubicBezTo>
                    <a:pt x="41" y="33"/>
                    <a:pt x="43" y="28"/>
                    <a:pt x="43" y="21"/>
                  </a:cubicBezTo>
                  <a:cubicBezTo>
                    <a:pt x="43" y="14"/>
                    <a:pt x="41" y="9"/>
                    <a:pt x="37" y="5"/>
                  </a:cubicBezTo>
                  <a:cubicBezTo>
                    <a:pt x="33" y="2"/>
                    <a:pt x="27" y="0"/>
                    <a:pt x="20" y="0"/>
                  </a:cubicBezTo>
                  <a:cubicBezTo>
                    <a:pt x="0" y="0"/>
                    <a:pt x="0" y="0"/>
                    <a:pt x="0" y="0"/>
                  </a:cubicBezTo>
                  <a:lnTo>
                    <a:pt x="0" y="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8" name="Freeform 60"/>
            <p:cNvSpPr>
              <a:spLocks noEditPoints="1"/>
            </p:cNvSpPr>
            <p:nvPr/>
          </p:nvSpPr>
          <p:spPr bwMode="auto">
            <a:xfrm>
              <a:off x="-1946277" y="482065"/>
              <a:ext cx="196850" cy="220646"/>
            </a:xfrm>
            <a:custGeom>
              <a:avLst/>
              <a:gdLst>
                <a:gd name="T0" fmla="*/ 46 w 80"/>
                <a:gd name="T1" fmla="*/ 60 h 89"/>
                <a:gd name="T2" fmla="*/ 46 w 80"/>
                <a:gd name="T3" fmla="*/ 47 h 89"/>
                <a:gd name="T4" fmla="*/ 52 w 80"/>
                <a:gd name="T5" fmla="*/ 47 h 89"/>
                <a:gd name="T6" fmla="*/ 47 w 80"/>
                <a:gd name="T7" fmla="*/ 52 h 89"/>
                <a:gd name="T8" fmla="*/ 53 w 80"/>
                <a:gd name="T9" fmla="*/ 57 h 89"/>
                <a:gd name="T10" fmla="*/ 55 w 80"/>
                <a:gd name="T11" fmla="*/ 60 h 89"/>
                <a:gd name="T12" fmla="*/ 46 w 80"/>
                <a:gd name="T13" fmla="*/ 60 h 89"/>
                <a:gd name="T14" fmla="*/ 13 w 80"/>
                <a:gd name="T15" fmla="*/ 71 h 89"/>
                <a:gd name="T16" fmla="*/ 21 w 80"/>
                <a:gd name="T17" fmla="*/ 70 h 89"/>
                <a:gd name="T18" fmla="*/ 58 w 80"/>
                <a:gd name="T19" fmla="*/ 70 h 89"/>
                <a:gd name="T20" fmla="*/ 67 w 80"/>
                <a:gd name="T21" fmla="*/ 71 h 89"/>
                <a:gd name="T22" fmla="*/ 67 w 80"/>
                <a:gd name="T23" fmla="*/ 60 h 89"/>
                <a:gd name="T24" fmla="*/ 60 w 80"/>
                <a:gd name="T25" fmla="*/ 60 h 89"/>
                <a:gd name="T26" fmla="*/ 65 w 80"/>
                <a:gd name="T27" fmla="*/ 55 h 89"/>
                <a:gd name="T28" fmla="*/ 62 w 80"/>
                <a:gd name="T29" fmla="*/ 53 h 89"/>
                <a:gd name="T30" fmla="*/ 59 w 80"/>
                <a:gd name="T31" fmla="*/ 50 h 89"/>
                <a:gd name="T32" fmla="*/ 57 w 80"/>
                <a:gd name="T33" fmla="*/ 47 h 89"/>
                <a:gd name="T34" fmla="*/ 64 w 80"/>
                <a:gd name="T35" fmla="*/ 47 h 89"/>
                <a:gd name="T36" fmla="*/ 64 w 80"/>
                <a:gd name="T37" fmla="*/ 37 h 89"/>
                <a:gd name="T38" fmla="*/ 58 w 80"/>
                <a:gd name="T39" fmla="*/ 37 h 89"/>
                <a:gd name="T40" fmla="*/ 46 w 80"/>
                <a:gd name="T41" fmla="*/ 37 h 89"/>
                <a:gd name="T42" fmla="*/ 46 w 80"/>
                <a:gd name="T43" fmla="*/ 27 h 89"/>
                <a:gd name="T44" fmla="*/ 58 w 80"/>
                <a:gd name="T45" fmla="*/ 27 h 89"/>
                <a:gd name="T46" fmla="*/ 66 w 80"/>
                <a:gd name="T47" fmla="*/ 28 h 89"/>
                <a:gd name="T48" fmla="*/ 66 w 80"/>
                <a:gd name="T49" fmla="*/ 17 h 89"/>
                <a:gd name="T50" fmla="*/ 58 w 80"/>
                <a:gd name="T51" fmla="*/ 17 h 89"/>
                <a:gd name="T52" fmla="*/ 22 w 80"/>
                <a:gd name="T53" fmla="*/ 17 h 89"/>
                <a:gd name="T54" fmla="*/ 14 w 80"/>
                <a:gd name="T55" fmla="*/ 17 h 89"/>
                <a:gd name="T56" fmla="*/ 14 w 80"/>
                <a:gd name="T57" fmla="*/ 27 h 89"/>
                <a:gd name="T58" fmla="*/ 22 w 80"/>
                <a:gd name="T59" fmla="*/ 27 h 89"/>
                <a:gd name="T60" fmla="*/ 35 w 80"/>
                <a:gd name="T61" fmla="*/ 27 h 89"/>
                <a:gd name="T62" fmla="*/ 35 w 80"/>
                <a:gd name="T63" fmla="*/ 37 h 89"/>
                <a:gd name="T64" fmla="*/ 25 w 80"/>
                <a:gd name="T65" fmla="*/ 37 h 89"/>
                <a:gd name="T66" fmla="*/ 17 w 80"/>
                <a:gd name="T67" fmla="*/ 37 h 89"/>
                <a:gd name="T68" fmla="*/ 17 w 80"/>
                <a:gd name="T69" fmla="*/ 47 h 89"/>
                <a:gd name="T70" fmla="*/ 25 w 80"/>
                <a:gd name="T71" fmla="*/ 47 h 89"/>
                <a:gd name="T72" fmla="*/ 35 w 80"/>
                <a:gd name="T73" fmla="*/ 47 h 89"/>
                <a:gd name="T74" fmla="*/ 35 w 80"/>
                <a:gd name="T75" fmla="*/ 60 h 89"/>
                <a:gd name="T76" fmla="*/ 21 w 80"/>
                <a:gd name="T77" fmla="*/ 60 h 89"/>
                <a:gd name="T78" fmla="*/ 13 w 80"/>
                <a:gd name="T79" fmla="*/ 60 h 89"/>
                <a:gd name="T80" fmla="*/ 13 w 80"/>
                <a:gd name="T81" fmla="*/ 71 h 89"/>
                <a:gd name="T82" fmla="*/ 0 w 80"/>
                <a:gd name="T83" fmla="*/ 11 h 89"/>
                <a:gd name="T84" fmla="*/ 0 w 80"/>
                <a:gd name="T85" fmla="*/ 77 h 89"/>
                <a:gd name="T86" fmla="*/ 0 w 80"/>
                <a:gd name="T87" fmla="*/ 88 h 89"/>
                <a:gd name="T88" fmla="*/ 11 w 80"/>
                <a:gd name="T89" fmla="*/ 88 h 89"/>
                <a:gd name="T90" fmla="*/ 11 w 80"/>
                <a:gd name="T91" fmla="*/ 87 h 89"/>
                <a:gd name="T92" fmla="*/ 69 w 80"/>
                <a:gd name="T93" fmla="*/ 87 h 89"/>
                <a:gd name="T94" fmla="*/ 69 w 80"/>
                <a:gd name="T95" fmla="*/ 89 h 89"/>
                <a:gd name="T96" fmla="*/ 80 w 80"/>
                <a:gd name="T97" fmla="*/ 89 h 89"/>
                <a:gd name="T98" fmla="*/ 80 w 80"/>
                <a:gd name="T99" fmla="*/ 78 h 89"/>
                <a:gd name="T100" fmla="*/ 80 w 80"/>
                <a:gd name="T101" fmla="*/ 11 h 89"/>
                <a:gd name="T102" fmla="*/ 80 w 80"/>
                <a:gd name="T103" fmla="*/ 0 h 89"/>
                <a:gd name="T104" fmla="*/ 71 w 80"/>
                <a:gd name="T105" fmla="*/ 0 h 89"/>
                <a:gd name="T106" fmla="*/ 9 w 80"/>
                <a:gd name="T107" fmla="*/ 0 h 89"/>
                <a:gd name="T108" fmla="*/ 0 w 80"/>
                <a:gd name="T109" fmla="*/ 0 h 89"/>
                <a:gd name="T110" fmla="*/ 0 w 80"/>
                <a:gd name="T111" fmla="*/ 11 h 89"/>
                <a:gd name="T112" fmla="*/ 11 w 80"/>
                <a:gd name="T113" fmla="*/ 11 h 89"/>
                <a:gd name="T114" fmla="*/ 69 w 80"/>
                <a:gd name="T115" fmla="*/ 11 h 89"/>
                <a:gd name="T116" fmla="*/ 69 w 80"/>
                <a:gd name="T117" fmla="*/ 76 h 89"/>
                <a:gd name="T118" fmla="*/ 11 w 80"/>
                <a:gd name="T119" fmla="*/ 76 h 89"/>
                <a:gd name="T120" fmla="*/ 11 w 80"/>
                <a:gd name="T121"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 h="89">
                  <a:moveTo>
                    <a:pt x="46" y="60"/>
                  </a:moveTo>
                  <a:cubicBezTo>
                    <a:pt x="46" y="47"/>
                    <a:pt x="46" y="47"/>
                    <a:pt x="46" y="47"/>
                  </a:cubicBezTo>
                  <a:cubicBezTo>
                    <a:pt x="52" y="47"/>
                    <a:pt x="52" y="47"/>
                    <a:pt x="52" y="47"/>
                  </a:cubicBezTo>
                  <a:cubicBezTo>
                    <a:pt x="51" y="49"/>
                    <a:pt x="49" y="50"/>
                    <a:pt x="47" y="52"/>
                  </a:cubicBezTo>
                  <a:cubicBezTo>
                    <a:pt x="50" y="54"/>
                    <a:pt x="52" y="56"/>
                    <a:pt x="53" y="57"/>
                  </a:cubicBezTo>
                  <a:cubicBezTo>
                    <a:pt x="54" y="59"/>
                    <a:pt x="55" y="59"/>
                    <a:pt x="55" y="60"/>
                  </a:cubicBezTo>
                  <a:lnTo>
                    <a:pt x="46" y="60"/>
                  </a:lnTo>
                  <a:close/>
                  <a:moveTo>
                    <a:pt x="13" y="71"/>
                  </a:moveTo>
                  <a:cubicBezTo>
                    <a:pt x="21" y="70"/>
                    <a:pt x="21" y="70"/>
                    <a:pt x="21" y="70"/>
                  </a:cubicBezTo>
                  <a:cubicBezTo>
                    <a:pt x="58" y="70"/>
                    <a:pt x="58" y="70"/>
                    <a:pt x="58" y="70"/>
                  </a:cubicBezTo>
                  <a:cubicBezTo>
                    <a:pt x="67" y="71"/>
                    <a:pt x="67" y="71"/>
                    <a:pt x="67" y="71"/>
                  </a:cubicBezTo>
                  <a:cubicBezTo>
                    <a:pt x="67" y="60"/>
                    <a:pt x="67" y="60"/>
                    <a:pt x="67" y="60"/>
                  </a:cubicBezTo>
                  <a:cubicBezTo>
                    <a:pt x="60" y="60"/>
                    <a:pt x="60" y="60"/>
                    <a:pt x="60" y="60"/>
                  </a:cubicBezTo>
                  <a:cubicBezTo>
                    <a:pt x="62" y="58"/>
                    <a:pt x="63" y="57"/>
                    <a:pt x="65" y="55"/>
                  </a:cubicBezTo>
                  <a:cubicBezTo>
                    <a:pt x="62" y="53"/>
                    <a:pt x="62" y="53"/>
                    <a:pt x="62" y="53"/>
                  </a:cubicBezTo>
                  <a:cubicBezTo>
                    <a:pt x="59" y="50"/>
                    <a:pt x="59" y="50"/>
                    <a:pt x="59" y="50"/>
                  </a:cubicBezTo>
                  <a:cubicBezTo>
                    <a:pt x="58" y="49"/>
                    <a:pt x="58" y="48"/>
                    <a:pt x="57" y="47"/>
                  </a:cubicBezTo>
                  <a:cubicBezTo>
                    <a:pt x="64" y="47"/>
                    <a:pt x="64" y="47"/>
                    <a:pt x="64" y="47"/>
                  </a:cubicBezTo>
                  <a:cubicBezTo>
                    <a:pt x="64" y="37"/>
                    <a:pt x="64" y="37"/>
                    <a:pt x="64" y="37"/>
                  </a:cubicBezTo>
                  <a:cubicBezTo>
                    <a:pt x="58" y="37"/>
                    <a:pt x="58" y="37"/>
                    <a:pt x="58" y="37"/>
                  </a:cubicBezTo>
                  <a:cubicBezTo>
                    <a:pt x="46" y="37"/>
                    <a:pt x="46" y="37"/>
                    <a:pt x="46" y="37"/>
                  </a:cubicBezTo>
                  <a:cubicBezTo>
                    <a:pt x="46" y="27"/>
                    <a:pt x="46" y="27"/>
                    <a:pt x="46" y="27"/>
                  </a:cubicBezTo>
                  <a:cubicBezTo>
                    <a:pt x="58" y="27"/>
                    <a:pt x="58" y="27"/>
                    <a:pt x="58" y="27"/>
                  </a:cubicBezTo>
                  <a:cubicBezTo>
                    <a:pt x="66" y="28"/>
                    <a:pt x="66" y="28"/>
                    <a:pt x="66" y="28"/>
                  </a:cubicBezTo>
                  <a:cubicBezTo>
                    <a:pt x="66" y="17"/>
                    <a:pt x="66" y="17"/>
                    <a:pt x="66" y="17"/>
                  </a:cubicBezTo>
                  <a:cubicBezTo>
                    <a:pt x="58" y="17"/>
                    <a:pt x="58" y="17"/>
                    <a:pt x="58" y="17"/>
                  </a:cubicBezTo>
                  <a:cubicBezTo>
                    <a:pt x="22" y="17"/>
                    <a:pt x="22" y="17"/>
                    <a:pt x="22" y="17"/>
                  </a:cubicBezTo>
                  <a:cubicBezTo>
                    <a:pt x="14" y="17"/>
                    <a:pt x="14" y="17"/>
                    <a:pt x="14" y="17"/>
                  </a:cubicBezTo>
                  <a:cubicBezTo>
                    <a:pt x="14" y="27"/>
                    <a:pt x="14" y="27"/>
                    <a:pt x="14" y="27"/>
                  </a:cubicBezTo>
                  <a:cubicBezTo>
                    <a:pt x="22" y="27"/>
                    <a:pt x="22" y="27"/>
                    <a:pt x="22" y="27"/>
                  </a:cubicBezTo>
                  <a:cubicBezTo>
                    <a:pt x="35" y="27"/>
                    <a:pt x="35" y="27"/>
                    <a:pt x="35" y="27"/>
                  </a:cubicBezTo>
                  <a:cubicBezTo>
                    <a:pt x="35" y="37"/>
                    <a:pt x="35" y="37"/>
                    <a:pt x="35" y="37"/>
                  </a:cubicBezTo>
                  <a:cubicBezTo>
                    <a:pt x="25" y="37"/>
                    <a:pt x="25" y="37"/>
                    <a:pt x="25" y="37"/>
                  </a:cubicBezTo>
                  <a:cubicBezTo>
                    <a:pt x="17" y="37"/>
                    <a:pt x="17" y="37"/>
                    <a:pt x="17" y="37"/>
                  </a:cubicBezTo>
                  <a:cubicBezTo>
                    <a:pt x="17" y="47"/>
                    <a:pt x="17" y="47"/>
                    <a:pt x="17" y="47"/>
                  </a:cubicBezTo>
                  <a:cubicBezTo>
                    <a:pt x="25" y="47"/>
                    <a:pt x="25" y="47"/>
                    <a:pt x="25" y="47"/>
                  </a:cubicBezTo>
                  <a:cubicBezTo>
                    <a:pt x="35" y="47"/>
                    <a:pt x="35" y="47"/>
                    <a:pt x="35" y="47"/>
                  </a:cubicBezTo>
                  <a:cubicBezTo>
                    <a:pt x="35" y="60"/>
                    <a:pt x="35" y="60"/>
                    <a:pt x="35" y="60"/>
                  </a:cubicBezTo>
                  <a:cubicBezTo>
                    <a:pt x="21" y="60"/>
                    <a:pt x="21" y="60"/>
                    <a:pt x="21" y="60"/>
                  </a:cubicBezTo>
                  <a:cubicBezTo>
                    <a:pt x="13" y="60"/>
                    <a:pt x="13" y="60"/>
                    <a:pt x="13" y="60"/>
                  </a:cubicBezTo>
                  <a:lnTo>
                    <a:pt x="13" y="71"/>
                  </a:lnTo>
                  <a:close/>
                  <a:moveTo>
                    <a:pt x="0" y="11"/>
                  </a:moveTo>
                  <a:cubicBezTo>
                    <a:pt x="0" y="77"/>
                    <a:pt x="0" y="77"/>
                    <a:pt x="0" y="77"/>
                  </a:cubicBezTo>
                  <a:cubicBezTo>
                    <a:pt x="0" y="88"/>
                    <a:pt x="0" y="88"/>
                    <a:pt x="0" y="88"/>
                  </a:cubicBezTo>
                  <a:cubicBezTo>
                    <a:pt x="11" y="88"/>
                    <a:pt x="11" y="88"/>
                    <a:pt x="11" y="88"/>
                  </a:cubicBezTo>
                  <a:cubicBezTo>
                    <a:pt x="11" y="87"/>
                    <a:pt x="11" y="87"/>
                    <a:pt x="11" y="87"/>
                  </a:cubicBezTo>
                  <a:cubicBezTo>
                    <a:pt x="69" y="87"/>
                    <a:pt x="69" y="87"/>
                    <a:pt x="69" y="87"/>
                  </a:cubicBezTo>
                  <a:cubicBezTo>
                    <a:pt x="69" y="89"/>
                    <a:pt x="69" y="89"/>
                    <a:pt x="69" y="89"/>
                  </a:cubicBezTo>
                  <a:cubicBezTo>
                    <a:pt x="80" y="89"/>
                    <a:pt x="80" y="89"/>
                    <a:pt x="80" y="89"/>
                  </a:cubicBezTo>
                  <a:cubicBezTo>
                    <a:pt x="80" y="78"/>
                    <a:pt x="80" y="78"/>
                    <a:pt x="80" y="78"/>
                  </a:cubicBezTo>
                  <a:cubicBezTo>
                    <a:pt x="80" y="11"/>
                    <a:pt x="80" y="11"/>
                    <a:pt x="80" y="11"/>
                  </a:cubicBezTo>
                  <a:cubicBezTo>
                    <a:pt x="80" y="0"/>
                    <a:pt x="80" y="0"/>
                    <a:pt x="80" y="0"/>
                  </a:cubicBezTo>
                  <a:cubicBezTo>
                    <a:pt x="71" y="0"/>
                    <a:pt x="71" y="0"/>
                    <a:pt x="71" y="0"/>
                  </a:cubicBezTo>
                  <a:cubicBezTo>
                    <a:pt x="9" y="0"/>
                    <a:pt x="9" y="0"/>
                    <a:pt x="9" y="0"/>
                  </a:cubicBezTo>
                  <a:cubicBezTo>
                    <a:pt x="0" y="0"/>
                    <a:pt x="0" y="0"/>
                    <a:pt x="0" y="0"/>
                  </a:cubicBezTo>
                  <a:lnTo>
                    <a:pt x="0" y="11"/>
                  </a:lnTo>
                  <a:close/>
                  <a:moveTo>
                    <a:pt x="11" y="11"/>
                  </a:moveTo>
                  <a:cubicBezTo>
                    <a:pt x="69" y="11"/>
                    <a:pt x="69" y="11"/>
                    <a:pt x="69" y="11"/>
                  </a:cubicBezTo>
                  <a:cubicBezTo>
                    <a:pt x="69" y="76"/>
                    <a:pt x="69" y="76"/>
                    <a:pt x="69" y="76"/>
                  </a:cubicBezTo>
                  <a:cubicBezTo>
                    <a:pt x="11" y="76"/>
                    <a:pt x="11" y="76"/>
                    <a:pt x="11" y="76"/>
                  </a:cubicBezTo>
                  <a:lnTo>
                    <a:pt x="1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79" name="Freeform 61"/>
            <p:cNvSpPr>
              <a:spLocks noEditPoints="1"/>
            </p:cNvSpPr>
            <p:nvPr/>
          </p:nvSpPr>
          <p:spPr bwMode="auto">
            <a:xfrm>
              <a:off x="-1719264" y="470954"/>
              <a:ext cx="223837" cy="236519"/>
            </a:xfrm>
            <a:custGeom>
              <a:avLst/>
              <a:gdLst>
                <a:gd name="T0" fmla="*/ 43 w 91"/>
                <a:gd name="T1" fmla="*/ 62 h 96"/>
                <a:gd name="T2" fmla="*/ 28 w 91"/>
                <a:gd name="T3" fmla="*/ 68 h 96"/>
                <a:gd name="T4" fmla="*/ 8 w 91"/>
                <a:gd name="T5" fmla="*/ 71 h 96"/>
                <a:gd name="T6" fmla="*/ 14 w 91"/>
                <a:gd name="T7" fmla="*/ 62 h 96"/>
                <a:gd name="T8" fmla="*/ 36 w 91"/>
                <a:gd name="T9" fmla="*/ 52 h 96"/>
                <a:gd name="T10" fmla="*/ 24 w 91"/>
                <a:gd name="T11" fmla="*/ 55 h 96"/>
                <a:gd name="T12" fmla="*/ 10 w 91"/>
                <a:gd name="T13" fmla="*/ 54 h 96"/>
                <a:gd name="T14" fmla="*/ 18 w 91"/>
                <a:gd name="T15" fmla="*/ 45 h 96"/>
                <a:gd name="T16" fmla="*/ 24 w 91"/>
                <a:gd name="T17" fmla="*/ 38 h 96"/>
                <a:gd name="T18" fmla="*/ 16 w 91"/>
                <a:gd name="T19" fmla="*/ 27 h 96"/>
                <a:gd name="T20" fmla="*/ 64 w 91"/>
                <a:gd name="T21" fmla="*/ 28 h 96"/>
                <a:gd name="T22" fmla="*/ 73 w 91"/>
                <a:gd name="T23" fmla="*/ 38 h 96"/>
                <a:gd name="T24" fmla="*/ 50 w 91"/>
                <a:gd name="T25" fmla="*/ 38 h 96"/>
                <a:gd name="T26" fmla="*/ 44 w 91"/>
                <a:gd name="T27" fmla="*/ 47 h 96"/>
                <a:gd name="T28" fmla="*/ 51 w 91"/>
                <a:gd name="T29" fmla="*/ 54 h 96"/>
                <a:gd name="T30" fmla="*/ 69 w 91"/>
                <a:gd name="T31" fmla="*/ 40 h 96"/>
                <a:gd name="T32" fmla="*/ 78 w 91"/>
                <a:gd name="T33" fmla="*/ 48 h 96"/>
                <a:gd name="T34" fmla="*/ 70 w 91"/>
                <a:gd name="T35" fmla="*/ 65 h 96"/>
                <a:gd name="T36" fmla="*/ 91 w 91"/>
                <a:gd name="T37" fmla="*/ 84 h 96"/>
                <a:gd name="T38" fmla="*/ 83 w 91"/>
                <a:gd name="T39" fmla="*/ 95 h 96"/>
                <a:gd name="T40" fmla="*/ 63 w 91"/>
                <a:gd name="T41" fmla="*/ 75 h 96"/>
                <a:gd name="T42" fmla="*/ 54 w 91"/>
                <a:gd name="T43" fmla="*/ 64 h 96"/>
                <a:gd name="T44" fmla="*/ 55 w 91"/>
                <a:gd name="T45" fmla="*/ 77 h 96"/>
                <a:gd name="T46" fmla="*/ 51 w 91"/>
                <a:gd name="T47" fmla="*/ 93 h 96"/>
                <a:gd name="T48" fmla="*/ 34 w 91"/>
                <a:gd name="T49" fmla="*/ 88 h 96"/>
                <a:gd name="T50" fmla="*/ 42 w 91"/>
                <a:gd name="T51" fmla="*/ 84 h 96"/>
                <a:gd name="T52" fmla="*/ 44 w 91"/>
                <a:gd name="T53" fmla="*/ 75 h 96"/>
                <a:gd name="T54" fmla="*/ 32 w 91"/>
                <a:gd name="T55" fmla="*/ 81 h 96"/>
                <a:gd name="T56" fmla="*/ 6 w 91"/>
                <a:gd name="T57" fmla="*/ 92 h 96"/>
                <a:gd name="T58" fmla="*/ 0 w 91"/>
                <a:gd name="T59" fmla="*/ 82 h 96"/>
                <a:gd name="T60" fmla="*/ 2 w 91"/>
                <a:gd name="T61" fmla="*/ 33 h 96"/>
                <a:gd name="T62" fmla="*/ 2 w 91"/>
                <a:gd name="T63" fmla="*/ 17 h 96"/>
                <a:gd name="T64" fmla="*/ 13 w 91"/>
                <a:gd name="T65" fmla="*/ 10 h 96"/>
                <a:gd name="T66" fmla="*/ 33 w 91"/>
                <a:gd name="T67" fmla="*/ 6 h 96"/>
                <a:gd name="T68" fmla="*/ 43 w 91"/>
                <a:gd name="T69" fmla="*/ 0 h 96"/>
                <a:gd name="T70" fmla="*/ 50 w 91"/>
                <a:gd name="T71" fmla="*/ 10 h 96"/>
                <a:gd name="T72" fmla="*/ 87 w 91"/>
                <a:gd name="T73" fmla="*/ 10 h 96"/>
                <a:gd name="T74" fmla="*/ 87 w 91"/>
                <a:gd name="T75" fmla="*/ 28 h 96"/>
                <a:gd name="T76" fmla="*/ 75 w 91"/>
                <a:gd name="T77" fmla="*/ 34 h 96"/>
                <a:gd name="T78" fmla="*/ 75 w 91"/>
                <a:gd name="T79" fmla="*/ 21 h 96"/>
                <a:gd name="T80" fmla="*/ 14 w 91"/>
                <a:gd name="T81" fmla="*/ 28 h 96"/>
                <a:gd name="T82" fmla="*/ 2 w 91"/>
                <a:gd name="T83" fmla="*/ 3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6">
                  <a:moveTo>
                    <a:pt x="26" y="72"/>
                  </a:moveTo>
                  <a:cubicBezTo>
                    <a:pt x="33" y="68"/>
                    <a:pt x="39" y="65"/>
                    <a:pt x="43" y="62"/>
                  </a:cubicBezTo>
                  <a:cubicBezTo>
                    <a:pt x="42" y="61"/>
                    <a:pt x="42" y="60"/>
                    <a:pt x="42" y="60"/>
                  </a:cubicBezTo>
                  <a:cubicBezTo>
                    <a:pt x="37" y="63"/>
                    <a:pt x="32" y="66"/>
                    <a:pt x="28" y="68"/>
                  </a:cubicBezTo>
                  <a:cubicBezTo>
                    <a:pt x="24" y="70"/>
                    <a:pt x="17" y="73"/>
                    <a:pt x="9" y="75"/>
                  </a:cubicBezTo>
                  <a:cubicBezTo>
                    <a:pt x="9" y="74"/>
                    <a:pt x="8" y="72"/>
                    <a:pt x="8" y="71"/>
                  </a:cubicBezTo>
                  <a:cubicBezTo>
                    <a:pt x="7" y="70"/>
                    <a:pt x="6" y="68"/>
                    <a:pt x="4" y="65"/>
                  </a:cubicBezTo>
                  <a:cubicBezTo>
                    <a:pt x="8" y="64"/>
                    <a:pt x="11" y="63"/>
                    <a:pt x="14" y="62"/>
                  </a:cubicBezTo>
                  <a:cubicBezTo>
                    <a:pt x="16" y="62"/>
                    <a:pt x="20" y="60"/>
                    <a:pt x="24" y="58"/>
                  </a:cubicBezTo>
                  <a:cubicBezTo>
                    <a:pt x="28" y="56"/>
                    <a:pt x="32" y="54"/>
                    <a:pt x="36" y="52"/>
                  </a:cubicBezTo>
                  <a:cubicBezTo>
                    <a:pt x="34" y="51"/>
                    <a:pt x="34" y="51"/>
                    <a:pt x="34" y="51"/>
                  </a:cubicBezTo>
                  <a:cubicBezTo>
                    <a:pt x="30" y="53"/>
                    <a:pt x="26" y="54"/>
                    <a:pt x="24" y="55"/>
                  </a:cubicBezTo>
                  <a:cubicBezTo>
                    <a:pt x="21" y="55"/>
                    <a:pt x="17" y="56"/>
                    <a:pt x="12" y="58"/>
                  </a:cubicBezTo>
                  <a:cubicBezTo>
                    <a:pt x="11" y="57"/>
                    <a:pt x="11" y="55"/>
                    <a:pt x="10" y="54"/>
                  </a:cubicBezTo>
                  <a:cubicBezTo>
                    <a:pt x="10" y="53"/>
                    <a:pt x="8" y="51"/>
                    <a:pt x="6" y="47"/>
                  </a:cubicBezTo>
                  <a:cubicBezTo>
                    <a:pt x="9" y="47"/>
                    <a:pt x="13" y="46"/>
                    <a:pt x="18" y="45"/>
                  </a:cubicBezTo>
                  <a:cubicBezTo>
                    <a:pt x="24" y="45"/>
                    <a:pt x="30" y="42"/>
                    <a:pt x="38" y="38"/>
                  </a:cubicBezTo>
                  <a:cubicBezTo>
                    <a:pt x="24" y="38"/>
                    <a:pt x="24" y="38"/>
                    <a:pt x="24" y="38"/>
                  </a:cubicBezTo>
                  <a:cubicBezTo>
                    <a:pt x="16" y="38"/>
                    <a:pt x="16" y="38"/>
                    <a:pt x="16" y="38"/>
                  </a:cubicBezTo>
                  <a:cubicBezTo>
                    <a:pt x="16" y="27"/>
                    <a:pt x="16" y="27"/>
                    <a:pt x="16" y="27"/>
                  </a:cubicBezTo>
                  <a:cubicBezTo>
                    <a:pt x="24" y="28"/>
                    <a:pt x="24" y="28"/>
                    <a:pt x="24" y="28"/>
                  </a:cubicBezTo>
                  <a:cubicBezTo>
                    <a:pt x="64" y="28"/>
                    <a:pt x="64" y="28"/>
                    <a:pt x="64" y="28"/>
                  </a:cubicBezTo>
                  <a:cubicBezTo>
                    <a:pt x="73" y="27"/>
                    <a:pt x="73" y="27"/>
                    <a:pt x="73" y="27"/>
                  </a:cubicBezTo>
                  <a:cubicBezTo>
                    <a:pt x="73" y="38"/>
                    <a:pt x="73" y="38"/>
                    <a:pt x="73" y="38"/>
                  </a:cubicBezTo>
                  <a:cubicBezTo>
                    <a:pt x="64" y="38"/>
                    <a:pt x="64" y="38"/>
                    <a:pt x="64" y="38"/>
                  </a:cubicBezTo>
                  <a:cubicBezTo>
                    <a:pt x="50" y="38"/>
                    <a:pt x="50" y="38"/>
                    <a:pt x="50" y="38"/>
                  </a:cubicBezTo>
                  <a:cubicBezTo>
                    <a:pt x="51" y="39"/>
                    <a:pt x="52" y="40"/>
                    <a:pt x="54" y="41"/>
                  </a:cubicBezTo>
                  <a:cubicBezTo>
                    <a:pt x="50" y="43"/>
                    <a:pt x="47" y="45"/>
                    <a:pt x="44" y="47"/>
                  </a:cubicBezTo>
                  <a:cubicBezTo>
                    <a:pt x="47" y="49"/>
                    <a:pt x="49" y="50"/>
                    <a:pt x="49" y="51"/>
                  </a:cubicBezTo>
                  <a:cubicBezTo>
                    <a:pt x="51" y="54"/>
                    <a:pt x="51" y="54"/>
                    <a:pt x="51" y="54"/>
                  </a:cubicBezTo>
                  <a:cubicBezTo>
                    <a:pt x="58" y="49"/>
                    <a:pt x="63" y="45"/>
                    <a:pt x="64" y="44"/>
                  </a:cubicBezTo>
                  <a:cubicBezTo>
                    <a:pt x="69" y="40"/>
                    <a:pt x="69" y="40"/>
                    <a:pt x="69" y="40"/>
                  </a:cubicBezTo>
                  <a:cubicBezTo>
                    <a:pt x="70" y="41"/>
                    <a:pt x="70" y="42"/>
                    <a:pt x="71" y="43"/>
                  </a:cubicBezTo>
                  <a:cubicBezTo>
                    <a:pt x="72" y="43"/>
                    <a:pt x="74" y="45"/>
                    <a:pt x="78" y="48"/>
                  </a:cubicBezTo>
                  <a:cubicBezTo>
                    <a:pt x="74" y="51"/>
                    <a:pt x="70" y="54"/>
                    <a:pt x="67" y="56"/>
                  </a:cubicBezTo>
                  <a:cubicBezTo>
                    <a:pt x="67" y="58"/>
                    <a:pt x="68" y="61"/>
                    <a:pt x="70" y="65"/>
                  </a:cubicBezTo>
                  <a:cubicBezTo>
                    <a:pt x="71" y="69"/>
                    <a:pt x="74" y="73"/>
                    <a:pt x="78" y="76"/>
                  </a:cubicBezTo>
                  <a:cubicBezTo>
                    <a:pt x="82" y="80"/>
                    <a:pt x="86" y="82"/>
                    <a:pt x="91" y="84"/>
                  </a:cubicBezTo>
                  <a:cubicBezTo>
                    <a:pt x="89" y="86"/>
                    <a:pt x="88" y="88"/>
                    <a:pt x="87" y="89"/>
                  </a:cubicBezTo>
                  <a:cubicBezTo>
                    <a:pt x="86" y="90"/>
                    <a:pt x="85" y="92"/>
                    <a:pt x="83" y="95"/>
                  </a:cubicBezTo>
                  <a:cubicBezTo>
                    <a:pt x="77" y="91"/>
                    <a:pt x="72" y="88"/>
                    <a:pt x="70" y="85"/>
                  </a:cubicBezTo>
                  <a:cubicBezTo>
                    <a:pt x="67" y="81"/>
                    <a:pt x="64" y="78"/>
                    <a:pt x="63" y="75"/>
                  </a:cubicBezTo>
                  <a:cubicBezTo>
                    <a:pt x="61" y="71"/>
                    <a:pt x="59" y="67"/>
                    <a:pt x="58" y="62"/>
                  </a:cubicBezTo>
                  <a:cubicBezTo>
                    <a:pt x="54" y="64"/>
                    <a:pt x="54" y="64"/>
                    <a:pt x="54" y="64"/>
                  </a:cubicBezTo>
                  <a:cubicBezTo>
                    <a:pt x="55" y="65"/>
                    <a:pt x="55" y="67"/>
                    <a:pt x="55" y="68"/>
                  </a:cubicBezTo>
                  <a:cubicBezTo>
                    <a:pt x="55" y="70"/>
                    <a:pt x="55" y="73"/>
                    <a:pt x="55" y="77"/>
                  </a:cubicBezTo>
                  <a:cubicBezTo>
                    <a:pt x="55" y="80"/>
                    <a:pt x="55" y="84"/>
                    <a:pt x="54" y="86"/>
                  </a:cubicBezTo>
                  <a:cubicBezTo>
                    <a:pt x="54" y="89"/>
                    <a:pt x="53" y="91"/>
                    <a:pt x="51" y="93"/>
                  </a:cubicBezTo>
                  <a:cubicBezTo>
                    <a:pt x="49" y="95"/>
                    <a:pt x="44" y="96"/>
                    <a:pt x="36" y="96"/>
                  </a:cubicBezTo>
                  <a:cubicBezTo>
                    <a:pt x="36" y="92"/>
                    <a:pt x="35" y="89"/>
                    <a:pt x="34" y="88"/>
                  </a:cubicBezTo>
                  <a:cubicBezTo>
                    <a:pt x="33" y="84"/>
                    <a:pt x="33" y="84"/>
                    <a:pt x="33" y="84"/>
                  </a:cubicBezTo>
                  <a:cubicBezTo>
                    <a:pt x="37" y="85"/>
                    <a:pt x="41" y="85"/>
                    <a:pt x="42" y="84"/>
                  </a:cubicBezTo>
                  <a:cubicBezTo>
                    <a:pt x="43" y="83"/>
                    <a:pt x="44" y="81"/>
                    <a:pt x="44" y="79"/>
                  </a:cubicBezTo>
                  <a:cubicBezTo>
                    <a:pt x="44" y="77"/>
                    <a:pt x="44" y="76"/>
                    <a:pt x="44" y="75"/>
                  </a:cubicBezTo>
                  <a:cubicBezTo>
                    <a:pt x="44" y="73"/>
                    <a:pt x="44" y="73"/>
                    <a:pt x="44" y="73"/>
                  </a:cubicBezTo>
                  <a:cubicBezTo>
                    <a:pt x="41" y="76"/>
                    <a:pt x="37" y="79"/>
                    <a:pt x="32" y="81"/>
                  </a:cubicBezTo>
                  <a:cubicBezTo>
                    <a:pt x="26" y="84"/>
                    <a:pt x="22" y="86"/>
                    <a:pt x="19" y="88"/>
                  </a:cubicBezTo>
                  <a:cubicBezTo>
                    <a:pt x="6" y="92"/>
                    <a:pt x="6" y="92"/>
                    <a:pt x="6" y="92"/>
                  </a:cubicBezTo>
                  <a:cubicBezTo>
                    <a:pt x="5" y="89"/>
                    <a:pt x="4" y="87"/>
                    <a:pt x="3" y="86"/>
                  </a:cubicBezTo>
                  <a:cubicBezTo>
                    <a:pt x="0" y="82"/>
                    <a:pt x="0" y="82"/>
                    <a:pt x="0" y="82"/>
                  </a:cubicBezTo>
                  <a:cubicBezTo>
                    <a:pt x="10" y="79"/>
                    <a:pt x="19" y="76"/>
                    <a:pt x="26" y="72"/>
                  </a:cubicBezTo>
                  <a:close/>
                  <a:moveTo>
                    <a:pt x="2" y="33"/>
                  </a:moveTo>
                  <a:cubicBezTo>
                    <a:pt x="2" y="28"/>
                    <a:pt x="2" y="28"/>
                    <a:pt x="2" y="28"/>
                  </a:cubicBezTo>
                  <a:cubicBezTo>
                    <a:pt x="2" y="17"/>
                    <a:pt x="2" y="17"/>
                    <a:pt x="2" y="17"/>
                  </a:cubicBezTo>
                  <a:cubicBezTo>
                    <a:pt x="2" y="10"/>
                    <a:pt x="2" y="10"/>
                    <a:pt x="2" y="10"/>
                  </a:cubicBezTo>
                  <a:cubicBezTo>
                    <a:pt x="13" y="10"/>
                    <a:pt x="13" y="10"/>
                    <a:pt x="13" y="10"/>
                  </a:cubicBezTo>
                  <a:cubicBezTo>
                    <a:pt x="38" y="10"/>
                    <a:pt x="38" y="10"/>
                    <a:pt x="38" y="10"/>
                  </a:cubicBezTo>
                  <a:cubicBezTo>
                    <a:pt x="37" y="9"/>
                    <a:pt x="35" y="7"/>
                    <a:pt x="33" y="6"/>
                  </a:cubicBezTo>
                  <a:cubicBezTo>
                    <a:pt x="34" y="5"/>
                    <a:pt x="36" y="4"/>
                    <a:pt x="37" y="4"/>
                  </a:cubicBezTo>
                  <a:cubicBezTo>
                    <a:pt x="38" y="3"/>
                    <a:pt x="40" y="2"/>
                    <a:pt x="43" y="0"/>
                  </a:cubicBezTo>
                  <a:cubicBezTo>
                    <a:pt x="47" y="4"/>
                    <a:pt x="50" y="7"/>
                    <a:pt x="52" y="8"/>
                  </a:cubicBezTo>
                  <a:cubicBezTo>
                    <a:pt x="51" y="9"/>
                    <a:pt x="51" y="10"/>
                    <a:pt x="50" y="10"/>
                  </a:cubicBezTo>
                  <a:cubicBezTo>
                    <a:pt x="77" y="10"/>
                    <a:pt x="77" y="10"/>
                    <a:pt x="77" y="10"/>
                  </a:cubicBezTo>
                  <a:cubicBezTo>
                    <a:pt x="87" y="10"/>
                    <a:pt x="87" y="10"/>
                    <a:pt x="87" y="10"/>
                  </a:cubicBezTo>
                  <a:cubicBezTo>
                    <a:pt x="87" y="17"/>
                    <a:pt x="87" y="17"/>
                    <a:pt x="87" y="17"/>
                  </a:cubicBezTo>
                  <a:cubicBezTo>
                    <a:pt x="87" y="28"/>
                    <a:pt x="87" y="28"/>
                    <a:pt x="87" y="28"/>
                  </a:cubicBezTo>
                  <a:cubicBezTo>
                    <a:pt x="87" y="34"/>
                    <a:pt x="87" y="34"/>
                    <a:pt x="87" y="34"/>
                  </a:cubicBezTo>
                  <a:cubicBezTo>
                    <a:pt x="75" y="34"/>
                    <a:pt x="75" y="34"/>
                    <a:pt x="75" y="34"/>
                  </a:cubicBezTo>
                  <a:cubicBezTo>
                    <a:pt x="75" y="28"/>
                    <a:pt x="75" y="28"/>
                    <a:pt x="75" y="28"/>
                  </a:cubicBezTo>
                  <a:cubicBezTo>
                    <a:pt x="75" y="21"/>
                    <a:pt x="75" y="21"/>
                    <a:pt x="75" y="21"/>
                  </a:cubicBezTo>
                  <a:cubicBezTo>
                    <a:pt x="14" y="21"/>
                    <a:pt x="14" y="21"/>
                    <a:pt x="14" y="21"/>
                  </a:cubicBezTo>
                  <a:cubicBezTo>
                    <a:pt x="14" y="28"/>
                    <a:pt x="14" y="28"/>
                    <a:pt x="14" y="28"/>
                  </a:cubicBezTo>
                  <a:cubicBezTo>
                    <a:pt x="14" y="33"/>
                    <a:pt x="14" y="33"/>
                    <a:pt x="14" y="33"/>
                  </a:cubicBezTo>
                  <a:lnTo>
                    <a:pt x="2" y="3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80" name="Freeform 62"/>
            <p:cNvSpPr>
              <a:spLocks noEditPoints="1"/>
            </p:cNvSpPr>
            <p:nvPr/>
          </p:nvSpPr>
          <p:spPr bwMode="auto">
            <a:xfrm>
              <a:off x="-1468439" y="470954"/>
              <a:ext cx="209550" cy="236519"/>
            </a:xfrm>
            <a:custGeom>
              <a:avLst/>
              <a:gdLst>
                <a:gd name="T0" fmla="*/ 12 w 85"/>
                <a:gd name="T1" fmla="*/ 25 h 96"/>
                <a:gd name="T2" fmla="*/ 30 w 85"/>
                <a:gd name="T3" fmla="*/ 25 h 96"/>
                <a:gd name="T4" fmla="*/ 30 w 85"/>
                <a:gd name="T5" fmla="*/ 37 h 96"/>
                <a:gd name="T6" fmla="*/ 12 w 85"/>
                <a:gd name="T7" fmla="*/ 37 h 96"/>
                <a:gd name="T8" fmla="*/ 12 w 85"/>
                <a:gd name="T9" fmla="*/ 25 h 96"/>
                <a:gd name="T10" fmla="*/ 0 w 85"/>
                <a:gd name="T11" fmla="*/ 22 h 96"/>
                <a:gd name="T12" fmla="*/ 0 w 85"/>
                <a:gd name="T13" fmla="*/ 61 h 96"/>
                <a:gd name="T14" fmla="*/ 0 w 85"/>
                <a:gd name="T15" fmla="*/ 71 h 96"/>
                <a:gd name="T16" fmla="*/ 12 w 85"/>
                <a:gd name="T17" fmla="*/ 71 h 96"/>
                <a:gd name="T18" fmla="*/ 12 w 85"/>
                <a:gd name="T19" fmla="*/ 70 h 96"/>
                <a:gd name="T20" fmla="*/ 30 w 85"/>
                <a:gd name="T21" fmla="*/ 70 h 96"/>
                <a:gd name="T22" fmla="*/ 30 w 85"/>
                <a:gd name="T23" fmla="*/ 84 h 96"/>
                <a:gd name="T24" fmla="*/ 31 w 85"/>
                <a:gd name="T25" fmla="*/ 90 h 96"/>
                <a:gd name="T26" fmla="*/ 34 w 85"/>
                <a:gd name="T27" fmla="*/ 94 h 96"/>
                <a:gd name="T28" fmla="*/ 42 w 85"/>
                <a:gd name="T29" fmla="*/ 95 h 96"/>
                <a:gd name="T30" fmla="*/ 56 w 85"/>
                <a:gd name="T31" fmla="*/ 96 h 96"/>
                <a:gd name="T32" fmla="*/ 70 w 85"/>
                <a:gd name="T33" fmla="*/ 96 h 96"/>
                <a:gd name="T34" fmla="*/ 76 w 85"/>
                <a:gd name="T35" fmla="*/ 94 h 96"/>
                <a:gd name="T36" fmla="*/ 80 w 85"/>
                <a:gd name="T37" fmla="*/ 91 h 96"/>
                <a:gd name="T38" fmla="*/ 85 w 85"/>
                <a:gd name="T39" fmla="*/ 79 h 96"/>
                <a:gd name="T40" fmla="*/ 74 w 85"/>
                <a:gd name="T41" fmla="*/ 73 h 96"/>
                <a:gd name="T42" fmla="*/ 73 w 85"/>
                <a:gd name="T43" fmla="*/ 77 h 96"/>
                <a:gd name="T44" fmla="*/ 71 w 85"/>
                <a:gd name="T45" fmla="*/ 82 h 96"/>
                <a:gd name="T46" fmla="*/ 66 w 85"/>
                <a:gd name="T47" fmla="*/ 84 h 96"/>
                <a:gd name="T48" fmla="*/ 57 w 85"/>
                <a:gd name="T49" fmla="*/ 84 h 96"/>
                <a:gd name="T50" fmla="*/ 46 w 85"/>
                <a:gd name="T51" fmla="*/ 84 h 96"/>
                <a:gd name="T52" fmla="*/ 42 w 85"/>
                <a:gd name="T53" fmla="*/ 83 h 96"/>
                <a:gd name="T54" fmla="*/ 41 w 85"/>
                <a:gd name="T55" fmla="*/ 80 h 96"/>
                <a:gd name="T56" fmla="*/ 41 w 85"/>
                <a:gd name="T57" fmla="*/ 70 h 96"/>
                <a:gd name="T58" fmla="*/ 62 w 85"/>
                <a:gd name="T59" fmla="*/ 70 h 96"/>
                <a:gd name="T60" fmla="*/ 62 w 85"/>
                <a:gd name="T61" fmla="*/ 72 h 96"/>
                <a:gd name="T62" fmla="*/ 74 w 85"/>
                <a:gd name="T63" fmla="*/ 72 h 96"/>
                <a:gd name="T64" fmla="*/ 73 w 85"/>
                <a:gd name="T65" fmla="*/ 62 h 96"/>
                <a:gd name="T66" fmla="*/ 73 w 85"/>
                <a:gd name="T67" fmla="*/ 22 h 96"/>
                <a:gd name="T68" fmla="*/ 74 w 85"/>
                <a:gd name="T69" fmla="*/ 14 h 96"/>
                <a:gd name="T70" fmla="*/ 66 w 85"/>
                <a:gd name="T71" fmla="*/ 14 h 96"/>
                <a:gd name="T72" fmla="*/ 41 w 85"/>
                <a:gd name="T73" fmla="*/ 14 h 96"/>
                <a:gd name="T74" fmla="*/ 41 w 85"/>
                <a:gd name="T75" fmla="*/ 8 h 96"/>
                <a:gd name="T76" fmla="*/ 42 w 85"/>
                <a:gd name="T77" fmla="*/ 0 h 96"/>
                <a:gd name="T78" fmla="*/ 30 w 85"/>
                <a:gd name="T79" fmla="*/ 0 h 96"/>
                <a:gd name="T80" fmla="*/ 30 w 85"/>
                <a:gd name="T81" fmla="*/ 8 h 96"/>
                <a:gd name="T82" fmla="*/ 30 w 85"/>
                <a:gd name="T83" fmla="*/ 14 h 96"/>
                <a:gd name="T84" fmla="*/ 9 w 85"/>
                <a:gd name="T85" fmla="*/ 14 h 96"/>
                <a:gd name="T86" fmla="*/ 0 w 85"/>
                <a:gd name="T87" fmla="*/ 14 h 96"/>
                <a:gd name="T88" fmla="*/ 0 w 85"/>
                <a:gd name="T89" fmla="*/ 22 h 96"/>
                <a:gd name="T90" fmla="*/ 12 w 85"/>
                <a:gd name="T91" fmla="*/ 47 h 96"/>
                <a:gd name="T92" fmla="*/ 30 w 85"/>
                <a:gd name="T93" fmla="*/ 47 h 96"/>
                <a:gd name="T94" fmla="*/ 30 w 85"/>
                <a:gd name="T95" fmla="*/ 59 h 96"/>
                <a:gd name="T96" fmla="*/ 12 w 85"/>
                <a:gd name="T97" fmla="*/ 59 h 96"/>
                <a:gd name="T98" fmla="*/ 12 w 85"/>
                <a:gd name="T99" fmla="*/ 47 h 96"/>
                <a:gd name="T100" fmla="*/ 41 w 85"/>
                <a:gd name="T101" fmla="*/ 25 h 96"/>
                <a:gd name="T102" fmla="*/ 62 w 85"/>
                <a:gd name="T103" fmla="*/ 25 h 96"/>
                <a:gd name="T104" fmla="*/ 62 w 85"/>
                <a:gd name="T105" fmla="*/ 37 h 96"/>
                <a:gd name="T106" fmla="*/ 41 w 85"/>
                <a:gd name="T107" fmla="*/ 37 h 96"/>
                <a:gd name="T108" fmla="*/ 41 w 85"/>
                <a:gd name="T109" fmla="*/ 25 h 96"/>
                <a:gd name="T110" fmla="*/ 41 w 85"/>
                <a:gd name="T111" fmla="*/ 47 h 96"/>
                <a:gd name="T112" fmla="*/ 62 w 85"/>
                <a:gd name="T113" fmla="*/ 47 h 96"/>
                <a:gd name="T114" fmla="*/ 62 w 85"/>
                <a:gd name="T115" fmla="*/ 59 h 96"/>
                <a:gd name="T116" fmla="*/ 41 w 85"/>
                <a:gd name="T117" fmla="*/ 59 h 96"/>
                <a:gd name="T118" fmla="*/ 41 w 85"/>
                <a:gd name="T119" fmla="*/ 4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5" h="96">
                  <a:moveTo>
                    <a:pt x="12" y="25"/>
                  </a:moveTo>
                  <a:cubicBezTo>
                    <a:pt x="30" y="25"/>
                    <a:pt x="30" y="25"/>
                    <a:pt x="30" y="25"/>
                  </a:cubicBezTo>
                  <a:cubicBezTo>
                    <a:pt x="30" y="37"/>
                    <a:pt x="30" y="37"/>
                    <a:pt x="30" y="37"/>
                  </a:cubicBezTo>
                  <a:cubicBezTo>
                    <a:pt x="12" y="37"/>
                    <a:pt x="12" y="37"/>
                    <a:pt x="12" y="37"/>
                  </a:cubicBezTo>
                  <a:lnTo>
                    <a:pt x="12" y="25"/>
                  </a:lnTo>
                  <a:close/>
                  <a:moveTo>
                    <a:pt x="0" y="22"/>
                  </a:moveTo>
                  <a:cubicBezTo>
                    <a:pt x="0" y="61"/>
                    <a:pt x="0" y="61"/>
                    <a:pt x="0" y="61"/>
                  </a:cubicBezTo>
                  <a:cubicBezTo>
                    <a:pt x="0" y="71"/>
                    <a:pt x="0" y="71"/>
                    <a:pt x="0" y="71"/>
                  </a:cubicBezTo>
                  <a:cubicBezTo>
                    <a:pt x="12" y="71"/>
                    <a:pt x="12" y="71"/>
                    <a:pt x="12" y="71"/>
                  </a:cubicBezTo>
                  <a:cubicBezTo>
                    <a:pt x="12" y="70"/>
                    <a:pt x="12" y="70"/>
                    <a:pt x="12" y="70"/>
                  </a:cubicBezTo>
                  <a:cubicBezTo>
                    <a:pt x="30" y="70"/>
                    <a:pt x="30" y="70"/>
                    <a:pt x="30" y="70"/>
                  </a:cubicBezTo>
                  <a:cubicBezTo>
                    <a:pt x="30" y="84"/>
                    <a:pt x="30" y="84"/>
                    <a:pt x="30" y="84"/>
                  </a:cubicBezTo>
                  <a:cubicBezTo>
                    <a:pt x="30" y="87"/>
                    <a:pt x="30" y="89"/>
                    <a:pt x="31" y="90"/>
                  </a:cubicBezTo>
                  <a:cubicBezTo>
                    <a:pt x="31" y="91"/>
                    <a:pt x="32" y="93"/>
                    <a:pt x="34" y="94"/>
                  </a:cubicBezTo>
                  <a:cubicBezTo>
                    <a:pt x="36" y="95"/>
                    <a:pt x="38" y="95"/>
                    <a:pt x="42" y="95"/>
                  </a:cubicBezTo>
                  <a:cubicBezTo>
                    <a:pt x="46" y="95"/>
                    <a:pt x="50" y="95"/>
                    <a:pt x="56" y="96"/>
                  </a:cubicBezTo>
                  <a:cubicBezTo>
                    <a:pt x="62" y="96"/>
                    <a:pt x="67" y="96"/>
                    <a:pt x="70" y="96"/>
                  </a:cubicBezTo>
                  <a:cubicBezTo>
                    <a:pt x="73" y="95"/>
                    <a:pt x="75" y="95"/>
                    <a:pt x="76" y="94"/>
                  </a:cubicBezTo>
                  <a:cubicBezTo>
                    <a:pt x="78" y="94"/>
                    <a:pt x="79" y="93"/>
                    <a:pt x="80" y="91"/>
                  </a:cubicBezTo>
                  <a:cubicBezTo>
                    <a:pt x="82" y="90"/>
                    <a:pt x="83" y="86"/>
                    <a:pt x="85" y="79"/>
                  </a:cubicBezTo>
                  <a:cubicBezTo>
                    <a:pt x="82" y="78"/>
                    <a:pt x="78" y="76"/>
                    <a:pt x="74" y="73"/>
                  </a:cubicBezTo>
                  <a:cubicBezTo>
                    <a:pt x="73" y="77"/>
                    <a:pt x="73" y="77"/>
                    <a:pt x="73" y="77"/>
                  </a:cubicBezTo>
                  <a:cubicBezTo>
                    <a:pt x="73" y="80"/>
                    <a:pt x="72" y="81"/>
                    <a:pt x="71" y="82"/>
                  </a:cubicBezTo>
                  <a:cubicBezTo>
                    <a:pt x="70" y="83"/>
                    <a:pt x="68" y="84"/>
                    <a:pt x="66" y="84"/>
                  </a:cubicBezTo>
                  <a:cubicBezTo>
                    <a:pt x="64" y="84"/>
                    <a:pt x="61" y="84"/>
                    <a:pt x="57" y="84"/>
                  </a:cubicBezTo>
                  <a:cubicBezTo>
                    <a:pt x="46" y="84"/>
                    <a:pt x="46" y="84"/>
                    <a:pt x="46" y="84"/>
                  </a:cubicBezTo>
                  <a:cubicBezTo>
                    <a:pt x="44" y="84"/>
                    <a:pt x="43" y="84"/>
                    <a:pt x="42" y="83"/>
                  </a:cubicBezTo>
                  <a:cubicBezTo>
                    <a:pt x="42" y="82"/>
                    <a:pt x="41" y="81"/>
                    <a:pt x="41" y="80"/>
                  </a:cubicBezTo>
                  <a:cubicBezTo>
                    <a:pt x="41" y="70"/>
                    <a:pt x="41" y="70"/>
                    <a:pt x="41" y="70"/>
                  </a:cubicBezTo>
                  <a:cubicBezTo>
                    <a:pt x="62" y="70"/>
                    <a:pt x="62" y="70"/>
                    <a:pt x="62" y="70"/>
                  </a:cubicBezTo>
                  <a:cubicBezTo>
                    <a:pt x="62" y="72"/>
                    <a:pt x="62" y="72"/>
                    <a:pt x="62" y="72"/>
                  </a:cubicBezTo>
                  <a:cubicBezTo>
                    <a:pt x="74" y="72"/>
                    <a:pt x="74" y="72"/>
                    <a:pt x="74" y="72"/>
                  </a:cubicBezTo>
                  <a:cubicBezTo>
                    <a:pt x="73" y="62"/>
                    <a:pt x="73" y="62"/>
                    <a:pt x="73" y="62"/>
                  </a:cubicBezTo>
                  <a:cubicBezTo>
                    <a:pt x="73" y="22"/>
                    <a:pt x="73" y="22"/>
                    <a:pt x="73" y="22"/>
                  </a:cubicBezTo>
                  <a:cubicBezTo>
                    <a:pt x="74" y="14"/>
                    <a:pt x="74" y="14"/>
                    <a:pt x="74" y="14"/>
                  </a:cubicBezTo>
                  <a:cubicBezTo>
                    <a:pt x="66" y="14"/>
                    <a:pt x="66" y="14"/>
                    <a:pt x="66" y="14"/>
                  </a:cubicBezTo>
                  <a:cubicBezTo>
                    <a:pt x="41" y="14"/>
                    <a:pt x="41" y="14"/>
                    <a:pt x="41" y="14"/>
                  </a:cubicBezTo>
                  <a:cubicBezTo>
                    <a:pt x="41" y="8"/>
                    <a:pt x="41" y="8"/>
                    <a:pt x="41" y="8"/>
                  </a:cubicBezTo>
                  <a:cubicBezTo>
                    <a:pt x="42" y="0"/>
                    <a:pt x="42" y="0"/>
                    <a:pt x="42" y="0"/>
                  </a:cubicBezTo>
                  <a:cubicBezTo>
                    <a:pt x="30" y="0"/>
                    <a:pt x="30" y="0"/>
                    <a:pt x="30" y="0"/>
                  </a:cubicBezTo>
                  <a:cubicBezTo>
                    <a:pt x="30" y="8"/>
                    <a:pt x="30" y="8"/>
                    <a:pt x="30" y="8"/>
                  </a:cubicBezTo>
                  <a:cubicBezTo>
                    <a:pt x="30" y="14"/>
                    <a:pt x="30" y="14"/>
                    <a:pt x="30" y="14"/>
                  </a:cubicBezTo>
                  <a:cubicBezTo>
                    <a:pt x="9" y="14"/>
                    <a:pt x="9" y="14"/>
                    <a:pt x="9" y="14"/>
                  </a:cubicBezTo>
                  <a:cubicBezTo>
                    <a:pt x="0" y="14"/>
                    <a:pt x="0" y="14"/>
                    <a:pt x="0" y="14"/>
                  </a:cubicBezTo>
                  <a:lnTo>
                    <a:pt x="0" y="22"/>
                  </a:lnTo>
                  <a:close/>
                  <a:moveTo>
                    <a:pt x="12" y="47"/>
                  </a:moveTo>
                  <a:cubicBezTo>
                    <a:pt x="30" y="47"/>
                    <a:pt x="30" y="47"/>
                    <a:pt x="30" y="47"/>
                  </a:cubicBezTo>
                  <a:cubicBezTo>
                    <a:pt x="30" y="59"/>
                    <a:pt x="30" y="59"/>
                    <a:pt x="30" y="59"/>
                  </a:cubicBezTo>
                  <a:cubicBezTo>
                    <a:pt x="12" y="59"/>
                    <a:pt x="12" y="59"/>
                    <a:pt x="12" y="59"/>
                  </a:cubicBezTo>
                  <a:lnTo>
                    <a:pt x="12" y="47"/>
                  </a:lnTo>
                  <a:close/>
                  <a:moveTo>
                    <a:pt x="41" y="25"/>
                  </a:moveTo>
                  <a:cubicBezTo>
                    <a:pt x="62" y="25"/>
                    <a:pt x="62" y="25"/>
                    <a:pt x="62" y="25"/>
                  </a:cubicBezTo>
                  <a:cubicBezTo>
                    <a:pt x="62" y="37"/>
                    <a:pt x="62" y="37"/>
                    <a:pt x="62" y="37"/>
                  </a:cubicBezTo>
                  <a:cubicBezTo>
                    <a:pt x="41" y="37"/>
                    <a:pt x="41" y="37"/>
                    <a:pt x="41" y="37"/>
                  </a:cubicBezTo>
                  <a:lnTo>
                    <a:pt x="41" y="25"/>
                  </a:lnTo>
                  <a:close/>
                  <a:moveTo>
                    <a:pt x="41" y="47"/>
                  </a:moveTo>
                  <a:cubicBezTo>
                    <a:pt x="62" y="47"/>
                    <a:pt x="62" y="47"/>
                    <a:pt x="62" y="47"/>
                  </a:cubicBezTo>
                  <a:cubicBezTo>
                    <a:pt x="62" y="59"/>
                    <a:pt x="62" y="59"/>
                    <a:pt x="62" y="59"/>
                  </a:cubicBezTo>
                  <a:cubicBezTo>
                    <a:pt x="41" y="59"/>
                    <a:pt x="41" y="59"/>
                    <a:pt x="41" y="59"/>
                  </a:cubicBezTo>
                  <a:lnTo>
                    <a:pt x="41" y="4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81" name="Freeform 63"/>
            <p:cNvSpPr>
              <a:spLocks noEditPoints="1"/>
            </p:cNvSpPr>
            <p:nvPr/>
          </p:nvSpPr>
          <p:spPr bwMode="auto">
            <a:xfrm>
              <a:off x="-1228727" y="488415"/>
              <a:ext cx="193675" cy="217471"/>
            </a:xfrm>
            <a:custGeom>
              <a:avLst/>
              <a:gdLst>
                <a:gd name="T0" fmla="*/ 15 w 78"/>
                <a:gd name="T1" fmla="*/ 31 h 88"/>
                <a:gd name="T2" fmla="*/ 17 w 78"/>
                <a:gd name="T3" fmla="*/ 51 h 88"/>
                <a:gd name="T4" fmla="*/ 12 w 78"/>
                <a:gd name="T5" fmla="*/ 27 h 88"/>
                <a:gd name="T6" fmla="*/ 12 w 78"/>
                <a:gd name="T7" fmla="*/ 72 h 88"/>
                <a:gd name="T8" fmla="*/ 17 w 78"/>
                <a:gd name="T9" fmla="*/ 65 h 88"/>
                <a:gd name="T10" fmla="*/ 26 w 78"/>
                <a:gd name="T11" fmla="*/ 58 h 88"/>
                <a:gd name="T12" fmla="*/ 29 w 78"/>
                <a:gd name="T13" fmla="*/ 57 h 88"/>
                <a:gd name="T14" fmla="*/ 33 w 78"/>
                <a:gd name="T15" fmla="*/ 59 h 88"/>
                <a:gd name="T16" fmla="*/ 33 w 78"/>
                <a:gd name="T17" fmla="*/ 40 h 88"/>
                <a:gd name="T18" fmla="*/ 36 w 78"/>
                <a:gd name="T19" fmla="*/ 28 h 88"/>
                <a:gd name="T20" fmla="*/ 45 w 78"/>
                <a:gd name="T21" fmla="*/ 43 h 88"/>
                <a:gd name="T22" fmla="*/ 40 w 78"/>
                <a:gd name="T23" fmla="*/ 56 h 88"/>
                <a:gd name="T24" fmla="*/ 38 w 78"/>
                <a:gd name="T25" fmla="*/ 70 h 88"/>
                <a:gd name="T26" fmla="*/ 46 w 78"/>
                <a:gd name="T27" fmla="*/ 67 h 88"/>
                <a:gd name="T28" fmla="*/ 55 w 78"/>
                <a:gd name="T29" fmla="*/ 61 h 88"/>
                <a:gd name="T30" fmla="*/ 66 w 78"/>
                <a:gd name="T31" fmla="*/ 58 h 88"/>
                <a:gd name="T32" fmla="*/ 57 w 78"/>
                <a:gd name="T33" fmla="*/ 42 h 88"/>
                <a:gd name="T34" fmla="*/ 60 w 78"/>
                <a:gd name="T35" fmla="*/ 26 h 88"/>
                <a:gd name="T36" fmla="*/ 61 w 78"/>
                <a:gd name="T37" fmla="*/ 17 h 88"/>
                <a:gd name="T38" fmla="*/ 50 w 78"/>
                <a:gd name="T39" fmla="*/ 18 h 88"/>
                <a:gd name="T40" fmla="*/ 44 w 78"/>
                <a:gd name="T41" fmla="*/ 22 h 88"/>
                <a:gd name="T42" fmla="*/ 36 w 78"/>
                <a:gd name="T43" fmla="*/ 28 h 88"/>
                <a:gd name="T44" fmla="*/ 37 w 78"/>
                <a:gd name="T45" fmla="*/ 20 h 88"/>
                <a:gd name="T46" fmla="*/ 26 w 78"/>
                <a:gd name="T47" fmla="*/ 14 h 88"/>
                <a:gd name="T48" fmla="*/ 26 w 78"/>
                <a:gd name="T49" fmla="*/ 23 h 88"/>
                <a:gd name="T50" fmla="*/ 20 w 78"/>
                <a:gd name="T51" fmla="*/ 20 h 88"/>
                <a:gd name="T52" fmla="*/ 12 w 78"/>
                <a:gd name="T53" fmla="*/ 25 h 88"/>
                <a:gd name="T54" fmla="*/ 66 w 78"/>
                <a:gd name="T55" fmla="*/ 11 h 88"/>
                <a:gd name="T56" fmla="*/ 65 w 78"/>
                <a:gd name="T57" fmla="*/ 73 h 88"/>
                <a:gd name="T58" fmla="*/ 55 w 78"/>
                <a:gd name="T59" fmla="*/ 73 h 88"/>
                <a:gd name="T60" fmla="*/ 58 w 78"/>
                <a:gd name="T61" fmla="*/ 84 h 88"/>
                <a:gd name="T62" fmla="*/ 72 w 78"/>
                <a:gd name="T63" fmla="*/ 85 h 88"/>
                <a:gd name="T64" fmla="*/ 77 w 78"/>
                <a:gd name="T65" fmla="*/ 75 h 88"/>
                <a:gd name="T66" fmla="*/ 78 w 78"/>
                <a:gd name="T67" fmla="*/ 0 h 88"/>
                <a:gd name="T68" fmla="*/ 12 w 78"/>
                <a:gd name="T69" fmla="*/ 0 h 88"/>
                <a:gd name="T70" fmla="*/ 0 w 78"/>
                <a:gd name="T71" fmla="*/ 12 h 88"/>
                <a:gd name="T72" fmla="*/ 0 w 78"/>
                <a:gd name="T73" fmla="*/ 8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88">
                  <a:moveTo>
                    <a:pt x="12" y="27"/>
                  </a:moveTo>
                  <a:cubicBezTo>
                    <a:pt x="15" y="31"/>
                    <a:pt x="15" y="31"/>
                    <a:pt x="15" y="31"/>
                  </a:cubicBezTo>
                  <a:cubicBezTo>
                    <a:pt x="15" y="32"/>
                    <a:pt x="17" y="35"/>
                    <a:pt x="21" y="41"/>
                  </a:cubicBezTo>
                  <a:cubicBezTo>
                    <a:pt x="20" y="45"/>
                    <a:pt x="19" y="49"/>
                    <a:pt x="17" y="51"/>
                  </a:cubicBezTo>
                  <a:cubicBezTo>
                    <a:pt x="16" y="53"/>
                    <a:pt x="14" y="55"/>
                    <a:pt x="12" y="58"/>
                  </a:cubicBezTo>
                  <a:lnTo>
                    <a:pt x="12" y="27"/>
                  </a:lnTo>
                  <a:close/>
                  <a:moveTo>
                    <a:pt x="12" y="85"/>
                  </a:moveTo>
                  <a:cubicBezTo>
                    <a:pt x="12" y="72"/>
                    <a:pt x="12" y="72"/>
                    <a:pt x="12" y="72"/>
                  </a:cubicBezTo>
                  <a:cubicBezTo>
                    <a:pt x="12" y="60"/>
                    <a:pt x="12" y="60"/>
                    <a:pt x="12" y="60"/>
                  </a:cubicBezTo>
                  <a:cubicBezTo>
                    <a:pt x="15" y="62"/>
                    <a:pt x="16" y="64"/>
                    <a:pt x="17" y="65"/>
                  </a:cubicBezTo>
                  <a:cubicBezTo>
                    <a:pt x="18" y="66"/>
                    <a:pt x="19" y="67"/>
                    <a:pt x="19" y="68"/>
                  </a:cubicBezTo>
                  <a:cubicBezTo>
                    <a:pt x="23" y="63"/>
                    <a:pt x="25" y="60"/>
                    <a:pt x="26" y="58"/>
                  </a:cubicBezTo>
                  <a:cubicBezTo>
                    <a:pt x="27" y="57"/>
                    <a:pt x="27" y="55"/>
                    <a:pt x="28" y="54"/>
                  </a:cubicBezTo>
                  <a:cubicBezTo>
                    <a:pt x="29" y="57"/>
                    <a:pt x="29" y="57"/>
                    <a:pt x="29" y="57"/>
                  </a:cubicBezTo>
                  <a:cubicBezTo>
                    <a:pt x="30" y="57"/>
                    <a:pt x="30" y="59"/>
                    <a:pt x="31" y="61"/>
                  </a:cubicBezTo>
                  <a:cubicBezTo>
                    <a:pt x="33" y="59"/>
                    <a:pt x="33" y="59"/>
                    <a:pt x="33" y="59"/>
                  </a:cubicBezTo>
                  <a:cubicBezTo>
                    <a:pt x="34" y="57"/>
                    <a:pt x="36" y="56"/>
                    <a:pt x="40" y="54"/>
                  </a:cubicBezTo>
                  <a:cubicBezTo>
                    <a:pt x="38" y="49"/>
                    <a:pt x="35" y="44"/>
                    <a:pt x="33" y="40"/>
                  </a:cubicBezTo>
                  <a:cubicBezTo>
                    <a:pt x="34" y="36"/>
                    <a:pt x="34" y="36"/>
                    <a:pt x="34" y="36"/>
                  </a:cubicBezTo>
                  <a:cubicBezTo>
                    <a:pt x="34" y="35"/>
                    <a:pt x="35" y="33"/>
                    <a:pt x="36" y="28"/>
                  </a:cubicBezTo>
                  <a:cubicBezTo>
                    <a:pt x="39" y="32"/>
                    <a:pt x="41" y="35"/>
                    <a:pt x="41" y="36"/>
                  </a:cubicBezTo>
                  <a:cubicBezTo>
                    <a:pt x="42" y="37"/>
                    <a:pt x="43" y="39"/>
                    <a:pt x="45" y="43"/>
                  </a:cubicBezTo>
                  <a:cubicBezTo>
                    <a:pt x="44" y="48"/>
                    <a:pt x="44" y="48"/>
                    <a:pt x="44" y="48"/>
                  </a:cubicBezTo>
                  <a:cubicBezTo>
                    <a:pt x="43" y="51"/>
                    <a:pt x="41" y="53"/>
                    <a:pt x="40" y="56"/>
                  </a:cubicBezTo>
                  <a:cubicBezTo>
                    <a:pt x="38" y="59"/>
                    <a:pt x="35" y="62"/>
                    <a:pt x="32" y="66"/>
                  </a:cubicBezTo>
                  <a:cubicBezTo>
                    <a:pt x="35" y="68"/>
                    <a:pt x="37" y="69"/>
                    <a:pt x="38" y="70"/>
                  </a:cubicBezTo>
                  <a:cubicBezTo>
                    <a:pt x="39" y="71"/>
                    <a:pt x="41" y="72"/>
                    <a:pt x="42" y="73"/>
                  </a:cubicBezTo>
                  <a:cubicBezTo>
                    <a:pt x="43" y="71"/>
                    <a:pt x="45" y="69"/>
                    <a:pt x="46" y="67"/>
                  </a:cubicBezTo>
                  <a:cubicBezTo>
                    <a:pt x="47" y="66"/>
                    <a:pt x="49" y="62"/>
                    <a:pt x="52" y="56"/>
                  </a:cubicBezTo>
                  <a:cubicBezTo>
                    <a:pt x="55" y="61"/>
                    <a:pt x="55" y="61"/>
                    <a:pt x="55" y="61"/>
                  </a:cubicBezTo>
                  <a:cubicBezTo>
                    <a:pt x="55" y="62"/>
                    <a:pt x="56" y="63"/>
                    <a:pt x="57" y="66"/>
                  </a:cubicBezTo>
                  <a:cubicBezTo>
                    <a:pt x="60" y="63"/>
                    <a:pt x="63" y="60"/>
                    <a:pt x="66" y="58"/>
                  </a:cubicBezTo>
                  <a:cubicBezTo>
                    <a:pt x="64" y="54"/>
                    <a:pt x="64" y="54"/>
                    <a:pt x="64" y="54"/>
                  </a:cubicBezTo>
                  <a:cubicBezTo>
                    <a:pt x="64" y="54"/>
                    <a:pt x="62" y="50"/>
                    <a:pt x="57" y="42"/>
                  </a:cubicBezTo>
                  <a:cubicBezTo>
                    <a:pt x="58" y="35"/>
                    <a:pt x="58" y="35"/>
                    <a:pt x="58" y="35"/>
                  </a:cubicBezTo>
                  <a:cubicBezTo>
                    <a:pt x="59" y="33"/>
                    <a:pt x="59" y="30"/>
                    <a:pt x="60" y="26"/>
                  </a:cubicBezTo>
                  <a:cubicBezTo>
                    <a:pt x="61" y="20"/>
                    <a:pt x="61" y="20"/>
                    <a:pt x="61" y="20"/>
                  </a:cubicBezTo>
                  <a:cubicBezTo>
                    <a:pt x="61" y="19"/>
                    <a:pt x="61" y="18"/>
                    <a:pt x="61" y="17"/>
                  </a:cubicBezTo>
                  <a:cubicBezTo>
                    <a:pt x="58" y="17"/>
                    <a:pt x="54" y="16"/>
                    <a:pt x="50" y="15"/>
                  </a:cubicBezTo>
                  <a:cubicBezTo>
                    <a:pt x="50" y="18"/>
                    <a:pt x="50" y="18"/>
                    <a:pt x="50" y="18"/>
                  </a:cubicBezTo>
                  <a:cubicBezTo>
                    <a:pt x="50" y="20"/>
                    <a:pt x="49" y="24"/>
                    <a:pt x="49" y="28"/>
                  </a:cubicBezTo>
                  <a:cubicBezTo>
                    <a:pt x="47" y="26"/>
                    <a:pt x="45" y="24"/>
                    <a:pt x="44" y="22"/>
                  </a:cubicBezTo>
                  <a:cubicBezTo>
                    <a:pt x="42" y="24"/>
                    <a:pt x="42" y="24"/>
                    <a:pt x="42" y="24"/>
                  </a:cubicBezTo>
                  <a:cubicBezTo>
                    <a:pt x="41" y="25"/>
                    <a:pt x="39" y="26"/>
                    <a:pt x="36" y="28"/>
                  </a:cubicBezTo>
                  <a:cubicBezTo>
                    <a:pt x="37" y="22"/>
                    <a:pt x="37" y="22"/>
                    <a:pt x="37" y="22"/>
                  </a:cubicBezTo>
                  <a:cubicBezTo>
                    <a:pt x="37" y="22"/>
                    <a:pt x="37" y="21"/>
                    <a:pt x="37" y="20"/>
                  </a:cubicBezTo>
                  <a:cubicBezTo>
                    <a:pt x="38" y="18"/>
                    <a:pt x="38" y="17"/>
                    <a:pt x="38" y="16"/>
                  </a:cubicBezTo>
                  <a:cubicBezTo>
                    <a:pt x="33" y="15"/>
                    <a:pt x="30" y="15"/>
                    <a:pt x="26" y="14"/>
                  </a:cubicBezTo>
                  <a:cubicBezTo>
                    <a:pt x="26" y="18"/>
                    <a:pt x="26" y="18"/>
                    <a:pt x="26" y="18"/>
                  </a:cubicBezTo>
                  <a:cubicBezTo>
                    <a:pt x="26" y="20"/>
                    <a:pt x="26" y="21"/>
                    <a:pt x="26" y="23"/>
                  </a:cubicBezTo>
                  <a:cubicBezTo>
                    <a:pt x="26" y="24"/>
                    <a:pt x="25" y="26"/>
                    <a:pt x="25" y="27"/>
                  </a:cubicBezTo>
                  <a:cubicBezTo>
                    <a:pt x="23" y="25"/>
                    <a:pt x="21" y="22"/>
                    <a:pt x="20" y="20"/>
                  </a:cubicBezTo>
                  <a:cubicBezTo>
                    <a:pt x="18" y="22"/>
                    <a:pt x="16" y="23"/>
                    <a:pt x="15" y="24"/>
                  </a:cubicBezTo>
                  <a:cubicBezTo>
                    <a:pt x="14" y="24"/>
                    <a:pt x="13" y="25"/>
                    <a:pt x="12" y="25"/>
                  </a:cubicBezTo>
                  <a:cubicBezTo>
                    <a:pt x="12" y="11"/>
                    <a:pt x="12" y="11"/>
                    <a:pt x="12" y="11"/>
                  </a:cubicBezTo>
                  <a:cubicBezTo>
                    <a:pt x="66" y="11"/>
                    <a:pt x="66" y="11"/>
                    <a:pt x="66" y="11"/>
                  </a:cubicBezTo>
                  <a:cubicBezTo>
                    <a:pt x="66" y="70"/>
                    <a:pt x="66" y="70"/>
                    <a:pt x="66" y="70"/>
                  </a:cubicBezTo>
                  <a:cubicBezTo>
                    <a:pt x="66" y="72"/>
                    <a:pt x="66" y="72"/>
                    <a:pt x="65" y="73"/>
                  </a:cubicBezTo>
                  <a:cubicBezTo>
                    <a:pt x="65" y="74"/>
                    <a:pt x="63" y="74"/>
                    <a:pt x="61" y="74"/>
                  </a:cubicBezTo>
                  <a:cubicBezTo>
                    <a:pt x="59" y="74"/>
                    <a:pt x="57" y="74"/>
                    <a:pt x="55" y="73"/>
                  </a:cubicBezTo>
                  <a:cubicBezTo>
                    <a:pt x="56" y="77"/>
                    <a:pt x="56" y="77"/>
                    <a:pt x="56" y="77"/>
                  </a:cubicBezTo>
                  <a:cubicBezTo>
                    <a:pt x="58" y="80"/>
                    <a:pt x="58" y="82"/>
                    <a:pt x="58" y="84"/>
                  </a:cubicBezTo>
                  <a:cubicBezTo>
                    <a:pt x="59" y="85"/>
                    <a:pt x="59" y="87"/>
                    <a:pt x="59" y="88"/>
                  </a:cubicBezTo>
                  <a:cubicBezTo>
                    <a:pt x="65" y="87"/>
                    <a:pt x="69" y="86"/>
                    <a:pt x="72" y="85"/>
                  </a:cubicBezTo>
                  <a:cubicBezTo>
                    <a:pt x="75" y="84"/>
                    <a:pt x="76" y="83"/>
                    <a:pt x="77" y="81"/>
                  </a:cubicBezTo>
                  <a:cubicBezTo>
                    <a:pt x="77" y="79"/>
                    <a:pt x="77" y="77"/>
                    <a:pt x="77" y="75"/>
                  </a:cubicBezTo>
                  <a:cubicBezTo>
                    <a:pt x="77" y="12"/>
                    <a:pt x="77" y="12"/>
                    <a:pt x="77" y="12"/>
                  </a:cubicBezTo>
                  <a:cubicBezTo>
                    <a:pt x="78" y="0"/>
                    <a:pt x="78" y="0"/>
                    <a:pt x="78" y="0"/>
                  </a:cubicBezTo>
                  <a:cubicBezTo>
                    <a:pt x="66" y="0"/>
                    <a:pt x="66" y="0"/>
                    <a:pt x="66" y="0"/>
                  </a:cubicBezTo>
                  <a:cubicBezTo>
                    <a:pt x="12" y="0"/>
                    <a:pt x="12" y="0"/>
                    <a:pt x="12" y="0"/>
                  </a:cubicBezTo>
                  <a:cubicBezTo>
                    <a:pt x="0" y="0"/>
                    <a:pt x="0" y="0"/>
                    <a:pt x="0" y="0"/>
                  </a:cubicBezTo>
                  <a:cubicBezTo>
                    <a:pt x="0" y="12"/>
                    <a:pt x="0" y="12"/>
                    <a:pt x="0" y="12"/>
                  </a:cubicBezTo>
                  <a:cubicBezTo>
                    <a:pt x="0" y="72"/>
                    <a:pt x="0" y="72"/>
                    <a:pt x="0" y="72"/>
                  </a:cubicBezTo>
                  <a:cubicBezTo>
                    <a:pt x="0" y="85"/>
                    <a:pt x="0" y="85"/>
                    <a:pt x="0" y="85"/>
                  </a:cubicBezTo>
                  <a:lnTo>
                    <a:pt x="12" y="8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a:solidFill>
                  <a:prstClr val="black"/>
                </a:solidFill>
                <a:cs typeface="+mn-ea"/>
                <a:sym typeface="+mn-lt"/>
              </a:endParaRPr>
            </a:p>
          </p:txBody>
        </p:sp>
        <p:sp>
          <p:nvSpPr>
            <p:cNvPr id="82" name="Rectangle 64"/>
            <p:cNvSpPr>
              <a:spLocks noChangeArrowheads="1"/>
            </p:cNvSpPr>
            <p:nvPr/>
          </p:nvSpPr>
          <p:spPr bwMode="auto">
            <a:xfrm>
              <a:off x="-1955802" y="966216"/>
              <a:ext cx="1939927" cy="47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solidFill>
                  <a:prstClr val="black"/>
                </a:solidFill>
                <a:cs typeface="+mn-ea"/>
                <a:sym typeface="+mn-lt"/>
              </a:endParaRPr>
            </a:p>
          </p:txBody>
        </p:sp>
      </p:grpSp>
      <p:sp>
        <p:nvSpPr>
          <p:cNvPr id="6" name="矩形 5"/>
          <p:cNvSpPr/>
          <p:nvPr/>
        </p:nvSpPr>
        <p:spPr>
          <a:xfrm>
            <a:off x="1706879" y="1355626"/>
            <a:ext cx="9282430" cy="829945"/>
          </a:xfrm>
          <a:prstGeom prst="rect">
            <a:avLst/>
          </a:prstGeom>
        </p:spPr>
        <p:txBody>
          <a:bodyPr wrap="square">
            <a:spAutoFit/>
          </a:bodyPr>
          <a:lstStyle/>
          <a:p>
            <a:pPr algn="r">
              <a:lnSpc>
                <a:spcPct val="120000"/>
              </a:lnSpc>
              <a:defRPr/>
            </a:pPr>
            <a:r>
              <a:rPr lang="zh-CN" altLang="en-US" sz="4000" b="1" spc="300" dirty="0">
                <a:solidFill>
                  <a:prstClr val="white"/>
                </a:solidFill>
                <a:latin typeface="Arial" panose="020B0604020202020204" pitchFamily="34" charset="0"/>
                <a:ea typeface="微软雅黑" panose="020B0503020204020204" pitchFamily="34" charset="-122"/>
                <a:cs typeface="Arial" panose="020B0604020202020204" pitchFamily="34" charset="0"/>
                <a:sym typeface="+mn-lt"/>
              </a:rPr>
              <a:t>汇报完毕，请</a:t>
            </a:r>
            <a:r>
              <a:rPr lang="zh-CN" altLang="en-US" sz="4000" b="1" spc="300" dirty="0">
                <a:solidFill>
                  <a:prstClr val="white"/>
                </a:solidFill>
                <a:latin typeface="Arial" panose="020B0604020202020204" pitchFamily="34" charset="0"/>
                <a:ea typeface="微软雅黑" panose="020B0503020204020204" pitchFamily="34" charset="-122"/>
                <a:cs typeface="Arial" panose="020B0604020202020204" pitchFamily="34" charset="0"/>
                <a:sym typeface="+mn-lt"/>
              </a:rPr>
              <a:t>领导提出宝贵意见！</a:t>
            </a:r>
            <a:endParaRPr sz="4000" b="1" spc="300" dirty="0">
              <a:solidFill>
                <a:prstClr val="white"/>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7"/>
          <p:cNvSpPr>
            <a:spLocks noChangeArrowheads="1"/>
          </p:cNvSpPr>
          <p:nvPr/>
        </p:nvSpPr>
        <p:spPr bwMode="auto">
          <a:xfrm>
            <a:off x="6175374" y="3827358"/>
            <a:ext cx="622300" cy="624416"/>
          </a:xfrm>
          <a:prstGeom prst="ellipse">
            <a:avLst/>
          </a:prstGeom>
          <a:solidFill>
            <a:srgbClr val="076655"/>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en-US" altLang="zh-CN" sz="2400" dirty="0"/>
          </a:p>
          <a:p>
            <a:pPr eaLnBrk="1" hangingPunct="1">
              <a:spcBef>
                <a:spcPct val="0"/>
              </a:spcBef>
              <a:buFontTx/>
              <a:buNone/>
            </a:pPr>
            <a:endParaRPr lang="zh-CN" altLang="en-US" sz="2400" dirty="0"/>
          </a:p>
        </p:txBody>
      </p:sp>
      <p:sp>
        <p:nvSpPr>
          <p:cNvPr id="2" name="矩形 1"/>
          <p:cNvSpPr/>
          <p:nvPr/>
        </p:nvSpPr>
        <p:spPr>
          <a:xfrm>
            <a:off x="994039" y="258360"/>
            <a:ext cx="3230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a:t>
            </a: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一）本次规划修编的重点</a:t>
            </a:r>
            <a:endPar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endParaRPr>
          </a:p>
        </p:txBody>
      </p:sp>
      <p:sp>
        <p:nvSpPr>
          <p:cNvPr id="4" name="Oval 2"/>
          <p:cNvSpPr>
            <a:spLocks noChangeArrowheads="1"/>
          </p:cNvSpPr>
          <p:nvPr/>
        </p:nvSpPr>
        <p:spPr bwMode="auto">
          <a:xfrm>
            <a:off x="551391" y="1746251"/>
            <a:ext cx="622300" cy="626533"/>
          </a:xfrm>
          <a:prstGeom prst="ellipse">
            <a:avLst/>
          </a:prstGeom>
          <a:solidFill>
            <a:srgbClr val="076655"/>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p>
        </p:txBody>
      </p:sp>
      <p:sp>
        <p:nvSpPr>
          <p:cNvPr id="5" name="Oval 3"/>
          <p:cNvSpPr>
            <a:spLocks noChangeArrowheads="1"/>
          </p:cNvSpPr>
          <p:nvPr/>
        </p:nvSpPr>
        <p:spPr bwMode="auto">
          <a:xfrm>
            <a:off x="551391" y="3827358"/>
            <a:ext cx="622300" cy="624416"/>
          </a:xfrm>
          <a:prstGeom prst="ellipse">
            <a:avLst/>
          </a:prstGeom>
          <a:solidFill>
            <a:srgbClr val="FFC000"/>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p>
        </p:txBody>
      </p:sp>
      <p:sp>
        <p:nvSpPr>
          <p:cNvPr id="8" name="Oval 6"/>
          <p:cNvSpPr>
            <a:spLocks noChangeArrowheads="1"/>
          </p:cNvSpPr>
          <p:nvPr/>
        </p:nvSpPr>
        <p:spPr bwMode="auto">
          <a:xfrm>
            <a:off x="6175374" y="1746251"/>
            <a:ext cx="622300" cy="626533"/>
          </a:xfrm>
          <a:prstGeom prst="ellipse">
            <a:avLst/>
          </a:prstGeom>
          <a:solidFill>
            <a:srgbClr val="FFC000"/>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p>
        </p:txBody>
      </p:sp>
      <p:grpSp>
        <p:nvGrpSpPr>
          <p:cNvPr id="12" name="Group 10"/>
          <p:cNvGrpSpPr/>
          <p:nvPr/>
        </p:nvGrpSpPr>
        <p:grpSpPr bwMode="auto">
          <a:xfrm>
            <a:off x="739774" y="1896534"/>
            <a:ext cx="254000" cy="323851"/>
            <a:chOff x="0" y="0"/>
            <a:chExt cx="120" cy="153"/>
          </a:xfrm>
        </p:grpSpPr>
        <p:sp>
          <p:nvSpPr>
            <p:cNvPr id="31" name="Freeform 11"/>
            <p:cNvSpPr>
              <a:spLocks noEditPoints="1"/>
            </p:cNvSpPr>
            <p:nvPr/>
          </p:nvSpPr>
          <p:spPr bwMode="auto">
            <a:xfrm>
              <a:off x="0" y="0"/>
              <a:ext cx="116" cy="116"/>
            </a:xfrm>
            <a:custGeom>
              <a:avLst/>
              <a:gdLst>
                <a:gd name="T0" fmla="*/ 32 w 66"/>
                <a:gd name="T1" fmla="*/ 176 h 66"/>
                <a:gd name="T2" fmla="*/ 28 w 66"/>
                <a:gd name="T3" fmla="*/ 197 h 66"/>
                <a:gd name="T4" fmla="*/ 21 w 66"/>
                <a:gd name="T5" fmla="*/ 176 h 66"/>
                <a:gd name="T6" fmla="*/ 37 w 66"/>
                <a:gd name="T7" fmla="*/ 160 h 66"/>
                <a:gd name="T8" fmla="*/ 163 w 66"/>
                <a:gd name="T9" fmla="*/ 37 h 66"/>
                <a:gd name="T10" fmla="*/ 176 w 66"/>
                <a:gd name="T11" fmla="*/ 7 h 66"/>
                <a:gd name="T12" fmla="*/ 183 w 66"/>
                <a:gd name="T13" fmla="*/ 32 h 66"/>
                <a:gd name="T14" fmla="*/ 176 w 66"/>
                <a:gd name="T15" fmla="*/ 37 h 66"/>
                <a:gd name="T16" fmla="*/ 172 w 66"/>
                <a:gd name="T17" fmla="*/ 40 h 66"/>
                <a:gd name="T18" fmla="*/ 167 w 66"/>
                <a:gd name="T19" fmla="*/ 44 h 66"/>
                <a:gd name="T20" fmla="*/ 172 w 66"/>
                <a:gd name="T21" fmla="*/ 65 h 66"/>
                <a:gd name="T22" fmla="*/ 163 w 66"/>
                <a:gd name="T23" fmla="*/ 49 h 66"/>
                <a:gd name="T24" fmla="*/ 134 w 66"/>
                <a:gd name="T25" fmla="*/ 77 h 66"/>
                <a:gd name="T26" fmla="*/ 142 w 66"/>
                <a:gd name="T27" fmla="*/ 95 h 66"/>
                <a:gd name="T28" fmla="*/ 109 w 66"/>
                <a:gd name="T29" fmla="*/ 102 h 66"/>
                <a:gd name="T30" fmla="*/ 118 w 66"/>
                <a:gd name="T31" fmla="*/ 121 h 66"/>
                <a:gd name="T32" fmla="*/ 83 w 66"/>
                <a:gd name="T33" fmla="*/ 127 h 66"/>
                <a:gd name="T34" fmla="*/ 90 w 66"/>
                <a:gd name="T35" fmla="*/ 148 h 66"/>
                <a:gd name="T36" fmla="*/ 49 w 66"/>
                <a:gd name="T37" fmla="*/ 160 h 66"/>
                <a:gd name="T38" fmla="*/ 65 w 66"/>
                <a:gd name="T39" fmla="*/ 172 h 66"/>
                <a:gd name="T40" fmla="*/ 44 w 66"/>
                <a:gd name="T41" fmla="*/ 167 h 66"/>
                <a:gd name="T42" fmla="*/ 40 w 66"/>
                <a:gd name="T43" fmla="*/ 170 h 66"/>
                <a:gd name="T44" fmla="*/ 49 w 66"/>
                <a:gd name="T45" fmla="*/ 188 h 66"/>
                <a:gd name="T46" fmla="*/ 98 w 66"/>
                <a:gd name="T47" fmla="*/ 53 h 66"/>
                <a:gd name="T48" fmla="*/ 77 w 66"/>
                <a:gd name="T49" fmla="*/ 74 h 66"/>
                <a:gd name="T50" fmla="*/ 121 w 66"/>
                <a:gd name="T51" fmla="*/ 81 h 66"/>
                <a:gd name="T52" fmla="*/ 90 w 66"/>
                <a:gd name="T53" fmla="*/ 25 h 66"/>
                <a:gd name="T54" fmla="*/ 49 w 66"/>
                <a:gd name="T55" fmla="*/ 46 h 66"/>
                <a:gd name="T56" fmla="*/ 95 w 66"/>
                <a:gd name="T57" fmla="*/ 49 h 66"/>
                <a:gd name="T58" fmla="*/ 102 w 66"/>
                <a:gd name="T59" fmla="*/ 40 h 66"/>
                <a:gd name="T60" fmla="*/ 139 w 66"/>
                <a:gd name="T61" fmla="*/ 32 h 66"/>
                <a:gd name="T62" fmla="*/ 109 w 66"/>
                <a:gd name="T63" fmla="*/ 53 h 66"/>
                <a:gd name="T64" fmla="*/ 155 w 66"/>
                <a:gd name="T65" fmla="*/ 46 h 66"/>
                <a:gd name="T66" fmla="*/ 111 w 66"/>
                <a:gd name="T67" fmla="*/ 46 h 66"/>
                <a:gd name="T68" fmla="*/ 44 w 66"/>
                <a:gd name="T69" fmla="*/ 98 h 66"/>
                <a:gd name="T70" fmla="*/ 65 w 66"/>
                <a:gd name="T71" fmla="*/ 70 h 66"/>
                <a:gd name="T72" fmla="*/ 21 w 66"/>
                <a:gd name="T73" fmla="*/ 86 h 66"/>
                <a:gd name="T74" fmla="*/ 32 w 66"/>
                <a:gd name="T75" fmla="*/ 142 h 66"/>
                <a:gd name="T76" fmla="*/ 40 w 66"/>
                <a:gd name="T77" fmla="*/ 105 h 66"/>
                <a:gd name="T78" fmla="*/ 53 w 66"/>
                <a:gd name="T79" fmla="*/ 105 h 66"/>
                <a:gd name="T80" fmla="*/ 95 w 66"/>
                <a:gd name="T81" fmla="*/ 105 h 66"/>
                <a:gd name="T82" fmla="*/ 69 w 66"/>
                <a:gd name="T83" fmla="*/ 77 h 66"/>
                <a:gd name="T84" fmla="*/ 70 w 66"/>
                <a:gd name="T85" fmla="*/ 127 h 66"/>
                <a:gd name="T86" fmla="*/ 40 w 66"/>
                <a:gd name="T87" fmla="*/ 155 h 66"/>
                <a:gd name="T88" fmla="*/ 70 w 66"/>
                <a:gd name="T89" fmla="*/ 127 h 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32" name="Freeform 12"/>
            <p:cNvSpPr>
              <a:spLocks noEditPoints="1"/>
            </p:cNvSpPr>
            <p:nvPr/>
          </p:nvSpPr>
          <p:spPr bwMode="auto">
            <a:xfrm>
              <a:off x="18" y="28"/>
              <a:ext cx="102" cy="125"/>
            </a:xfrm>
            <a:custGeom>
              <a:avLst/>
              <a:gdLst>
                <a:gd name="T0" fmla="*/ 106 w 58"/>
                <a:gd name="T1" fmla="*/ 90 h 71"/>
                <a:gd name="T2" fmla="*/ 77 w 58"/>
                <a:gd name="T3" fmla="*/ 109 h 71"/>
                <a:gd name="T4" fmla="*/ 83 w 58"/>
                <a:gd name="T5" fmla="*/ 130 h 71"/>
                <a:gd name="T6" fmla="*/ 123 w 58"/>
                <a:gd name="T7" fmla="*/ 114 h 71"/>
                <a:gd name="T8" fmla="*/ 19 w 58"/>
                <a:gd name="T9" fmla="*/ 139 h 71"/>
                <a:gd name="T10" fmla="*/ 135 w 58"/>
                <a:gd name="T11" fmla="*/ 121 h 71"/>
                <a:gd name="T12" fmla="*/ 158 w 58"/>
                <a:gd name="T13" fmla="*/ 0 h 71"/>
                <a:gd name="T14" fmla="*/ 81 w 58"/>
                <a:gd name="T15" fmla="*/ 155 h 71"/>
                <a:gd name="T16" fmla="*/ 77 w 58"/>
                <a:gd name="T17" fmla="*/ 162 h 71"/>
                <a:gd name="T18" fmla="*/ 77 w 58"/>
                <a:gd name="T19" fmla="*/ 188 h 71"/>
                <a:gd name="T20" fmla="*/ 77 w 58"/>
                <a:gd name="T21" fmla="*/ 195 h 71"/>
                <a:gd name="T22" fmla="*/ 139 w 58"/>
                <a:gd name="T23" fmla="*/ 213 h 71"/>
                <a:gd name="T24" fmla="*/ 4 w 58"/>
                <a:gd name="T25" fmla="*/ 220 h 71"/>
                <a:gd name="T26" fmla="*/ 62 w 58"/>
                <a:gd name="T27" fmla="*/ 195 h 71"/>
                <a:gd name="T28" fmla="*/ 65 w 58"/>
                <a:gd name="T29" fmla="*/ 188 h 71"/>
                <a:gd name="T30" fmla="*/ 65 w 58"/>
                <a:gd name="T31" fmla="*/ 162 h 71"/>
                <a:gd name="T32" fmla="*/ 65 w 58"/>
                <a:gd name="T33" fmla="*/ 155 h 71"/>
                <a:gd name="T34" fmla="*/ 19 w 58"/>
                <a:gd name="T35" fmla="*/ 139 h 71"/>
                <a:gd name="T36" fmla="*/ 33 w 58"/>
                <a:gd name="T37" fmla="*/ 123 h 71"/>
                <a:gd name="T38" fmla="*/ 74 w 58"/>
                <a:gd name="T39" fmla="*/ 134 h 71"/>
                <a:gd name="T40" fmla="*/ 70 w 58"/>
                <a:gd name="T41" fmla="*/ 114 h 71"/>
                <a:gd name="T42" fmla="*/ 33 w 58"/>
                <a:gd name="T43" fmla="*/ 123 h 71"/>
                <a:gd name="T44" fmla="*/ 40 w 58"/>
                <a:gd name="T45" fmla="*/ 118 h 71"/>
                <a:gd name="T46" fmla="*/ 65 w 58"/>
                <a:gd name="T47" fmla="*/ 106 h 71"/>
                <a:gd name="T48" fmla="*/ 65 w 58"/>
                <a:gd name="T49" fmla="*/ 93 h 71"/>
                <a:gd name="T50" fmla="*/ 74 w 58"/>
                <a:gd name="T51" fmla="*/ 102 h 71"/>
                <a:gd name="T52" fmla="*/ 97 w 58"/>
                <a:gd name="T53" fmla="*/ 85 h 71"/>
                <a:gd name="T54" fmla="*/ 90 w 58"/>
                <a:gd name="T55" fmla="*/ 69 h 71"/>
                <a:gd name="T56" fmla="*/ 102 w 58"/>
                <a:gd name="T57" fmla="*/ 77 h 71"/>
                <a:gd name="T58" fmla="*/ 121 w 58"/>
                <a:gd name="T59" fmla="*/ 56 h 71"/>
                <a:gd name="T60" fmla="*/ 111 w 58"/>
                <a:gd name="T61" fmla="*/ 46 h 71"/>
                <a:gd name="T62" fmla="*/ 123 w 58"/>
                <a:gd name="T63" fmla="*/ 46 h 71"/>
                <a:gd name="T64" fmla="*/ 134 w 58"/>
                <a:gd name="T65" fmla="*/ 21 h 71"/>
                <a:gd name="T66" fmla="*/ 142 w 58"/>
                <a:gd name="T67" fmla="*/ 16 h 71"/>
                <a:gd name="T68" fmla="*/ 134 w 58"/>
                <a:gd name="T69" fmla="*/ 53 h 71"/>
                <a:gd name="T70" fmla="*/ 151 w 58"/>
                <a:gd name="T71" fmla="*/ 56 h 71"/>
                <a:gd name="T72" fmla="*/ 142 w 58"/>
                <a:gd name="T73" fmla="*/ 16 h 71"/>
                <a:gd name="T74" fmla="*/ 134 w 58"/>
                <a:gd name="T75" fmla="*/ 114 h 71"/>
                <a:gd name="T76" fmla="*/ 148 w 58"/>
                <a:gd name="T77" fmla="*/ 65 h 71"/>
                <a:gd name="T78" fmla="*/ 127 w 58"/>
                <a:gd name="T79" fmla="*/ 58 h 71"/>
                <a:gd name="T80" fmla="*/ 109 w 58"/>
                <a:gd name="T81" fmla="*/ 86 h 71"/>
                <a:gd name="T82" fmla="*/ 130 w 58"/>
                <a:gd name="T83" fmla="*/ 109 h 71"/>
                <a:gd name="T84" fmla="*/ 151 w 58"/>
                <a:gd name="T85" fmla="*/ 69 h 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grpSp>
      <p:grpSp>
        <p:nvGrpSpPr>
          <p:cNvPr id="13" name="Group 13"/>
          <p:cNvGrpSpPr/>
          <p:nvPr/>
        </p:nvGrpSpPr>
        <p:grpSpPr bwMode="auto">
          <a:xfrm>
            <a:off x="6325658" y="3925784"/>
            <a:ext cx="317500" cy="309032"/>
            <a:chOff x="0" y="0"/>
            <a:chExt cx="150" cy="146"/>
          </a:xfrm>
        </p:grpSpPr>
        <p:sp>
          <p:nvSpPr>
            <p:cNvPr id="29" name="Freeform 14"/>
            <p:cNvSpPr>
              <a:spLocks noEditPoints="1"/>
            </p:cNvSpPr>
            <p:nvPr/>
          </p:nvSpPr>
          <p:spPr bwMode="auto">
            <a:xfrm>
              <a:off x="0" y="0"/>
              <a:ext cx="96" cy="88"/>
            </a:xfrm>
            <a:custGeom>
              <a:avLst/>
              <a:gdLst>
                <a:gd name="T0" fmla="*/ 171 w 54"/>
                <a:gd name="T1" fmla="*/ 106 h 50"/>
                <a:gd name="T2" fmla="*/ 7 w 54"/>
                <a:gd name="T3" fmla="*/ 106 h 50"/>
                <a:gd name="T4" fmla="*/ 4 w 54"/>
                <a:gd name="T5" fmla="*/ 111 h 50"/>
                <a:gd name="T6" fmla="*/ 60 w 54"/>
                <a:gd name="T7" fmla="*/ 155 h 50"/>
                <a:gd name="T8" fmla="*/ 121 w 54"/>
                <a:gd name="T9" fmla="*/ 155 h 50"/>
                <a:gd name="T10" fmla="*/ 133 w 54"/>
                <a:gd name="T11" fmla="*/ 146 h 50"/>
                <a:gd name="T12" fmla="*/ 126 w 54"/>
                <a:gd name="T13" fmla="*/ 130 h 50"/>
                <a:gd name="T14" fmla="*/ 126 w 54"/>
                <a:gd name="T15" fmla="*/ 123 h 50"/>
                <a:gd name="T16" fmla="*/ 130 w 54"/>
                <a:gd name="T17" fmla="*/ 123 h 50"/>
                <a:gd name="T18" fmla="*/ 142 w 54"/>
                <a:gd name="T19" fmla="*/ 134 h 50"/>
                <a:gd name="T20" fmla="*/ 149 w 54"/>
                <a:gd name="T21" fmla="*/ 130 h 50"/>
                <a:gd name="T22" fmla="*/ 133 w 54"/>
                <a:gd name="T23" fmla="*/ 118 h 50"/>
                <a:gd name="T24" fmla="*/ 135 w 54"/>
                <a:gd name="T25" fmla="*/ 114 h 50"/>
                <a:gd name="T26" fmla="*/ 142 w 54"/>
                <a:gd name="T27" fmla="*/ 111 h 50"/>
                <a:gd name="T28" fmla="*/ 158 w 54"/>
                <a:gd name="T29" fmla="*/ 121 h 50"/>
                <a:gd name="T30" fmla="*/ 171 w 54"/>
                <a:gd name="T31" fmla="*/ 106 h 50"/>
                <a:gd name="T32" fmla="*/ 110 w 54"/>
                <a:gd name="T33" fmla="*/ 97 h 50"/>
                <a:gd name="T34" fmla="*/ 85 w 54"/>
                <a:gd name="T35" fmla="*/ 9 h 50"/>
                <a:gd name="T36" fmla="*/ 92 w 54"/>
                <a:gd name="T37" fmla="*/ 4 h 50"/>
                <a:gd name="T38" fmla="*/ 149 w 54"/>
                <a:gd name="T39" fmla="*/ 46 h 50"/>
                <a:gd name="T40" fmla="*/ 162 w 54"/>
                <a:gd name="T41" fmla="*/ 93 h 50"/>
                <a:gd name="T42" fmla="*/ 155 w 54"/>
                <a:gd name="T43" fmla="*/ 99 h 50"/>
                <a:gd name="T44" fmla="*/ 114 w 54"/>
                <a:gd name="T45" fmla="*/ 99 h 50"/>
                <a:gd name="T46" fmla="*/ 110 w 54"/>
                <a:gd name="T47" fmla="*/ 97 h 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30" name="Freeform 15"/>
            <p:cNvSpPr>
              <a:spLocks noEditPoints="1"/>
            </p:cNvSpPr>
            <p:nvPr/>
          </p:nvSpPr>
          <p:spPr bwMode="auto">
            <a:xfrm>
              <a:off x="67" y="60"/>
              <a:ext cx="83" cy="86"/>
            </a:xfrm>
            <a:custGeom>
              <a:avLst/>
              <a:gdLst>
                <a:gd name="T0" fmla="*/ 143 w 47"/>
                <a:gd name="T1" fmla="*/ 0 h 49"/>
                <a:gd name="T2" fmla="*/ 49 w 47"/>
                <a:gd name="T3" fmla="*/ 0 h 49"/>
                <a:gd name="T4" fmla="*/ 37 w 47"/>
                <a:gd name="T5" fmla="*/ 16 h 49"/>
                <a:gd name="T6" fmla="*/ 41 w 47"/>
                <a:gd name="T7" fmla="*/ 25 h 49"/>
                <a:gd name="T8" fmla="*/ 41 w 47"/>
                <a:gd name="T9" fmla="*/ 28 h 49"/>
                <a:gd name="T10" fmla="*/ 37 w 47"/>
                <a:gd name="T11" fmla="*/ 32 h 49"/>
                <a:gd name="T12" fmla="*/ 28 w 47"/>
                <a:gd name="T13" fmla="*/ 25 h 49"/>
                <a:gd name="T14" fmla="*/ 21 w 47"/>
                <a:gd name="T15" fmla="*/ 28 h 49"/>
                <a:gd name="T16" fmla="*/ 34 w 47"/>
                <a:gd name="T17" fmla="*/ 33 h 49"/>
                <a:gd name="T18" fmla="*/ 32 w 47"/>
                <a:gd name="T19" fmla="*/ 40 h 49"/>
                <a:gd name="T20" fmla="*/ 21 w 47"/>
                <a:gd name="T21" fmla="*/ 44 h 49"/>
                <a:gd name="T22" fmla="*/ 12 w 47"/>
                <a:gd name="T23" fmla="*/ 40 h 49"/>
                <a:gd name="T24" fmla="*/ 0 w 47"/>
                <a:gd name="T25" fmla="*/ 49 h 49"/>
                <a:gd name="T26" fmla="*/ 143 w 47"/>
                <a:gd name="T27" fmla="*/ 49 h 49"/>
                <a:gd name="T28" fmla="*/ 147 w 47"/>
                <a:gd name="T29" fmla="*/ 44 h 49"/>
                <a:gd name="T30" fmla="*/ 147 w 47"/>
                <a:gd name="T31" fmla="*/ 7 h 49"/>
                <a:gd name="T32" fmla="*/ 143 w 47"/>
                <a:gd name="T33" fmla="*/ 0 h 49"/>
                <a:gd name="T34" fmla="*/ 32 w 47"/>
                <a:gd name="T35" fmla="*/ 147 h 49"/>
                <a:gd name="T36" fmla="*/ 9 w 47"/>
                <a:gd name="T37" fmla="*/ 61 h 49"/>
                <a:gd name="T38" fmla="*/ 12 w 47"/>
                <a:gd name="T39" fmla="*/ 56 h 49"/>
                <a:gd name="T40" fmla="*/ 53 w 47"/>
                <a:gd name="T41" fmla="*/ 56 h 49"/>
                <a:gd name="T42" fmla="*/ 60 w 47"/>
                <a:gd name="T43" fmla="*/ 58 h 49"/>
                <a:gd name="T44" fmla="*/ 81 w 47"/>
                <a:gd name="T45" fmla="*/ 132 h 49"/>
                <a:gd name="T46" fmla="*/ 74 w 47"/>
                <a:gd name="T47" fmla="*/ 142 h 49"/>
                <a:gd name="T48" fmla="*/ 37 w 47"/>
                <a:gd name="T49" fmla="*/ 151 h 49"/>
                <a:gd name="T50" fmla="*/ 32 w 47"/>
                <a:gd name="T51" fmla="*/ 147 h 49"/>
                <a:gd name="T52" fmla="*/ 46 w 47"/>
                <a:gd name="T53" fmla="*/ 139 h 49"/>
                <a:gd name="T54" fmla="*/ 62 w 47"/>
                <a:gd name="T55" fmla="*/ 132 h 49"/>
                <a:gd name="T56" fmla="*/ 65 w 47"/>
                <a:gd name="T57" fmla="*/ 126 h 49"/>
                <a:gd name="T58" fmla="*/ 53 w 47"/>
                <a:gd name="T59" fmla="*/ 77 h 49"/>
                <a:gd name="T60" fmla="*/ 46 w 47"/>
                <a:gd name="T61" fmla="*/ 74 h 49"/>
                <a:gd name="T62" fmla="*/ 32 w 47"/>
                <a:gd name="T63" fmla="*/ 77 h 49"/>
                <a:gd name="T64" fmla="*/ 25 w 47"/>
                <a:gd name="T65" fmla="*/ 82 h 49"/>
                <a:gd name="T66" fmla="*/ 41 w 47"/>
                <a:gd name="T67" fmla="*/ 132 h 49"/>
                <a:gd name="T68" fmla="*/ 46 w 47"/>
                <a:gd name="T69" fmla="*/ 139 h 49"/>
                <a:gd name="T70" fmla="*/ 138 w 47"/>
                <a:gd name="T71" fmla="*/ 16 h 49"/>
                <a:gd name="T72" fmla="*/ 138 w 47"/>
                <a:gd name="T73" fmla="*/ 33 h 49"/>
                <a:gd name="T74" fmla="*/ 131 w 47"/>
                <a:gd name="T75" fmla="*/ 40 h 49"/>
                <a:gd name="T76" fmla="*/ 81 w 47"/>
                <a:gd name="T77" fmla="*/ 40 h 49"/>
                <a:gd name="T78" fmla="*/ 74 w 47"/>
                <a:gd name="T79" fmla="*/ 33 h 49"/>
                <a:gd name="T80" fmla="*/ 74 w 47"/>
                <a:gd name="T81" fmla="*/ 16 h 49"/>
                <a:gd name="T82" fmla="*/ 81 w 47"/>
                <a:gd name="T83" fmla="*/ 12 h 49"/>
                <a:gd name="T84" fmla="*/ 131 w 47"/>
                <a:gd name="T85" fmla="*/ 12 h 49"/>
                <a:gd name="T86" fmla="*/ 138 w 47"/>
                <a:gd name="T87" fmla="*/ 16 h 4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grpSp>
      <p:sp>
        <p:nvSpPr>
          <p:cNvPr id="14" name="Freeform 16"/>
          <p:cNvSpPr/>
          <p:nvPr/>
        </p:nvSpPr>
        <p:spPr bwMode="auto">
          <a:xfrm>
            <a:off x="6382808" y="1932518"/>
            <a:ext cx="207433" cy="251883"/>
          </a:xfrm>
          <a:custGeom>
            <a:avLst/>
            <a:gdLst>
              <a:gd name="T0" fmla="*/ 416771534 w 56"/>
              <a:gd name="T1" fmla="*/ 532652892 h 67"/>
              <a:gd name="T2" fmla="*/ 61743828 w 56"/>
              <a:gd name="T3" fmla="*/ 532652892 h 67"/>
              <a:gd name="T4" fmla="*/ 0 w 56"/>
              <a:gd name="T5" fmla="*/ 477002800 h 67"/>
              <a:gd name="T6" fmla="*/ 0 w 56"/>
              <a:gd name="T7" fmla="*/ 63601313 h 67"/>
              <a:gd name="T8" fmla="*/ 61743828 w 56"/>
              <a:gd name="T9" fmla="*/ 0 h 67"/>
              <a:gd name="T10" fmla="*/ 416771534 w 56"/>
              <a:gd name="T11" fmla="*/ 0 h 67"/>
              <a:gd name="T12" fmla="*/ 432206797 w 56"/>
              <a:gd name="T13" fmla="*/ 15899623 h 67"/>
              <a:gd name="T14" fmla="*/ 432206797 w 56"/>
              <a:gd name="T15" fmla="*/ 87449339 h 67"/>
              <a:gd name="T16" fmla="*/ 424489166 w 56"/>
              <a:gd name="T17" fmla="*/ 95400560 h 67"/>
              <a:gd name="T18" fmla="*/ 416771534 w 56"/>
              <a:gd name="T19" fmla="*/ 95400560 h 67"/>
              <a:gd name="T20" fmla="*/ 409053903 w 56"/>
              <a:gd name="T21" fmla="*/ 87449339 h 67"/>
              <a:gd name="T22" fmla="*/ 409053903 w 56"/>
              <a:gd name="T23" fmla="*/ 39750468 h 67"/>
              <a:gd name="T24" fmla="*/ 393615863 w 56"/>
              <a:gd name="T25" fmla="*/ 23850845 h 67"/>
              <a:gd name="T26" fmla="*/ 61743828 w 56"/>
              <a:gd name="T27" fmla="*/ 23850845 h 67"/>
              <a:gd name="T28" fmla="*/ 61743828 w 56"/>
              <a:gd name="T29" fmla="*/ 111300183 h 67"/>
              <a:gd name="T30" fmla="*/ 416771534 w 56"/>
              <a:gd name="T31" fmla="*/ 111300183 h 67"/>
              <a:gd name="T32" fmla="*/ 432206797 w 56"/>
              <a:gd name="T33" fmla="*/ 127199807 h 67"/>
              <a:gd name="T34" fmla="*/ 432206797 w 56"/>
              <a:gd name="T35" fmla="*/ 524701670 h 67"/>
              <a:gd name="T36" fmla="*/ 416771534 w 56"/>
              <a:gd name="T37" fmla="*/ 532652892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5" name="Freeform 17"/>
          <p:cNvSpPr>
            <a:spLocks noEditPoints="1"/>
          </p:cNvSpPr>
          <p:nvPr/>
        </p:nvSpPr>
        <p:spPr bwMode="auto">
          <a:xfrm>
            <a:off x="710141" y="3024718"/>
            <a:ext cx="266700" cy="313267"/>
          </a:xfrm>
          <a:custGeom>
            <a:avLst/>
            <a:gdLst>
              <a:gd name="T0" fmla="*/ 185231484 w 72"/>
              <a:gd name="T1" fmla="*/ 542463616 h 85"/>
              <a:gd name="T2" fmla="*/ 231540050 w 72"/>
              <a:gd name="T3" fmla="*/ 557746423 h 85"/>
              <a:gd name="T4" fmla="*/ 138922919 w 72"/>
              <a:gd name="T5" fmla="*/ 229211692 h 85"/>
              <a:gd name="T6" fmla="*/ 138922919 w 72"/>
              <a:gd name="T7" fmla="*/ 244491734 h 85"/>
              <a:gd name="T8" fmla="*/ 30873303 w 72"/>
              <a:gd name="T9" fmla="*/ 420217749 h 85"/>
              <a:gd name="T10" fmla="*/ 23152894 w 72"/>
              <a:gd name="T11" fmla="*/ 420217749 h 85"/>
              <a:gd name="T12" fmla="*/ 131205288 w 72"/>
              <a:gd name="T13" fmla="*/ 221568906 h 85"/>
              <a:gd name="T14" fmla="*/ 138922919 w 72"/>
              <a:gd name="T15" fmla="*/ 229211692 h 85"/>
              <a:gd name="T16" fmla="*/ 524823928 w 72"/>
              <a:gd name="T17" fmla="*/ 450780598 h 85"/>
              <a:gd name="T18" fmla="*/ 416771534 w 72"/>
              <a:gd name="T19" fmla="*/ 626509378 h 85"/>
              <a:gd name="T20" fmla="*/ 416771534 w 72"/>
              <a:gd name="T21" fmla="*/ 641789420 h 85"/>
              <a:gd name="T22" fmla="*/ 424489166 w 72"/>
              <a:gd name="T23" fmla="*/ 641789420 h 85"/>
              <a:gd name="T24" fmla="*/ 532541559 w 72"/>
              <a:gd name="T25" fmla="*/ 450780598 h 85"/>
              <a:gd name="T26" fmla="*/ 463080100 w 72"/>
              <a:gd name="T27" fmla="*/ 450780598 h 85"/>
              <a:gd name="T28" fmla="*/ 455359691 w 72"/>
              <a:gd name="T29" fmla="*/ 450780598 h 85"/>
              <a:gd name="T30" fmla="*/ 385898231 w 72"/>
              <a:gd name="T31" fmla="*/ 573026465 h 85"/>
              <a:gd name="T32" fmla="*/ 385898231 w 72"/>
              <a:gd name="T33" fmla="*/ 580666486 h 85"/>
              <a:gd name="T34" fmla="*/ 393615863 w 72"/>
              <a:gd name="T35" fmla="*/ 595946529 h 85"/>
              <a:gd name="T36" fmla="*/ 463080100 w 72"/>
              <a:gd name="T37" fmla="*/ 450780598 h 85"/>
              <a:gd name="T38" fmla="*/ 169796222 w 72"/>
              <a:gd name="T39" fmla="*/ 282691840 h 85"/>
              <a:gd name="T40" fmla="*/ 169796222 w 72"/>
              <a:gd name="T41" fmla="*/ 297974646 h 85"/>
              <a:gd name="T42" fmla="*/ 100334763 w 72"/>
              <a:gd name="T43" fmla="*/ 412577728 h 85"/>
              <a:gd name="T44" fmla="*/ 92617131 w 72"/>
              <a:gd name="T45" fmla="*/ 420217749 h 85"/>
              <a:gd name="T46" fmla="*/ 162078591 w 72"/>
              <a:gd name="T47" fmla="*/ 275051819 h 85"/>
              <a:gd name="T48" fmla="*/ 393615863 w 72"/>
              <a:gd name="T49" fmla="*/ 435500556 h 85"/>
              <a:gd name="T50" fmla="*/ 355027706 w 72"/>
              <a:gd name="T51" fmla="*/ 580666486 h 85"/>
              <a:gd name="T52" fmla="*/ 108052394 w 72"/>
              <a:gd name="T53" fmla="*/ 473700662 h 85"/>
              <a:gd name="T54" fmla="*/ 169796222 w 72"/>
              <a:gd name="T55" fmla="*/ 404937707 h 85"/>
              <a:gd name="T56" fmla="*/ 316436772 w 72"/>
              <a:gd name="T57" fmla="*/ 290331861 h 85"/>
              <a:gd name="T58" fmla="*/ 347310075 w 72"/>
              <a:gd name="T59" fmla="*/ 252131755 h 85"/>
              <a:gd name="T60" fmla="*/ 401336272 w 72"/>
              <a:gd name="T61" fmla="*/ 267411798 h 85"/>
              <a:gd name="T62" fmla="*/ 393615863 w 72"/>
              <a:gd name="T63" fmla="*/ 282691840 h 85"/>
              <a:gd name="T64" fmla="*/ 393615863 w 72"/>
              <a:gd name="T65" fmla="*/ 435500556 h 85"/>
              <a:gd name="T66" fmla="*/ 455359691 w 72"/>
              <a:gd name="T67" fmla="*/ 53482912 h 85"/>
              <a:gd name="T68" fmla="*/ 517103519 w 72"/>
              <a:gd name="T69" fmla="*/ 84042997 h 85"/>
              <a:gd name="T70" fmla="*/ 416771534 w 72"/>
              <a:gd name="T71" fmla="*/ 259771776 h 85"/>
              <a:gd name="T72" fmla="*/ 362745338 w 72"/>
              <a:gd name="T73" fmla="*/ 236851713 h 85"/>
              <a:gd name="T74" fmla="*/ 470797731 w 72"/>
              <a:gd name="T75" fmla="*/ 38202870 h 85"/>
              <a:gd name="T76" fmla="*/ 524823928 w 72"/>
              <a:gd name="T77" fmla="*/ 68762955 h 85"/>
              <a:gd name="T78" fmla="*/ 470797731 w 72"/>
              <a:gd name="T79" fmla="*/ 45842891 h 8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6" name="Freeform 18"/>
          <p:cNvSpPr>
            <a:spLocks noEditPoints="1"/>
          </p:cNvSpPr>
          <p:nvPr/>
        </p:nvSpPr>
        <p:spPr bwMode="auto">
          <a:xfrm>
            <a:off x="769408" y="4037755"/>
            <a:ext cx="224367" cy="249767"/>
          </a:xfrm>
          <a:custGeom>
            <a:avLst/>
            <a:gdLst>
              <a:gd name="T0" fmla="*/ 47195528 w 60"/>
              <a:gd name="T1" fmla="*/ 406486862 h 67"/>
              <a:gd name="T2" fmla="*/ 0 w 60"/>
              <a:gd name="T3" fmla="*/ 46901147 h 67"/>
              <a:gd name="T4" fmla="*/ 330360285 w 60"/>
              <a:gd name="T5" fmla="*/ 0 h 67"/>
              <a:gd name="T6" fmla="*/ 338224336 w 60"/>
              <a:gd name="T7" fmla="*/ 62535795 h 67"/>
              <a:gd name="T8" fmla="*/ 330360285 w 60"/>
              <a:gd name="T9" fmla="*/ 70353119 h 67"/>
              <a:gd name="T10" fmla="*/ 322493428 w 60"/>
              <a:gd name="T11" fmla="*/ 23451972 h 67"/>
              <a:gd name="T12" fmla="*/ 47195528 w 60"/>
              <a:gd name="T13" fmla="*/ 7817324 h 67"/>
              <a:gd name="T14" fmla="*/ 330360285 w 60"/>
              <a:gd name="T15" fmla="*/ 78170443 h 67"/>
              <a:gd name="T16" fmla="*/ 338224336 w 60"/>
              <a:gd name="T17" fmla="*/ 93805091 h 67"/>
              <a:gd name="T18" fmla="*/ 173045596 w 60"/>
              <a:gd name="T19" fmla="*/ 101622415 h 67"/>
              <a:gd name="T20" fmla="*/ 117986016 w 60"/>
              <a:gd name="T21" fmla="*/ 398669538 h 67"/>
              <a:gd name="T22" fmla="*/ 456210353 w 60"/>
              <a:gd name="T23" fmla="*/ 523741129 h 67"/>
              <a:gd name="T24" fmla="*/ 125850068 w 60"/>
              <a:gd name="T25" fmla="*/ 476839981 h 67"/>
              <a:gd name="T26" fmla="*/ 173045596 w 60"/>
              <a:gd name="T27" fmla="*/ 109439738 h 67"/>
              <a:gd name="T28" fmla="*/ 471941260 w 60"/>
              <a:gd name="T29" fmla="*/ 125071590 h 67"/>
              <a:gd name="T30" fmla="*/ 464074404 w 60"/>
              <a:gd name="T31" fmla="*/ 187607385 h 67"/>
              <a:gd name="T32" fmla="*/ 448343496 w 60"/>
              <a:gd name="T33" fmla="*/ 179792857 h 67"/>
              <a:gd name="T34" fmla="*/ 440479445 w 60"/>
              <a:gd name="T35" fmla="*/ 125071590 h 67"/>
              <a:gd name="T36" fmla="*/ 173045596 w 60"/>
              <a:gd name="T37" fmla="*/ 195424709 h 67"/>
              <a:gd name="T38" fmla="*/ 471941260 w 60"/>
              <a:gd name="T39" fmla="*/ 211059357 h 67"/>
              <a:gd name="T40" fmla="*/ 456210353 w 60"/>
              <a:gd name="T41" fmla="*/ 523741129 h 67"/>
              <a:gd name="T42" fmla="*/ 180909648 w 60"/>
              <a:gd name="T43" fmla="*/ 140706238 h 67"/>
              <a:gd name="T44" fmla="*/ 173045596 w 60"/>
              <a:gd name="T45" fmla="*/ 132888914 h 67"/>
              <a:gd name="T46" fmla="*/ 432612588 w 60"/>
              <a:gd name="T47" fmla="*/ 125071590 h 67"/>
              <a:gd name="T48" fmla="*/ 440479445 w 60"/>
              <a:gd name="T49" fmla="*/ 132888914 h 67"/>
              <a:gd name="T50" fmla="*/ 432612588 w 60"/>
              <a:gd name="T51" fmla="*/ 156340886 h 67"/>
              <a:gd name="T52" fmla="*/ 173045596 w 60"/>
              <a:gd name="T53" fmla="*/ 148523562 h 67"/>
              <a:gd name="T54" fmla="*/ 180909648 w 60"/>
              <a:gd name="T55" fmla="*/ 140706238 h 67"/>
              <a:gd name="T56" fmla="*/ 440479445 w 60"/>
              <a:gd name="T57" fmla="*/ 148523562 h 67"/>
              <a:gd name="T58" fmla="*/ 432612588 w 60"/>
              <a:gd name="T59" fmla="*/ 156340886 h 67"/>
              <a:gd name="T60" fmla="*/ 180909648 w 60"/>
              <a:gd name="T61" fmla="*/ 171975534 h 67"/>
              <a:gd name="T62" fmla="*/ 173045596 w 60"/>
              <a:gd name="T63" fmla="*/ 164158210 h 67"/>
              <a:gd name="T64" fmla="*/ 432612588 w 60"/>
              <a:gd name="T65" fmla="*/ 164158210 h 67"/>
              <a:gd name="T66" fmla="*/ 440479445 w 60"/>
              <a:gd name="T67" fmla="*/ 171975534 h 67"/>
              <a:gd name="T68" fmla="*/ 432612588 w 60"/>
              <a:gd name="T69" fmla="*/ 195424709 h 67"/>
              <a:gd name="T70" fmla="*/ 173045596 w 60"/>
              <a:gd name="T71" fmla="*/ 187607385 h 67"/>
              <a:gd name="T72" fmla="*/ 180909648 w 60"/>
              <a:gd name="T73" fmla="*/ 179792857 h 67"/>
              <a:gd name="T74" fmla="*/ 440479445 w 60"/>
              <a:gd name="T75" fmla="*/ 187607385 h 67"/>
              <a:gd name="T76" fmla="*/ 432612588 w 60"/>
              <a:gd name="T77" fmla="*/ 195424709 h 67"/>
              <a:gd name="T78" fmla="*/ 55059580 w 60"/>
              <a:gd name="T79" fmla="*/ 23451972 h 67"/>
              <a:gd name="T80" fmla="*/ 47195528 w 60"/>
              <a:gd name="T81" fmla="*/ 15634648 h 67"/>
              <a:gd name="T82" fmla="*/ 306762520 w 60"/>
              <a:gd name="T83" fmla="*/ 15634648 h 67"/>
              <a:gd name="T84" fmla="*/ 314626572 w 60"/>
              <a:gd name="T85" fmla="*/ 15634648 h 67"/>
              <a:gd name="T86" fmla="*/ 306762520 w 60"/>
              <a:gd name="T87" fmla="*/ 39083824 h 67"/>
              <a:gd name="T88" fmla="*/ 47195528 w 60"/>
              <a:gd name="T89" fmla="*/ 39083824 h 67"/>
              <a:gd name="T90" fmla="*/ 55059580 w 60"/>
              <a:gd name="T91" fmla="*/ 31269296 h 67"/>
              <a:gd name="T92" fmla="*/ 314626572 w 60"/>
              <a:gd name="T93" fmla="*/ 39083824 h 67"/>
              <a:gd name="T94" fmla="*/ 306762520 w 60"/>
              <a:gd name="T95" fmla="*/ 39083824 h 67"/>
              <a:gd name="T96" fmla="*/ 55059580 w 60"/>
              <a:gd name="T97" fmla="*/ 62535795 h 67"/>
              <a:gd name="T98" fmla="*/ 47195528 w 60"/>
              <a:gd name="T99" fmla="*/ 54718471 h 67"/>
              <a:gd name="T100" fmla="*/ 306762520 w 60"/>
              <a:gd name="T101" fmla="*/ 46901147 h 67"/>
              <a:gd name="T102" fmla="*/ 314626572 w 60"/>
              <a:gd name="T103" fmla="*/ 54718471 h 67"/>
              <a:gd name="T104" fmla="*/ 306762520 w 60"/>
              <a:gd name="T105" fmla="*/ 78170443 h 67"/>
              <a:gd name="T106" fmla="*/ 47195528 w 60"/>
              <a:gd name="T107" fmla="*/ 70353119 h 67"/>
              <a:gd name="T108" fmla="*/ 55059580 w 60"/>
              <a:gd name="T109" fmla="*/ 62535795 h 67"/>
              <a:gd name="T110" fmla="*/ 314626572 w 60"/>
              <a:gd name="T111" fmla="*/ 70353119 h 67"/>
              <a:gd name="T112" fmla="*/ 306762520 w 60"/>
              <a:gd name="T113" fmla="*/ 78170443 h 6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8" name="Freeform 21"/>
          <p:cNvSpPr>
            <a:spLocks noEditPoints="1"/>
          </p:cNvSpPr>
          <p:nvPr/>
        </p:nvSpPr>
        <p:spPr bwMode="auto">
          <a:xfrm>
            <a:off x="710141" y="5276851"/>
            <a:ext cx="304800" cy="304800"/>
          </a:xfrm>
          <a:custGeom>
            <a:avLst/>
            <a:gdLst>
              <a:gd name="T0" fmla="*/ 637292195 w 82"/>
              <a:gd name="T1" fmla="*/ 318646098 h 82"/>
              <a:gd name="T2" fmla="*/ 0 w 82"/>
              <a:gd name="T3" fmla="*/ 318646098 h 82"/>
              <a:gd name="T4" fmla="*/ 489627746 w 82"/>
              <a:gd name="T5" fmla="*/ 334190898 h 82"/>
              <a:gd name="T6" fmla="*/ 520714559 w 82"/>
              <a:gd name="T7" fmla="*/ 272014485 h 82"/>
              <a:gd name="T8" fmla="*/ 575118571 w 82"/>
              <a:gd name="T9" fmla="*/ 303101298 h 82"/>
              <a:gd name="T10" fmla="*/ 590660583 w 82"/>
              <a:gd name="T11" fmla="*/ 256472473 h 82"/>
              <a:gd name="T12" fmla="*/ 590660583 w 82"/>
              <a:gd name="T13" fmla="*/ 318646098 h 82"/>
              <a:gd name="T14" fmla="*/ 590660583 w 82"/>
              <a:gd name="T15" fmla="*/ 341960510 h 82"/>
              <a:gd name="T16" fmla="*/ 590660583 w 82"/>
              <a:gd name="T17" fmla="*/ 357505310 h 82"/>
              <a:gd name="T18" fmla="*/ 582888183 w 82"/>
              <a:gd name="T19" fmla="*/ 357505310 h 82"/>
              <a:gd name="T20" fmla="*/ 559573771 w 82"/>
              <a:gd name="T21" fmla="*/ 341960510 h 82"/>
              <a:gd name="T22" fmla="*/ 559573771 w 82"/>
              <a:gd name="T23" fmla="*/ 365277710 h 82"/>
              <a:gd name="T24" fmla="*/ 582888183 w 82"/>
              <a:gd name="T25" fmla="*/ 380819722 h 82"/>
              <a:gd name="T26" fmla="*/ 318646098 w 82"/>
              <a:gd name="T27" fmla="*/ 590660583 h 82"/>
              <a:gd name="T28" fmla="*/ 318646098 w 82"/>
              <a:gd name="T29" fmla="*/ 38859212 h 82"/>
              <a:gd name="T30" fmla="*/ 404136922 w 82"/>
              <a:gd name="T31" fmla="*/ 62173624 h 82"/>
              <a:gd name="T32" fmla="*/ 287559285 w 82"/>
              <a:gd name="T33" fmla="*/ 116577637 h 82"/>
              <a:gd name="T34" fmla="*/ 233155273 w 82"/>
              <a:gd name="T35" fmla="*/ 132122437 h 82"/>
              <a:gd name="T36" fmla="*/ 225382873 w 82"/>
              <a:gd name="T37" fmla="*/ 186523661 h 82"/>
              <a:gd name="T38" fmla="*/ 202068461 w 82"/>
              <a:gd name="T39" fmla="*/ 225382873 h 82"/>
              <a:gd name="T40" fmla="*/ 186523661 w 82"/>
              <a:gd name="T41" fmla="*/ 240927673 h 82"/>
              <a:gd name="T42" fmla="*/ 202068461 w 82"/>
              <a:gd name="T43" fmla="*/ 256472473 h 82"/>
              <a:gd name="T44" fmla="*/ 225382873 w 82"/>
              <a:gd name="T45" fmla="*/ 248700073 h 82"/>
              <a:gd name="T46" fmla="*/ 256472473 w 82"/>
              <a:gd name="T47" fmla="*/ 217613261 h 82"/>
              <a:gd name="T48" fmla="*/ 295331685 w 82"/>
              <a:gd name="T49" fmla="*/ 233155273 h 82"/>
              <a:gd name="T50" fmla="*/ 318646098 w 82"/>
              <a:gd name="T51" fmla="*/ 264242085 h 82"/>
              <a:gd name="T52" fmla="*/ 272014485 w 82"/>
              <a:gd name="T53" fmla="*/ 264242085 h 82"/>
              <a:gd name="T54" fmla="*/ 248700073 w 82"/>
              <a:gd name="T55" fmla="*/ 248700073 h 82"/>
              <a:gd name="T56" fmla="*/ 194296061 w 82"/>
              <a:gd name="T57" fmla="*/ 287559285 h 82"/>
              <a:gd name="T58" fmla="*/ 178754049 w 82"/>
              <a:gd name="T59" fmla="*/ 357505310 h 82"/>
              <a:gd name="T60" fmla="*/ 217613261 w 82"/>
              <a:gd name="T61" fmla="*/ 396364522 h 82"/>
              <a:gd name="T62" fmla="*/ 272014485 w 82"/>
              <a:gd name="T63" fmla="*/ 396364522 h 82"/>
              <a:gd name="T64" fmla="*/ 334190898 w 82"/>
              <a:gd name="T65" fmla="*/ 544028971 h 82"/>
              <a:gd name="T66" fmla="*/ 380819722 w 82"/>
              <a:gd name="T67" fmla="*/ 442996134 h 82"/>
              <a:gd name="T68" fmla="*/ 380819722 w 82"/>
              <a:gd name="T69" fmla="*/ 341960510 h 82"/>
              <a:gd name="T70" fmla="*/ 341960510 w 82"/>
              <a:gd name="T71" fmla="*/ 295331685 h 82"/>
              <a:gd name="T72" fmla="*/ 365277710 w 82"/>
              <a:gd name="T73" fmla="*/ 318646098 h 82"/>
              <a:gd name="T74" fmla="*/ 411909322 w 82"/>
              <a:gd name="T75" fmla="*/ 287559285 h 82"/>
              <a:gd name="T76" fmla="*/ 388592122 w 82"/>
              <a:gd name="T77" fmla="*/ 264242085 h 82"/>
              <a:gd name="T78" fmla="*/ 427451334 w 82"/>
              <a:gd name="T79" fmla="*/ 264242085 h 82"/>
              <a:gd name="T80" fmla="*/ 481855346 w 82"/>
              <a:gd name="T81" fmla="*/ 334190898 h 82"/>
              <a:gd name="T82" fmla="*/ 396364522 w 82"/>
              <a:gd name="T83" fmla="*/ 450768534 h 82"/>
              <a:gd name="T84" fmla="*/ 380819722 w 82"/>
              <a:gd name="T85" fmla="*/ 489627746 h 82"/>
              <a:gd name="T86" fmla="*/ 404136922 w 82"/>
              <a:gd name="T87" fmla="*/ 450768534 h 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609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1219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2438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30480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36576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42672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4876800" algn="l" defTabSz="12192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19" name="Rectangle 22"/>
          <p:cNvSpPr>
            <a:spLocks noChangeArrowheads="1"/>
          </p:cNvSpPr>
          <p:nvPr/>
        </p:nvSpPr>
        <p:spPr bwMode="auto">
          <a:xfrm>
            <a:off x="1321856" y="1748367"/>
            <a:ext cx="392642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en-US" altLang="zh-CN" sz="1400" dirty="0">
                <a:ea typeface="微软雅黑" panose="020B0503020204020204" pitchFamily="34" charset="-122"/>
                <a:cs typeface="Arial" panose="020B0604020202020204" pitchFamily="34" charset="0"/>
              </a:rPr>
              <a:t>1</a:t>
            </a:r>
            <a:r>
              <a:rPr lang="zh-CN" altLang="en-US" sz="1400" dirty="0">
                <a:ea typeface="微软雅黑" panose="020B0503020204020204" pitchFamily="34" charset="-122"/>
                <a:cs typeface="Arial" panose="020B0604020202020204" pitchFamily="34" charset="0"/>
              </a:rPr>
              <a:t>、严格落实“改必改好”指导意见及10千伏及以下配电网基建项目立项原则。</a:t>
            </a:r>
            <a:endParaRPr lang="zh-CN" altLang="en-US" sz="1400" dirty="0">
              <a:ea typeface="微软雅黑" panose="020B0503020204020204" pitchFamily="34" charset="-122"/>
              <a:cs typeface="Arial" panose="020B0604020202020204" pitchFamily="34" charset="0"/>
            </a:endParaRPr>
          </a:p>
        </p:txBody>
      </p:sp>
      <p:sp>
        <p:nvSpPr>
          <p:cNvPr id="20" name="Rectangle 23"/>
          <p:cNvSpPr>
            <a:spLocks noChangeArrowheads="1"/>
          </p:cNvSpPr>
          <p:nvPr/>
        </p:nvSpPr>
        <p:spPr bwMode="auto">
          <a:xfrm>
            <a:off x="1322070" y="3743325"/>
            <a:ext cx="4102735" cy="1118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auto">
              <a:lnSpc>
                <a:spcPct val="130000"/>
              </a:lnSpc>
              <a:buNone/>
            </a:pPr>
            <a:r>
              <a:rPr lang="en-US" altLang="zh-CN" sz="1400" dirty="0">
                <a:solidFill>
                  <a:schemeClr val="tx1"/>
                </a:solidFill>
                <a:ea typeface="微软雅黑" panose="020B0503020204020204" pitchFamily="34" charset="-122"/>
                <a:cs typeface="Arial" panose="020B0604020202020204" pitchFamily="34" charset="0"/>
              </a:rPr>
              <a:t>3</a:t>
            </a:r>
            <a:r>
              <a:rPr lang="zh-CN" altLang="en-US" sz="1400" dirty="0">
                <a:solidFill>
                  <a:schemeClr val="tx1"/>
                </a:solidFill>
                <a:ea typeface="微软雅黑" panose="020B0503020204020204" pitchFamily="34" charset="-122"/>
                <a:cs typeface="Arial" panose="020B0604020202020204" pitchFamily="34" charset="0"/>
              </a:rPr>
              <a:t>、</a:t>
            </a:r>
            <a:r>
              <a:rPr sz="1400" dirty="0">
                <a:ea typeface="微软雅黑" panose="020B0503020204020204" pitchFamily="34" charset="-122"/>
                <a:cs typeface="Arial" panose="020B0604020202020204" pitchFamily="34" charset="0"/>
                <a:sym typeface="+mn-ea"/>
              </a:rPr>
              <a:t>满足新田县经济社会发展用电需求，优化电网布局，提高城区基础设施承载力，确定新田县变电站的位置、规模和高压廊道，为县国土空间规划的编制奠定基础</a:t>
            </a:r>
            <a:r>
              <a:rPr lang="zh-CN" altLang="en-US" sz="1400" dirty="0">
                <a:ea typeface="微软雅黑" panose="020B0503020204020204" pitchFamily="34" charset="-122"/>
                <a:cs typeface="Arial" panose="020B0604020202020204" pitchFamily="34" charset="0"/>
                <a:sym typeface="+mn-ea"/>
              </a:rPr>
              <a:t>。</a:t>
            </a:r>
            <a:endParaRPr lang="en-US" altLang="zh-CN" sz="1400" dirty="0">
              <a:solidFill>
                <a:schemeClr val="tx1"/>
              </a:solidFill>
              <a:ea typeface="微软雅黑" panose="020B0503020204020204" pitchFamily="34" charset="-122"/>
              <a:cs typeface="Arial" panose="020B0604020202020204" pitchFamily="34" charset="0"/>
            </a:endParaRPr>
          </a:p>
        </p:txBody>
      </p:sp>
      <p:sp>
        <p:nvSpPr>
          <p:cNvPr id="21" name="Rectangle 24"/>
          <p:cNvSpPr>
            <a:spLocks noChangeArrowheads="1"/>
          </p:cNvSpPr>
          <p:nvPr/>
        </p:nvSpPr>
        <p:spPr bwMode="auto">
          <a:xfrm>
            <a:off x="6943512" y="1746039"/>
            <a:ext cx="4008970" cy="139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auto">
              <a:lnSpc>
                <a:spcPct val="130000"/>
              </a:lnSpc>
              <a:buNone/>
            </a:pPr>
            <a:r>
              <a:rPr lang="en-US" altLang="zh-CN" sz="1400" dirty="0">
                <a:solidFill>
                  <a:schemeClr val="tx1"/>
                </a:solidFill>
                <a:ea typeface="微软雅黑" panose="020B0503020204020204" pitchFamily="34" charset="-122"/>
                <a:cs typeface="Arial" panose="020B0604020202020204" pitchFamily="34" charset="0"/>
                <a:sym typeface="+mn-ea"/>
              </a:rPr>
              <a:t>2</a:t>
            </a:r>
            <a:r>
              <a:rPr lang="zh-CN" altLang="en-US" sz="1400" dirty="0">
                <a:solidFill>
                  <a:schemeClr val="tx1"/>
                </a:solidFill>
                <a:ea typeface="微软雅黑" panose="020B0503020204020204" pitchFamily="34" charset="-122"/>
                <a:cs typeface="Arial" panose="020B0604020202020204" pitchFamily="34" charset="0"/>
                <a:sym typeface="+mn-ea"/>
              </a:rPr>
              <a:t>、</a:t>
            </a:r>
            <a:r>
              <a:rPr lang="zh-CN" altLang="en-US" sz="1400" dirty="0">
                <a:ea typeface="微软雅黑" panose="020B0503020204020204" pitchFamily="34" charset="-122"/>
                <a:cs typeface="Arial" panose="020B0604020202020204" pitchFamily="34" charset="0"/>
                <a:sym typeface="+mn-ea"/>
              </a:rPr>
              <a:t>根据</a:t>
            </a:r>
            <a:r>
              <a:rPr lang="en-US" altLang="zh-CN" sz="1400" dirty="0">
                <a:ea typeface="微软雅黑" panose="020B0503020204020204" pitchFamily="34" charset="-122"/>
                <a:cs typeface="Arial" panose="020B0604020202020204" pitchFamily="34" charset="0"/>
                <a:sym typeface="+mn-ea"/>
              </a:rPr>
              <a:t>“</a:t>
            </a:r>
            <a:r>
              <a:rPr lang="zh-CN" altLang="en-US" sz="1400" dirty="0">
                <a:ea typeface="微软雅黑" panose="020B0503020204020204" pitchFamily="34" charset="-122"/>
                <a:cs typeface="Arial" panose="020B0604020202020204" pitchFamily="34" charset="0"/>
                <a:sym typeface="+mn-ea"/>
              </a:rPr>
              <a:t>十四五</a:t>
            </a:r>
            <a:r>
              <a:rPr lang="en-US" altLang="zh-CN" sz="1400" dirty="0">
                <a:ea typeface="微软雅黑" panose="020B0503020204020204" pitchFamily="34" charset="-122"/>
                <a:cs typeface="Arial" panose="020B0604020202020204" pitchFamily="34" charset="0"/>
                <a:sym typeface="+mn-ea"/>
              </a:rPr>
              <a:t>”</a:t>
            </a:r>
            <a:r>
              <a:rPr lang="zh-CN" altLang="en-US" sz="1400" dirty="0">
                <a:ea typeface="微软雅黑" panose="020B0503020204020204" pitchFamily="34" charset="-122"/>
                <a:cs typeface="Arial" panose="020B0604020202020204" pitchFamily="34" charset="0"/>
                <a:sym typeface="+mn-ea"/>
              </a:rPr>
              <a:t>主网修编成果，结合上级变电站配套送出工程，重点优化完善网架结构，加强站间互联，提升负荷转供能力，提高</a:t>
            </a:r>
            <a:r>
              <a:rPr lang="en-US" altLang="zh-CN" sz="1400" dirty="0">
                <a:ea typeface="微软雅黑" panose="020B0503020204020204" pitchFamily="34" charset="-122"/>
                <a:cs typeface="Arial" panose="020B0604020202020204" pitchFamily="34" charset="0"/>
                <a:sym typeface="+mn-ea"/>
              </a:rPr>
              <a:t>10</a:t>
            </a:r>
            <a:r>
              <a:rPr lang="zh-CN" altLang="en-US" sz="1400" dirty="0">
                <a:ea typeface="微软雅黑" panose="020B0503020204020204" pitchFamily="34" charset="-122"/>
                <a:cs typeface="Arial" panose="020B0604020202020204" pitchFamily="34" charset="0"/>
                <a:sym typeface="+mn-ea"/>
              </a:rPr>
              <a:t>千伏线路</a:t>
            </a:r>
            <a:r>
              <a:rPr lang="en-US" altLang="zh-CN" sz="1400" dirty="0">
                <a:ea typeface="微软雅黑" panose="020B0503020204020204" pitchFamily="34" charset="-122"/>
                <a:cs typeface="Arial" panose="020B0604020202020204" pitchFamily="34" charset="0"/>
                <a:sym typeface="+mn-ea"/>
              </a:rPr>
              <a:t>N-1</a:t>
            </a:r>
            <a:r>
              <a:rPr lang="zh-CN" altLang="en-US" sz="1400" dirty="0">
                <a:ea typeface="微软雅黑" panose="020B0503020204020204" pitchFamily="34" charset="-122"/>
                <a:cs typeface="Arial" panose="020B0604020202020204" pitchFamily="34" charset="0"/>
                <a:sym typeface="+mn-ea"/>
              </a:rPr>
              <a:t>通过率；</a:t>
            </a:r>
            <a:r>
              <a:rPr lang="zh-CN" altLang="en-US" sz="1400" dirty="0">
                <a:ea typeface="微软雅黑" panose="020B0503020204020204" pitchFamily="34" charset="-122"/>
                <a:cs typeface="Arial" panose="020B0604020202020204" pitchFamily="34" charset="0"/>
                <a:sym typeface="+mn-ea"/>
              </a:rPr>
              <a:t>统筹解决规划期内预期</a:t>
            </a:r>
            <a:r>
              <a:rPr lang="zh-CN" altLang="en-US" sz="1400" dirty="0">
                <a:ea typeface="微软雅黑" panose="020B0503020204020204" pitchFamily="34" charset="-122"/>
                <a:cs typeface="Arial" panose="020B0604020202020204" pitchFamily="34" charset="0"/>
                <a:sym typeface="+mn-ea"/>
              </a:rPr>
              <a:t>线路重过载问题，新增强联络通道网架项目。</a:t>
            </a:r>
            <a:endParaRPr lang="zh-CN" altLang="en-US" sz="1400" dirty="0">
              <a:solidFill>
                <a:schemeClr val="tx1"/>
              </a:solidFill>
              <a:ea typeface="微软雅黑" panose="020B0503020204020204" pitchFamily="34" charset="-122"/>
              <a:cs typeface="Arial" panose="020B0604020202020204" pitchFamily="34" charset="0"/>
            </a:endParaRPr>
          </a:p>
        </p:txBody>
      </p:sp>
      <p:sp>
        <p:nvSpPr>
          <p:cNvPr id="25" name="Rectangle 27"/>
          <p:cNvSpPr>
            <a:spLocks noChangeArrowheads="1"/>
          </p:cNvSpPr>
          <p:nvPr/>
        </p:nvSpPr>
        <p:spPr bwMode="auto">
          <a:xfrm>
            <a:off x="6943725" y="3846196"/>
            <a:ext cx="4781550" cy="1118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30000"/>
              </a:lnSpc>
              <a:buNone/>
            </a:pPr>
            <a:r>
              <a:rPr lang="en-US" altLang="zh-CN" sz="1400" dirty="0">
                <a:solidFill>
                  <a:schemeClr val="tx1"/>
                </a:solidFill>
                <a:ea typeface="微软雅黑" panose="020B0503020204020204" pitchFamily="34" charset="-122"/>
                <a:cs typeface="Arial" panose="020B0604020202020204" pitchFamily="34" charset="0"/>
                <a:sym typeface="+mn-ea"/>
              </a:rPr>
              <a:t>4</a:t>
            </a:r>
            <a:r>
              <a:rPr lang="zh-CN" altLang="en-US" sz="1400" dirty="0">
                <a:solidFill>
                  <a:schemeClr val="tx1"/>
                </a:solidFill>
                <a:ea typeface="微软雅黑" panose="020B0503020204020204" pitchFamily="34" charset="-122"/>
                <a:cs typeface="Arial" panose="020B0604020202020204" pitchFamily="34" charset="0"/>
                <a:sym typeface="+mn-ea"/>
              </a:rPr>
              <a:t>、</a:t>
            </a:r>
            <a:r>
              <a:rPr sz="1400" dirty="0">
                <a:solidFill>
                  <a:schemeClr val="tx1"/>
                </a:solidFill>
                <a:ea typeface="微软雅黑" panose="020B0503020204020204" pitchFamily="34" charset="-122"/>
                <a:cs typeface="Arial" panose="020B0604020202020204" pitchFamily="34" charset="0"/>
                <a:sym typeface="+mn-ea"/>
              </a:rPr>
              <a:t>立足新田县经济社会发展现状及电网现状，以电力需求为导向，充分考虑电力需求的增长和负荷空间分布情况，研究和制定电网的长远发展目标，确定电网的远景目标网架、中期目标网架及过渡方案和近期建设改造规划。</a:t>
            </a:r>
            <a:endParaRPr sz="1400" dirty="0">
              <a:solidFill>
                <a:schemeClr val="tx1"/>
              </a:solidFill>
              <a:ea typeface="微软雅黑" panose="020B0503020204020204" pitchFamily="34" charset="-122"/>
              <a:cs typeface="Arial" panose="020B0604020202020204" pitchFamily="34" charset="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985603" y="2630868"/>
            <a:ext cx="2224913" cy="2224913"/>
            <a:chOff x="2071328" y="2531062"/>
            <a:chExt cx="2224913" cy="2224913"/>
          </a:xfrm>
        </p:grpSpPr>
        <p:grpSp>
          <p:nvGrpSpPr>
            <p:cNvPr id="10" name="组合 9"/>
            <p:cNvGrpSpPr/>
            <p:nvPr/>
          </p:nvGrpSpPr>
          <p:grpSpPr>
            <a:xfrm>
              <a:off x="2071328" y="2531062"/>
              <a:ext cx="2224913" cy="2224913"/>
              <a:chOff x="3362962" y="695961"/>
              <a:chExt cx="5466078" cy="5466078"/>
            </a:xfrm>
          </p:grpSpPr>
          <p:sp>
            <p:nvSpPr>
              <p:cNvPr id="23" name="椭圆 22"/>
              <p:cNvSpPr/>
              <p:nvPr/>
            </p:nvSpPr>
            <p:spPr>
              <a:xfrm>
                <a:off x="3362962" y="695961"/>
                <a:ext cx="5466078" cy="5466078"/>
              </a:xfrm>
              <a:prstGeom prst="ellipse">
                <a:avLst/>
              </a:prstGeom>
              <a:solidFill>
                <a:schemeClr val="bg1">
                  <a:lumMod val="6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561477" y="894476"/>
                <a:ext cx="5069048" cy="5069048"/>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标题 1"/>
            <p:cNvSpPr txBox="1"/>
            <p:nvPr/>
          </p:nvSpPr>
          <p:spPr>
            <a:xfrm>
              <a:off x="2204988" y="2998702"/>
              <a:ext cx="1957592" cy="102936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8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目录</a:t>
              </a:r>
              <a:r>
                <a:rPr kumimoji="0" lang="zh-CN" altLang="en-US" sz="4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 </a:t>
              </a:r>
              <a:r>
                <a:rPr kumimoji="0" lang="en-US" altLang="zh-CN"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CONTENT</a:t>
              </a:r>
              <a:endParaRPr kumimoji="0" lang="zh-CN" altLang="en-US"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grpSp>
        <p:nvGrpSpPr>
          <p:cNvPr id="11" name="组合 10"/>
          <p:cNvGrpSpPr/>
          <p:nvPr>
            <p:custDataLst>
              <p:tags r:id="rId1"/>
            </p:custDataLst>
          </p:nvPr>
        </p:nvGrpSpPr>
        <p:grpSpPr>
          <a:xfrm>
            <a:off x="4856478" y="2056130"/>
            <a:ext cx="7410042" cy="672463"/>
            <a:chOff x="4941977" y="1421068"/>
            <a:chExt cx="4181550" cy="672485"/>
          </a:xfrm>
        </p:grpSpPr>
        <p:sp>
          <p:nvSpPr>
            <p:cNvPr id="181" name="任意多边形 180"/>
            <p:cNvSpPr/>
            <p:nvPr>
              <p:custDataLst>
                <p:tags r:id="rId2"/>
              </p:custDataLst>
            </p:nvPr>
          </p:nvSpPr>
          <p:spPr>
            <a:xfrm flipH="1">
              <a:off x="4941977" y="1421068"/>
              <a:ext cx="2424859" cy="635655"/>
            </a:xfrm>
            <a:custGeom>
              <a:avLst/>
              <a:gdLst>
                <a:gd name="connsiteX0" fmla="*/ 5217265 w 5554565"/>
                <a:gd name="connsiteY0" fmla="*/ 0 h 635916"/>
                <a:gd name="connsiteX1" fmla="*/ 4917952 w 5554565"/>
                <a:gd name="connsiteY1" fmla="*/ 0 h 635916"/>
                <a:gd name="connsiteX2" fmla="*/ 4838444 w 5554565"/>
                <a:gd name="connsiteY2" fmla="*/ 0 h 635916"/>
                <a:gd name="connsiteX3" fmla="*/ 4539348 w 5554565"/>
                <a:gd name="connsiteY3" fmla="*/ 0 h 635916"/>
                <a:gd name="connsiteX4" fmla="*/ 4539132 w 5554565"/>
                <a:gd name="connsiteY4" fmla="*/ 0 h 635916"/>
                <a:gd name="connsiteX5" fmla="*/ 4240035 w 5554565"/>
                <a:gd name="connsiteY5" fmla="*/ 0 h 635916"/>
                <a:gd name="connsiteX6" fmla="*/ 4201211 w 5554565"/>
                <a:gd name="connsiteY6" fmla="*/ 0 h 635916"/>
                <a:gd name="connsiteX7" fmla="*/ 4160527 w 5554565"/>
                <a:gd name="connsiteY7" fmla="*/ 0 h 635916"/>
                <a:gd name="connsiteX8" fmla="*/ 3901898 w 5554565"/>
                <a:gd name="connsiteY8" fmla="*/ 0 h 635916"/>
                <a:gd name="connsiteX9" fmla="*/ 3861215 w 5554565"/>
                <a:gd name="connsiteY9" fmla="*/ 0 h 635916"/>
                <a:gd name="connsiteX10" fmla="*/ 3822390 w 5554565"/>
                <a:gd name="connsiteY10" fmla="*/ 0 h 635916"/>
                <a:gd name="connsiteX11" fmla="*/ 3680513 w 5554565"/>
                <a:gd name="connsiteY11" fmla="*/ 0 h 635916"/>
                <a:gd name="connsiteX12" fmla="*/ 3532677 w 5554565"/>
                <a:gd name="connsiteY12" fmla="*/ 0 h 635916"/>
                <a:gd name="connsiteX13" fmla="*/ 3523294 w 5554565"/>
                <a:gd name="connsiteY13" fmla="*/ 0 h 635916"/>
                <a:gd name="connsiteX14" fmla="*/ 3523077 w 5554565"/>
                <a:gd name="connsiteY14" fmla="*/ 0 h 635916"/>
                <a:gd name="connsiteX15" fmla="*/ 3381201 w 5554565"/>
                <a:gd name="connsiteY15" fmla="*/ 0 h 635916"/>
                <a:gd name="connsiteX16" fmla="*/ 3377940 w 5554565"/>
                <a:gd name="connsiteY16" fmla="*/ 0 h 635916"/>
                <a:gd name="connsiteX17" fmla="*/ 3301693 w 5554565"/>
                <a:gd name="connsiteY17" fmla="*/ 0 h 635916"/>
                <a:gd name="connsiteX18" fmla="*/ 3233365 w 5554565"/>
                <a:gd name="connsiteY18" fmla="*/ 0 h 635916"/>
                <a:gd name="connsiteX19" fmla="*/ 3230102 w 5554565"/>
                <a:gd name="connsiteY19" fmla="*/ 0 h 635916"/>
                <a:gd name="connsiteX20" fmla="*/ 3223981 w 5554565"/>
                <a:gd name="connsiteY20" fmla="*/ 0 h 635916"/>
                <a:gd name="connsiteX21" fmla="*/ 3153856 w 5554565"/>
                <a:gd name="connsiteY21" fmla="*/ 0 h 635916"/>
                <a:gd name="connsiteX22" fmla="*/ 3144473 w 5554565"/>
                <a:gd name="connsiteY22" fmla="*/ 0 h 635916"/>
                <a:gd name="connsiteX23" fmla="*/ 3078628 w 5554565"/>
                <a:gd name="connsiteY23" fmla="*/ 0 h 635916"/>
                <a:gd name="connsiteX24" fmla="*/ 3002596 w 5554565"/>
                <a:gd name="connsiteY24" fmla="*/ 0 h 635916"/>
                <a:gd name="connsiteX25" fmla="*/ 3002380 w 5554565"/>
                <a:gd name="connsiteY25" fmla="*/ 0 h 635916"/>
                <a:gd name="connsiteX26" fmla="*/ 2999119 w 5554565"/>
                <a:gd name="connsiteY26" fmla="*/ 0 h 635916"/>
                <a:gd name="connsiteX27" fmla="*/ 2930790 w 5554565"/>
                <a:gd name="connsiteY27" fmla="*/ 0 h 635916"/>
                <a:gd name="connsiteX28" fmla="*/ 2854760 w 5554565"/>
                <a:gd name="connsiteY28" fmla="*/ 0 h 635916"/>
                <a:gd name="connsiteX29" fmla="*/ 2854544 w 5554565"/>
                <a:gd name="connsiteY29" fmla="*/ 0 h 635916"/>
                <a:gd name="connsiteX30" fmla="*/ 2851281 w 5554565"/>
                <a:gd name="connsiteY30" fmla="*/ 0 h 635916"/>
                <a:gd name="connsiteX31" fmla="*/ 2845160 w 5554565"/>
                <a:gd name="connsiteY31" fmla="*/ 0 h 635916"/>
                <a:gd name="connsiteX32" fmla="*/ 2709406 w 5554565"/>
                <a:gd name="connsiteY32" fmla="*/ 0 h 635916"/>
                <a:gd name="connsiteX33" fmla="*/ 2703284 w 5554565"/>
                <a:gd name="connsiteY33" fmla="*/ 0 h 635916"/>
                <a:gd name="connsiteX34" fmla="*/ 2700023 w 5554565"/>
                <a:gd name="connsiteY34" fmla="*/ 0 h 635916"/>
                <a:gd name="connsiteX35" fmla="*/ 2699807 w 5554565"/>
                <a:gd name="connsiteY35" fmla="*/ 0 h 635916"/>
                <a:gd name="connsiteX36" fmla="*/ 2623776 w 5554565"/>
                <a:gd name="connsiteY36" fmla="*/ 0 h 635916"/>
                <a:gd name="connsiteX37" fmla="*/ 2555448 w 5554565"/>
                <a:gd name="connsiteY37" fmla="*/ 0 h 635916"/>
                <a:gd name="connsiteX38" fmla="*/ 2552185 w 5554565"/>
                <a:gd name="connsiteY38" fmla="*/ 0 h 635916"/>
                <a:gd name="connsiteX39" fmla="*/ 2551969 w 5554565"/>
                <a:gd name="connsiteY39" fmla="*/ 0 h 635916"/>
                <a:gd name="connsiteX40" fmla="*/ 2475939 w 5554565"/>
                <a:gd name="connsiteY40" fmla="*/ 0 h 635916"/>
                <a:gd name="connsiteX41" fmla="*/ 2410093 w 5554565"/>
                <a:gd name="connsiteY41" fmla="*/ 0 h 635916"/>
                <a:gd name="connsiteX42" fmla="*/ 2400711 w 5554565"/>
                <a:gd name="connsiteY42" fmla="*/ 0 h 635916"/>
                <a:gd name="connsiteX43" fmla="*/ 2330585 w 5554565"/>
                <a:gd name="connsiteY43" fmla="*/ 0 h 635916"/>
                <a:gd name="connsiteX44" fmla="*/ 2324463 w 5554565"/>
                <a:gd name="connsiteY44" fmla="*/ 0 h 635916"/>
                <a:gd name="connsiteX45" fmla="*/ 2321202 w 5554565"/>
                <a:gd name="connsiteY45" fmla="*/ 0 h 635916"/>
                <a:gd name="connsiteX46" fmla="*/ 2252873 w 5554565"/>
                <a:gd name="connsiteY46" fmla="*/ 0 h 635916"/>
                <a:gd name="connsiteX47" fmla="*/ 2176627 w 5554565"/>
                <a:gd name="connsiteY47" fmla="*/ 0 h 635916"/>
                <a:gd name="connsiteX48" fmla="*/ 2173364 w 5554565"/>
                <a:gd name="connsiteY48" fmla="*/ 0 h 635916"/>
                <a:gd name="connsiteX49" fmla="*/ 2031489 w 5554565"/>
                <a:gd name="connsiteY49" fmla="*/ 0 h 635916"/>
                <a:gd name="connsiteX50" fmla="*/ 2031272 w 5554565"/>
                <a:gd name="connsiteY50" fmla="*/ 0 h 635916"/>
                <a:gd name="connsiteX51" fmla="*/ 2021890 w 5554565"/>
                <a:gd name="connsiteY51" fmla="*/ 0 h 635916"/>
                <a:gd name="connsiteX52" fmla="*/ 1874052 w 5554565"/>
                <a:gd name="connsiteY52" fmla="*/ 0 h 635916"/>
                <a:gd name="connsiteX53" fmla="*/ 1732175 w 5554565"/>
                <a:gd name="connsiteY53" fmla="*/ 0 h 635916"/>
                <a:gd name="connsiteX54" fmla="*/ 1693351 w 5554565"/>
                <a:gd name="connsiteY54" fmla="*/ 0 h 635916"/>
                <a:gd name="connsiteX55" fmla="*/ 1652668 w 5554565"/>
                <a:gd name="connsiteY55" fmla="*/ 0 h 635916"/>
                <a:gd name="connsiteX56" fmla="*/ 1394039 w 5554565"/>
                <a:gd name="connsiteY56" fmla="*/ 0 h 635916"/>
                <a:gd name="connsiteX57" fmla="*/ 1353355 w 5554565"/>
                <a:gd name="connsiteY57" fmla="*/ 0 h 635916"/>
                <a:gd name="connsiteX58" fmla="*/ 1314531 w 5554565"/>
                <a:gd name="connsiteY58" fmla="*/ 0 h 635916"/>
                <a:gd name="connsiteX59" fmla="*/ 1015434 w 5554565"/>
                <a:gd name="connsiteY59" fmla="*/ 0 h 635916"/>
                <a:gd name="connsiteX60" fmla="*/ 1015218 w 5554565"/>
                <a:gd name="connsiteY60" fmla="*/ 0 h 635916"/>
                <a:gd name="connsiteX61" fmla="*/ 716122 w 5554565"/>
                <a:gd name="connsiteY61" fmla="*/ 0 h 635916"/>
                <a:gd name="connsiteX62" fmla="*/ 636614 w 5554565"/>
                <a:gd name="connsiteY62" fmla="*/ 0 h 635916"/>
                <a:gd name="connsiteX63" fmla="*/ 337301 w 5554565"/>
                <a:gd name="connsiteY63" fmla="*/ 0 h 635916"/>
                <a:gd name="connsiteX64" fmla="*/ 0 w 5554565"/>
                <a:gd name="connsiteY64" fmla="*/ 290862 h 635916"/>
                <a:gd name="connsiteX65" fmla="*/ 0 w 5554565"/>
                <a:gd name="connsiteY65" fmla="*/ 345055 h 635916"/>
                <a:gd name="connsiteX66" fmla="*/ 26506 w 5554565"/>
                <a:gd name="connsiteY66" fmla="*/ 458272 h 635916"/>
                <a:gd name="connsiteX67" fmla="*/ 88925 w 5554565"/>
                <a:gd name="connsiteY67" fmla="*/ 538104 h 635916"/>
                <a:gd name="connsiteX68" fmla="*/ 95831 w 5554565"/>
                <a:gd name="connsiteY68" fmla="*/ 547753 h 635916"/>
                <a:gd name="connsiteX69" fmla="*/ 97455 w 5554565"/>
                <a:gd name="connsiteY69" fmla="*/ 549015 h 635916"/>
                <a:gd name="connsiteX70" fmla="*/ 98793 w 5554565"/>
                <a:gd name="connsiteY70" fmla="*/ 550724 h 635916"/>
                <a:gd name="connsiteX71" fmla="*/ 109019 w 5554565"/>
                <a:gd name="connsiteY71" fmla="*/ 558001 h 635916"/>
                <a:gd name="connsiteX72" fmla="*/ 143132 w 5554565"/>
                <a:gd name="connsiteY72" fmla="*/ 584509 h 635916"/>
                <a:gd name="connsiteX73" fmla="*/ 321820 w 5554565"/>
                <a:gd name="connsiteY73" fmla="*/ 635916 h 635916"/>
                <a:gd name="connsiteX74" fmla="*/ 329226 w 5554565"/>
                <a:gd name="connsiteY74" fmla="*/ 635213 h 635916"/>
                <a:gd name="connsiteX75" fmla="*/ 337301 w 5554565"/>
                <a:gd name="connsiteY75" fmla="*/ 635915 h 635916"/>
                <a:gd name="connsiteX76" fmla="*/ 621124 w 5554565"/>
                <a:gd name="connsiteY76" fmla="*/ 635915 h 635916"/>
                <a:gd name="connsiteX77" fmla="*/ 621132 w 5554565"/>
                <a:gd name="connsiteY77" fmla="*/ 635916 h 635916"/>
                <a:gd name="connsiteX78" fmla="*/ 621139 w 5554565"/>
                <a:gd name="connsiteY78" fmla="*/ 635915 h 635916"/>
                <a:gd name="connsiteX79" fmla="*/ 636614 w 5554565"/>
                <a:gd name="connsiteY79" fmla="*/ 635915 h 635916"/>
                <a:gd name="connsiteX80" fmla="*/ 700629 w 5554565"/>
                <a:gd name="connsiteY80" fmla="*/ 635915 h 635916"/>
                <a:gd name="connsiteX81" fmla="*/ 700640 w 5554565"/>
                <a:gd name="connsiteY81" fmla="*/ 635916 h 635916"/>
                <a:gd name="connsiteX82" fmla="*/ 700649 w 5554565"/>
                <a:gd name="connsiteY82" fmla="*/ 635915 h 635916"/>
                <a:gd name="connsiteX83" fmla="*/ 716122 w 5554565"/>
                <a:gd name="connsiteY83" fmla="*/ 635915 h 635916"/>
                <a:gd name="connsiteX84" fmla="*/ 999732 w 5554565"/>
                <a:gd name="connsiteY84" fmla="*/ 635915 h 635916"/>
                <a:gd name="connsiteX85" fmla="*/ 999737 w 5554565"/>
                <a:gd name="connsiteY85" fmla="*/ 635916 h 635916"/>
                <a:gd name="connsiteX86" fmla="*/ 999745 w 5554565"/>
                <a:gd name="connsiteY86" fmla="*/ 635915 h 635916"/>
                <a:gd name="connsiteX87" fmla="*/ 999945 w 5554565"/>
                <a:gd name="connsiteY87" fmla="*/ 635915 h 635916"/>
                <a:gd name="connsiteX88" fmla="*/ 999953 w 5554565"/>
                <a:gd name="connsiteY88" fmla="*/ 635916 h 635916"/>
                <a:gd name="connsiteX89" fmla="*/ 999959 w 5554565"/>
                <a:gd name="connsiteY89" fmla="*/ 635915 h 635916"/>
                <a:gd name="connsiteX90" fmla="*/ 1015218 w 5554565"/>
                <a:gd name="connsiteY90" fmla="*/ 635915 h 635916"/>
                <a:gd name="connsiteX91" fmla="*/ 1015434 w 5554565"/>
                <a:gd name="connsiteY91" fmla="*/ 635915 h 635916"/>
                <a:gd name="connsiteX92" fmla="*/ 1299041 w 5554565"/>
                <a:gd name="connsiteY92" fmla="*/ 635915 h 635916"/>
                <a:gd name="connsiteX93" fmla="*/ 1299049 w 5554565"/>
                <a:gd name="connsiteY93" fmla="*/ 635916 h 635916"/>
                <a:gd name="connsiteX94" fmla="*/ 1299055 w 5554565"/>
                <a:gd name="connsiteY94" fmla="*/ 635915 h 635916"/>
                <a:gd name="connsiteX95" fmla="*/ 1314531 w 5554565"/>
                <a:gd name="connsiteY95" fmla="*/ 635915 h 635916"/>
                <a:gd name="connsiteX96" fmla="*/ 1337866 w 5554565"/>
                <a:gd name="connsiteY96" fmla="*/ 635915 h 635916"/>
                <a:gd name="connsiteX97" fmla="*/ 1337873 w 5554565"/>
                <a:gd name="connsiteY97" fmla="*/ 635916 h 635916"/>
                <a:gd name="connsiteX98" fmla="*/ 1337886 w 5554565"/>
                <a:gd name="connsiteY98" fmla="*/ 635915 h 635916"/>
                <a:gd name="connsiteX99" fmla="*/ 1353355 w 5554565"/>
                <a:gd name="connsiteY99" fmla="*/ 635915 h 635916"/>
                <a:gd name="connsiteX100" fmla="*/ 1378546 w 5554565"/>
                <a:gd name="connsiteY100" fmla="*/ 635915 h 635916"/>
                <a:gd name="connsiteX101" fmla="*/ 1378557 w 5554565"/>
                <a:gd name="connsiteY101" fmla="*/ 635916 h 635916"/>
                <a:gd name="connsiteX102" fmla="*/ 1378566 w 5554565"/>
                <a:gd name="connsiteY102" fmla="*/ 635915 h 635916"/>
                <a:gd name="connsiteX103" fmla="*/ 1394039 w 5554565"/>
                <a:gd name="connsiteY103" fmla="*/ 635915 h 635916"/>
                <a:gd name="connsiteX104" fmla="*/ 1637179 w 5554565"/>
                <a:gd name="connsiteY104" fmla="*/ 635915 h 635916"/>
                <a:gd name="connsiteX105" fmla="*/ 1637186 w 5554565"/>
                <a:gd name="connsiteY105" fmla="*/ 635916 h 635916"/>
                <a:gd name="connsiteX106" fmla="*/ 1637198 w 5554565"/>
                <a:gd name="connsiteY106" fmla="*/ 635915 h 635916"/>
                <a:gd name="connsiteX107" fmla="*/ 1652668 w 5554565"/>
                <a:gd name="connsiteY107" fmla="*/ 635915 h 635916"/>
                <a:gd name="connsiteX108" fmla="*/ 1677862 w 5554565"/>
                <a:gd name="connsiteY108" fmla="*/ 635915 h 635916"/>
                <a:gd name="connsiteX109" fmla="*/ 1677870 w 5554565"/>
                <a:gd name="connsiteY109" fmla="*/ 635916 h 635916"/>
                <a:gd name="connsiteX110" fmla="*/ 1677876 w 5554565"/>
                <a:gd name="connsiteY110" fmla="*/ 635915 h 635916"/>
                <a:gd name="connsiteX111" fmla="*/ 1693351 w 5554565"/>
                <a:gd name="connsiteY111" fmla="*/ 635915 h 635916"/>
                <a:gd name="connsiteX112" fmla="*/ 1716687 w 5554565"/>
                <a:gd name="connsiteY112" fmla="*/ 635915 h 635916"/>
                <a:gd name="connsiteX113" fmla="*/ 1716694 w 5554565"/>
                <a:gd name="connsiteY113" fmla="*/ 635916 h 635916"/>
                <a:gd name="connsiteX114" fmla="*/ 1716707 w 5554565"/>
                <a:gd name="connsiteY114" fmla="*/ 635915 h 635916"/>
                <a:gd name="connsiteX115" fmla="*/ 1732175 w 5554565"/>
                <a:gd name="connsiteY115" fmla="*/ 635915 h 635916"/>
                <a:gd name="connsiteX116" fmla="*/ 1874052 w 5554565"/>
                <a:gd name="connsiteY116" fmla="*/ 635915 h 635916"/>
                <a:gd name="connsiteX117" fmla="*/ 2015783 w 5554565"/>
                <a:gd name="connsiteY117" fmla="*/ 635915 h 635916"/>
                <a:gd name="connsiteX118" fmla="*/ 2015790 w 5554565"/>
                <a:gd name="connsiteY118" fmla="*/ 635916 h 635916"/>
                <a:gd name="connsiteX119" fmla="*/ 2015803 w 5554565"/>
                <a:gd name="connsiteY119" fmla="*/ 635915 h 635916"/>
                <a:gd name="connsiteX120" fmla="*/ 2015999 w 5554565"/>
                <a:gd name="connsiteY120" fmla="*/ 635915 h 635916"/>
                <a:gd name="connsiteX121" fmla="*/ 2016007 w 5554565"/>
                <a:gd name="connsiteY121" fmla="*/ 635916 h 635916"/>
                <a:gd name="connsiteX122" fmla="*/ 2016019 w 5554565"/>
                <a:gd name="connsiteY122" fmla="*/ 635915 h 635916"/>
                <a:gd name="connsiteX123" fmla="*/ 2021890 w 5554565"/>
                <a:gd name="connsiteY123" fmla="*/ 635915 h 635916"/>
                <a:gd name="connsiteX124" fmla="*/ 2031272 w 5554565"/>
                <a:gd name="connsiteY124" fmla="*/ 635915 h 635916"/>
                <a:gd name="connsiteX125" fmla="*/ 2031489 w 5554565"/>
                <a:gd name="connsiteY125" fmla="*/ 635915 h 635916"/>
                <a:gd name="connsiteX126" fmla="*/ 2173364 w 5554565"/>
                <a:gd name="connsiteY126" fmla="*/ 635915 h 635916"/>
                <a:gd name="connsiteX127" fmla="*/ 2176627 w 5554565"/>
                <a:gd name="connsiteY127" fmla="*/ 635915 h 635916"/>
                <a:gd name="connsiteX128" fmla="*/ 2252873 w 5554565"/>
                <a:gd name="connsiteY128" fmla="*/ 635915 h 635916"/>
                <a:gd name="connsiteX129" fmla="*/ 2315096 w 5554565"/>
                <a:gd name="connsiteY129" fmla="*/ 635915 h 635916"/>
                <a:gd name="connsiteX130" fmla="*/ 2315103 w 5554565"/>
                <a:gd name="connsiteY130" fmla="*/ 635916 h 635916"/>
                <a:gd name="connsiteX131" fmla="*/ 2315116 w 5554565"/>
                <a:gd name="connsiteY131" fmla="*/ 635915 h 635916"/>
                <a:gd name="connsiteX132" fmla="*/ 2321202 w 5554565"/>
                <a:gd name="connsiteY132" fmla="*/ 635915 h 635916"/>
                <a:gd name="connsiteX133" fmla="*/ 2324463 w 5554565"/>
                <a:gd name="connsiteY133" fmla="*/ 635915 h 635916"/>
                <a:gd name="connsiteX134" fmla="*/ 2330585 w 5554565"/>
                <a:gd name="connsiteY134" fmla="*/ 635915 h 635916"/>
                <a:gd name="connsiteX135" fmla="*/ 2394604 w 5554565"/>
                <a:gd name="connsiteY135" fmla="*/ 635915 h 635916"/>
                <a:gd name="connsiteX136" fmla="*/ 2394611 w 5554565"/>
                <a:gd name="connsiteY136" fmla="*/ 635916 h 635916"/>
                <a:gd name="connsiteX137" fmla="*/ 2394624 w 5554565"/>
                <a:gd name="connsiteY137" fmla="*/ 635915 h 635916"/>
                <a:gd name="connsiteX138" fmla="*/ 2400711 w 5554565"/>
                <a:gd name="connsiteY138" fmla="*/ 635915 h 635916"/>
                <a:gd name="connsiteX139" fmla="*/ 2410093 w 5554565"/>
                <a:gd name="connsiteY139" fmla="*/ 635915 h 635916"/>
                <a:gd name="connsiteX140" fmla="*/ 2475939 w 5554565"/>
                <a:gd name="connsiteY140" fmla="*/ 635915 h 635916"/>
                <a:gd name="connsiteX141" fmla="*/ 2551969 w 5554565"/>
                <a:gd name="connsiteY141" fmla="*/ 635915 h 635916"/>
                <a:gd name="connsiteX142" fmla="*/ 2552185 w 5554565"/>
                <a:gd name="connsiteY142" fmla="*/ 635915 h 635916"/>
                <a:gd name="connsiteX143" fmla="*/ 2555448 w 5554565"/>
                <a:gd name="connsiteY143" fmla="*/ 635915 h 635916"/>
                <a:gd name="connsiteX144" fmla="*/ 2623776 w 5554565"/>
                <a:gd name="connsiteY144" fmla="*/ 635915 h 635916"/>
                <a:gd name="connsiteX145" fmla="*/ 2693917 w 5554565"/>
                <a:gd name="connsiteY145" fmla="*/ 635915 h 635916"/>
                <a:gd name="connsiteX146" fmla="*/ 2693924 w 5554565"/>
                <a:gd name="connsiteY146" fmla="*/ 635916 h 635916"/>
                <a:gd name="connsiteX147" fmla="*/ 2693936 w 5554565"/>
                <a:gd name="connsiteY147" fmla="*/ 635915 h 635916"/>
                <a:gd name="connsiteX148" fmla="*/ 2699807 w 5554565"/>
                <a:gd name="connsiteY148" fmla="*/ 635915 h 635916"/>
                <a:gd name="connsiteX149" fmla="*/ 2700023 w 5554565"/>
                <a:gd name="connsiteY149" fmla="*/ 635915 h 635916"/>
                <a:gd name="connsiteX150" fmla="*/ 2703284 w 5554565"/>
                <a:gd name="connsiteY150" fmla="*/ 635915 h 635916"/>
                <a:gd name="connsiteX151" fmla="*/ 2709406 w 5554565"/>
                <a:gd name="connsiteY151" fmla="*/ 635915 h 635916"/>
                <a:gd name="connsiteX152" fmla="*/ 2845160 w 5554565"/>
                <a:gd name="connsiteY152" fmla="*/ 635915 h 635916"/>
                <a:gd name="connsiteX153" fmla="*/ 2851281 w 5554565"/>
                <a:gd name="connsiteY153" fmla="*/ 635915 h 635916"/>
                <a:gd name="connsiteX154" fmla="*/ 2854544 w 5554565"/>
                <a:gd name="connsiteY154" fmla="*/ 635915 h 635916"/>
                <a:gd name="connsiteX155" fmla="*/ 2854760 w 5554565"/>
                <a:gd name="connsiteY155" fmla="*/ 635915 h 635916"/>
                <a:gd name="connsiteX156" fmla="*/ 2860630 w 5554565"/>
                <a:gd name="connsiteY156" fmla="*/ 635915 h 635916"/>
                <a:gd name="connsiteX157" fmla="*/ 2860642 w 5554565"/>
                <a:gd name="connsiteY157" fmla="*/ 635916 h 635916"/>
                <a:gd name="connsiteX158" fmla="*/ 2860649 w 5554565"/>
                <a:gd name="connsiteY158" fmla="*/ 635915 h 635916"/>
                <a:gd name="connsiteX159" fmla="*/ 2930790 w 5554565"/>
                <a:gd name="connsiteY159" fmla="*/ 635915 h 635916"/>
                <a:gd name="connsiteX160" fmla="*/ 2999119 w 5554565"/>
                <a:gd name="connsiteY160" fmla="*/ 635915 h 635916"/>
                <a:gd name="connsiteX161" fmla="*/ 3002380 w 5554565"/>
                <a:gd name="connsiteY161" fmla="*/ 635915 h 635916"/>
                <a:gd name="connsiteX162" fmla="*/ 3002596 w 5554565"/>
                <a:gd name="connsiteY162" fmla="*/ 635915 h 635916"/>
                <a:gd name="connsiteX163" fmla="*/ 3078628 w 5554565"/>
                <a:gd name="connsiteY163" fmla="*/ 635915 h 635916"/>
                <a:gd name="connsiteX164" fmla="*/ 3144473 w 5554565"/>
                <a:gd name="connsiteY164" fmla="*/ 635915 h 635916"/>
                <a:gd name="connsiteX165" fmla="*/ 3153856 w 5554565"/>
                <a:gd name="connsiteY165" fmla="*/ 635915 h 635916"/>
                <a:gd name="connsiteX166" fmla="*/ 3159942 w 5554565"/>
                <a:gd name="connsiteY166" fmla="*/ 635915 h 635916"/>
                <a:gd name="connsiteX167" fmla="*/ 3159955 w 5554565"/>
                <a:gd name="connsiteY167" fmla="*/ 635916 h 635916"/>
                <a:gd name="connsiteX168" fmla="*/ 3159961 w 5554565"/>
                <a:gd name="connsiteY168" fmla="*/ 635915 h 635916"/>
                <a:gd name="connsiteX169" fmla="*/ 3223981 w 5554565"/>
                <a:gd name="connsiteY169" fmla="*/ 635915 h 635916"/>
                <a:gd name="connsiteX170" fmla="*/ 3230102 w 5554565"/>
                <a:gd name="connsiteY170" fmla="*/ 635915 h 635916"/>
                <a:gd name="connsiteX171" fmla="*/ 3233365 w 5554565"/>
                <a:gd name="connsiteY171" fmla="*/ 635915 h 635916"/>
                <a:gd name="connsiteX172" fmla="*/ 3239451 w 5554565"/>
                <a:gd name="connsiteY172" fmla="*/ 635915 h 635916"/>
                <a:gd name="connsiteX173" fmla="*/ 3239463 w 5554565"/>
                <a:gd name="connsiteY173" fmla="*/ 635916 h 635916"/>
                <a:gd name="connsiteX174" fmla="*/ 3239470 w 5554565"/>
                <a:gd name="connsiteY174" fmla="*/ 635915 h 635916"/>
                <a:gd name="connsiteX175" fmla="*/ 3301693 w 5554565"/>
                <a:gd name="connsiteY175" fmla="*/ 635915 h 635916"/>
                <a:gd name="connsiteX176" fmla="*/ 3377940 w 5554565"/>
                <a:gd name="connsiteY176" fmla="*/ 635915 h 635916"/>
                <a:gd name="connsiteX177" fmla="*/ 3381201 w 5554565"/>
                <a:gd name="connsiteY177" fmla="*/ 635915 h 635916"/>
                <a:gd name="connsiteX178" fmla="*/ 3523077 w 5554565"/>
                <a:gd name="connsiteY178" fmla="*/ 635915 h 635916"/>
                <a:gd name="connsiteX179" fmla="*/ 3523294 w 5554565"/>
                <a:gd name="connsiteY179" fmla="*/ 635915 h 635916"/>
                <a:gd name="connsiteX180" fmla="*/ 3532677 w 5554565"/>
                <a:gd name="connsiteY180" fmla="*/ 635915 h 635916"/>
                <a:gd name="connsiteX181" fmla="*/ 3538547 w 5554565"/>
                <a:gd name="connsiteY181" fmla="*/ 635915 h 635916"/>
                <a:gd name="connsiteX182" fmla="*/ 3538559 w 5554565"/>
                <a:gd name="connsiteY182" fmla="*/ 635916 h 635916"/>
                <a:gd name="connsiteX183" fmla="*/ 3538566 w 5554565"/>
                <a:gd name="connsiteY183" fmla="*/ 635915 h 635916"/>
                <a:gd name="connsiteX184" fmla="*/ 3538763 w 5554565"/>
                <a:gd name="connsiteY184" fmla="*/ 635915 h 635916"/>
                <a:gd name="connsiteX185" fmla="*/ 3538775 w 5554565"/>
                <a:gd name="connsiteY185" fmla="*/ 635916 h 635916"/>
                <a:gd name="connsiteX186" fmla="*/ 3538782 w 5554565"/>
                <a:gd name="connsiteY186" fmla="*/ 635915 h 635916"/>
                <a:gd name="connsiteX187" fmla="*/ 3680513 w 5554565"/>
                <a:gd name="connsiteY187" fmla="*/ 635915 h 635916"/>
                <a:gd name="connsiteX188" fmla="*/ 3822390 w 5554565"/>
                <a:gd name="connsiteY188" fmla="*/ 635915 h 635916"/>
                <a:gd name="connsiteX189" fmla="*/ 3837859 w 5554565"/>
                <a:gd name="connsiteY189" fmla="*/ 635915 h 635916"/>
                <a:gd name="connsiteX190" fmla="*/ 3837872 w 5554565"/>
                <a:gd name="connsiteY190" fmla="*/ 635916 h 635916"/>
                <a:gd name="connsiteX191" fmla="*/ 3837878 w 5554565"/>
                <a:gd name="connsiteY191" fmla="*/ 635915 h 635916"/>
                <a:gd name="connsiteX192" fmla="*/ 3861215 w 5554565"/>
                <a:gd name="connsiteY192" fmla="*/ 635915 h 635916"/>
                <a:gd name="connsiteX193" fmla="*/ 3876690 w 5554565"/>
                <a:gd name="connsiteY193" fmla="*/ 635915 h 635916"/>
                <a:gd name="connsiteX194" fmla="*/ 3876696 w 5554565"/>
                <a:gd name="connsiteY194" fmla="*/ 635916 h 635916"/>
                <a:gd name="connsiteX195" fmla="*/ 3876703 w 5554565"/>
                <a:gd name="connsiteY195" fmla="*/ 635915 h 635916"/>
                <a:gd name="connsiteX196" fmla="*/ 3901898 w 5554565"/>
                <a:gd name="connsiteY196" fmla="*/ 635915 h 635916"/>
                <a:gd name="connsiteX197" fmla="*/ 3917368 w 5554565"/>
                <a:gd name="connsiteY197" fmla="*/ 635915 h 635916"/>
                <a:gd name="connsiteX198" fmla="*/ 3917380 w 5554565"/>
                <a:gd name="connsiteY198" fmla="*/ 635916 h 635916"/>
                <a:gd name="connsiteX199" fmla="*/ 3917387 w 5554565"/>
                <a:gd name="connsiteY199" fmla="*/ 635915 h 635916"/>
                <a:gd name="connsiteX200" fmla="*/ 4160527 w 5554565"/>
                <a:gd name="connsiteY200" fmla="*/ 635915 h 635916"/>
                <a:gd name="connsiteX201" fmla="*/ 4175999 w 5554565"/>
                <a:gd name="connsiteY201" fmla="*/ 635915 h 635916"/>
                <a:gd name="connsiteX202" fmla="*/ 4176008 w 5554565"/>
                <a:gd name="connsiteY202" fmla="*/ 635916 h 635916"/>
                <a:gd name="connsiteX203" fmla="*/ 4176019 w 5554565"/>
                <a:gd name="connsiteY203" fmla="*/ 635915 h 635916"/>
                <a:gd name="connsiteX204" fmla="*/ 4201211 w 5554565"/>
                <a:gd name="connsiteY204" fmla="*/ 635915 h 635916"/>
                <a:gd name="connsiteX205" fmla="*/ 4216680 w 5554565"/>
                <a:gd name="connsiteY205" fmla="*/ 635915 h 635916"/>
                <a:gd name="connsiteX206" fmla="*/ 4216692 w 5554565"/>
                <a:gd name="connsiteY206" fmla="*/ 635916 h 635916"/>
                <a:gd name="connsiteX207" fmla="*/ 4216699 w 5554565"/>
                <a:gd name="connsiteY207" fmla="*/ 635915 h 635916"/>
                <a:gd name="connsiteX208" fmla="*/ 4240035 w 5554565"/>
                <a:gd name="connsiteY208" fmla="*/ 635915 h 635916"/>
                <a:gd name="connsiteX209" fmla="*/ 4255511 w 5554565"/>
                <a:gd name="connsiteY209" fmla="*/ 635915 h 635916"/>
                <a:gd name="connsiteX210" fmla="*/ 4255516 w 5554565"/>
                <a:gd name="connsiteY210" fmla="*/ 635916 h 635916"/>
                <a:gd name="connsiteX211" fmla="*/ 4255524 w 5554565"/>
                <a:gd name="connsiteY211" fmla="*/ 635915 h 635916"/>
                <a:gd name="connsiteX212" fmla="*/ 4539132 w 5554565"/>
                <a:gd name="connsiteY212" fmla="*/ 635915 h 635916"/>
                <a:gd name="connsiteX213" fmla="*/ 4539348 w 5554565"/>
                <a:gd name="connsiteY213" fmla="*/ 635915 h 635916"/>
                <a:gd name="connsiteX214" fmla="*/ 4554607 w 5554565"/>
                <a:gd name="connsiteY214" fmla="*/ 635915 h 635916"/>
                <a:gd name="connsiteX215" fmla="*/ 4554613 w 5554565"/>
                <a:gd name="connsiteY215" fmla="*/ 635916 h 635916"/>
                <a:gd name="connsiteX216" fmla="*/ 4554620 w 5554565"/>
                <a:gd name="connsiteY216" fmla="*/ 635915 h 635916"/>
                <a:gd name="connsiteX217" fmla="*/ 4554821 w 5554565"/>
                <a:gd name="connsiteY217" fmla="*/ 635915 h 635916"/>
                <a:gd name="connsiteX218" fmla="*/ 4554829 w 5554565"/>
                <a:gd name="connsiteY218" fmla="*/ 635916 h 635916"/>
                <a:gd name="connsiteX219" fmla="*/ 4554834 w 5554565"/>
                <a:gd name="connsiteY219" fmla="*/ 635915 h 635916"/>
                <a:gd name="connsiteX220" fmla="*/ 4838444 w 5554565"/>
                <a:gd name="connsiteY220" fmla="*/ 635915 h 635916"/>
                <a:gd name="connsiteX221" fmla="*/ 4853916 w 5554565"/>
                <a:gd name="connsiteY221" fmla="*/ 635915 h 635916"/>
                <a:gd name="connsiteX222" fmla="*/ 4853925 w 5554565"/>
                <a:gd name="connsiteY222" fmla="*/ 635916 h 635916"/>
                <a:gd name="connsiteX223" fmla="*/ 4853936 w 5554565"/>
                <a:gd name="connsiteY223" fmla="*/ 635915 h 635916"/>
                <a:gd name="connsiteX224" fmla="*/ 4917952 w 5554565"/>
                <a:gd name="connsiteY224" fmla="*/ 635915 h 635916"/>
                <a:gd name="connsiteX225" fmla="*/ 4933428 w 5554565"/>
                <a:gd name="connsiteY225" fmla="*/ 635915 h 635916"/>
                <a:gd name="connsiteX226" fmla="*/ 4933433 w 5554565"/>
                <a:gd name="connsiteY226" fmla="*/ 635916 h 635916"/>
                <a:gd name="connsiteX227" fmla="*/ 4933441 w 5554565"/>
                <a:gd name="connsiteY227" fmla="*/ 635915 h 635916"/>
                <a:gd name="connsiteX228" fmla="*/ 5217265 w 5554565"/>
                <a:gd name="connsiteY228" fmla="*/ 635915 h 635916"/>
                <a:gd name="connsiteX229" fmla="*/ 5225340 w 5554565"/>
                <a:gd name="connsiteY229" fmla="*/ 635213 h 635916"/>
                <a:gd name="connsiteX230" fmla="*/ 5232746 w 5554565"/>
                <a:gd name="connsiteY230" fmla="*/ 635916 h 635916"/>
                <a:gd name="connsiteX231" fmla="*/ 5411434 w 5554565"/>
                <a:gd name="connsiteY231" fmla="*/ 584509 h 635916"/>
                <a:gd name="connsiteX232" fmla="*/ 5445547 w 5554565"/>
                <a:gd name="connsiteY232" fmla="*/ 558001 h 635916"/>
                <a:gd name="connsiteX233" fmla="*/ 5455773 w 5554565"/>
                <a:gd name="connsiteY233" fmla="*/ 550724 h 635916"/>
                <a:gd name="connsiteX234" fmla="*/ 5457110 w 5554565"/>
                <a:gd name="connsiteY234" fmla="*/ 549015 h 635916"/>
                <a:gd name="connsiteX235" fmla="*/ 5458735 w 5554565"/>
                <a:gd name="connsiteY235" fmla="*/ 547753 h 635916"/>
                <a:gd name="connsiteX236" fmla="*/ 5465640 w 5554565"/>
                <a:gd name="connsiteY236" fmla="*/ 538104 h 635916"/>
                <a:gd name="connsiteX237" fmla="*/ 5528059 w 5554565"/>
                <a:gd name="connsiteY237" fmla="*/ 458272 h 635916"/>
                <a:gd name="connsiteX238" fmla="*/ 5554565 w 5554565"/>
                <a:gd name="connsiteY238" fmla="*/ 345055 h 635916"/>
                <a:gd name="connsiteX239" fmla="*/ 5554565 w 5554565"/>
                <a:gd name="connsiteY239" fmla="*/ 290862 h 635916"/>
                <a:gd name="connsiteX240" fmla="*/ 5217265 w 5554565"/>
                <a:gd name="connsiteY240" fmla="*/ 0 h 63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554565" h="635916">
                  <a:moveTo>
                    <a:pt x="5217265" y="0"/>
                  </a:moveTo>
                  <a:lnTo>
                    <a:pt x="4917952" y="0"/>
                  </a:lnTo>
                  <a:lnTo>
                    <a:pt x="4838444" y="0"/>
                  </a:lnTo>
                  <a:lnTo>
                    <a:pt x="4539348" y="0"/>
                  </a:lnTo>
                  <a:lnTo>
                    <a:pt x="4539132" y="0"/>
                  </a:lnTo>
                  <a:lnTo>
                    <a:pt x="4240035" y="0"/>
                  </a:lnTo>
                  <a:lnTo>
                    <a:pt x="4201211" y="0"/>
                  </a:lnTo>
                  <a:lnTo>
                    <a:pt x="4160527" y="0"/>
                  </a:lnTo>
                  <a:lnTo>
                    <a:pt x="3901898" y="0"/>
                  </a:lnTo>
                  <a:lnTo>
                    <a:pt x="3861215" y="0"/>
                  </a:lnTo>
                  <a:lnTo>
                    <a:pt x="3822390" y="0"/>
                  </a:lnTo>
                  <a:lnTo>
                    <a:pt x="3680513" y="0"/>
                  </a:lnTo>
                  <a:lnTo>
                    <a:pt x="3532677" y="0"/>
                  </a:lnTo>
                  <a:lnTo>
                    <a:pt x="3523294" y="0"/>
                  </a:lnTo>
                  <a:lnTo>
                    <a:pt x="3523077" y="0"/>
                  </a:lnTo>
                  <a:lnTo>
                    <a:pt x="3381201" y="0"/>
                  </a:lnTo>
                  <a:lnTo>
                    <a:pt x="3377940" y="0"/>
                  </a:lnTo>
                  <a:lnTo>
                    <a:pt x="3301693" y="0"/>
                  </a:lnTo>
                  <a:lnTo>
                    <a:pt x="3233365" y="0"/>
                  </a:lnTo>
                  <a:lnTo>
                    <a:pt x="3230102" y="0"/>
                  </a:lnTo>
                  <a:lnTo>
                    <a:pt x="3223981" y="0"/>
                  </a:lnTo>
                  <a:lnTo>
                    <a:pt x="3153856" y="0"/>
                  </a:lnTo>
                  <a:lnTo>
                    <a:pt x="3144473" y="0"/>
                  </a:lnTo>
                  <a:lnTo>
                    <a:pt x="3078628" y="0"/>
                  </a:lnTo>
                  <a:lnTo>
                    <a:pt x="3002596" y="0"/>
                  </a:lnTo>
                  <a:lnTo>
                    <a:pt x="3002380" y="0"/>
                  </a:lnTo>
                  <a:lnTo>
                    <a:pt x="2999119" y="0"/>
                  </a:lnTo>
                  <a:lnTo>
                    <a:pt x="2930790" y="0"/>
                  </a:lnTo>
                  <a:lnTo>
                    <a:pt x="2854760" y="0"/>
                  </a:lnTo>
                  <a:lnTo>
                    <a:pt x="2854544" y="0"/>
                  </a:lnTo>
                  <a:lnTo>
                    <a:pt x="2851281" y="0"/>
                  </a:lnTo>
                  <a:lnTo>
                    <a:pt x="2845160" y="0"/>
                  </a:lnTo>
                  <a:lnTo>
                    <a:pt x="2709406" y="0"/>
                  </a:lnTo>
                  <a:lnTo>
                    <a:pt x="2703284" y="0"/>
                  </a:lnTo>
                  <a:lnTo>
                    <a:pt x="2700023" y="0"/>
                  </a:lnTo>
                  <a:lnTo>
                    <a:pt x="2699807" y="0"/>
                  </a:lnTo>
                  <a:lnTo>
                    <a:pt x="2623776" y="0"/>
                  </a:lnTo>
                  <a:lnTo>
                    <a:pt x="2555448" y="0"/>
                  </a:lnTo>
                  <a:lnTo>
                    <a:pt x="2552185" y="0"/>
                  </a:lnTo>
                  <a:lnTo>
                    <a:pt x="2551969" y="0"/>
                  </a:lnTo>
                  <a:lnTo>
                    <a:pt x="2475939" y="0"/>
                  </a:lnTo>
                  <a:lnTo>
                    <a:pt x="2410093" y="0"/>
                  </a:lnTo>
                  <a:lnTo>
                    <a:pt x="2400711" y="0"/>
                  </a:lnTo>
                  <a:lnTo>
                    <a:pt x="2330585" y="0"/>
                  </a:lnTo>
                  <a:lnTo>
                    <a:pt x="2324463" y="0"/>
                  </a:lnTo>
                  <a:lnTo>
                    <a:pt x="2321202" y="0"/>
                  </a:lnTo>
                  <a:lnTo>
                    <a:pt x="2252873" y="0"/>
                  </a:lnTo>
                  <a:lnTo>
                    <a:pt x="2176627" y="0"/>
                  </a:lnTo>
                  <a:lnTo>
                    <a:pt x="2173364" y="0"/>
                  </a:lnTo>
                  <a:lnTo>
                    <a:pt x="2031489" y="0"/>
                  </a:lnTo>
                  <a:lnTo>
                    <a:pt x="2031272" y="0"/>
                  </a:lnTo>
                  <a:lnTo>
                    <a:pt x="2021890" y="0"/>
                  </a:lnTo>
                  <a:lnTo>
                    <a:pt x="1874052" y="0"/>
                  </a:lnTo>
                  <a:lnTo>
                    <a:pt x="1732175" y="0"/>
                  </a:lnTo>
                  <a:lnTo>
                    <a:pt x="1693351" y="0"/>
                  </a:lnTo>
                  <a:lnTo>
                    <a:pt x="1652668" y="0"/>
                  </a:lnTo>
                  <a:lnTo>
                    <a:pt x="1394039" y="0"/>
                  </a:lnTo>
                  <a:lnTo>
                    <a:pt x="1353355" y="0"/>
                  </a:lnTo>
                  <a:lnTo>
                    <a:pt x="1314531" y="0"/>
                  </a:lnTo>
                  <a:lnTo>
                    <a:pt x="1015434" y="0"/>
                  </a:lnTo>
                  <a:lnTo>
                    <a:pt x="1015218" y="0"/>
                  </a:lnTo>
                  <a:lnTo>
                    <a:pt x="716122" y="0"/>
                  </a:lnTo>
                  <a:lnTo>
                    <a:pt x="636614" y="0"/>
                  </a:lnTo>
                  <a:lnTo>
                    <a:pt x="337301" y="0"/>
                  </a:lnTo>
                  <a:cubicBezTo>
                    <a:pt x="151014" y="0"/>
                    <a:pt x="0" y="130224"/>
                    <a:pt x="0" y="290862"/>
                  </a:cubicBezTo>
                  <a:lnTo>
                    <a:pt x="0" y="345055"/>
                  </a:lnTo>
                  <a:cubicBezTo>
                    <a:pt x="0" y="385214"/>
                    <a:pt x="9438" y="423473"/>
                    <a:pt x="26506" y="458272"/>
                  </a:cubicBezTo>
                  <a:lnTo>
                    <a:pt x="88925" y="538104"/>
                  </a:lnTo>
                  <a:lnTo>
                    <a:pt x="95831" y="547753"/>
                  </a:lnTo>
                  <a:lnTo>
                    <a:pt x="97455" y="549015"/>
                  </a:lnTo>
                  <a:lnTo>
                    <a:pt x="98793" y="550724"/>
                  </a:lnTo>
                  <a:lnTo>
                    <a:pt x="109019" y="558001"/>
                  </a:lnTo>
                  <a:lnTo>
                    <a:pt x="143132" y="584509"/>
                  </a:lnTo>
                  <a:cubicBezTo>
                    <a:pt x="194139" y="616965"/>
                    <a:pt x="255629" y="635916"/>
                    <a:pt x="321820" y="635916"/>
                  </a:cubicBezTo>
                  <a:lnTo>
                    <a:pt x="329226" y="635213"/>
                  </a:lnTo>
                  <a:lnTo>
                    <a:pt x="337301" y="635915"/>
                  </a:lnTo>
                  <a:lnTo>
                    <a:pt x="621124" y="635915"/>
                  </a:lnTo>
                  <a:lnTo>
                    <a:pt x="621132" y="635916"/>
                  </a:lnTo>
                  <a:lnTo>
                    <a:pt x="621139" y="635915"/>
                  </a:lnTo>
                  <a:lnTo>
                    <a:pt x="636614" y="635915"/>
                  </a:lnTo>
                  <a:lnTo>
                    <a:pt x="700629" y="635915"/>
                  </a:lnTo>
                  <a:lnTo>
                    <a:pt x="700640" y="635916"/>
                  </a:lnTo>
                  <a:lnTo>
                    <a:pt x="700649" y="635915"/>
                  </a:lnTo>
                  <a:lnTo>
                    <a:pt x="716122" y="635915"/>
                  </a:lnTo>
                  <a:lnTo>
                    <a:pt x="999732" y="635915"/>
                  </a:lnTo>
                  <a:lnTo>
                    <a:pt x="999737" y="635916"/>
                  </a:lnTo>
                  <a:lnTo>
                    <a:pt x="999745" y="635915"/>
                  </a:lnTo>
                  <a:lnTo>
                    <a:pt x="999945" y="635915"/>
                  </a:lnTo>
                  <a:lnTo>
                    <a:pt x="999953" y="635916"/>
                  </a:lnTo>
                  <a:lnTo>
                    <a:pt x="999959" y="635915"/>
                  </a:lnTo>
                  <a:lnTo>
                    <a:pt x="1015218" y="635915"/>
                  </a:lnTo>
                  <a:lnTo>
                    <a:pt x="1015434" y="635915"/>
                  </a:lnTo>
                  <a:lnTo>
                    <a:pt x="1299041" y="635915"/>
                  </a:lnTo>
                  <a:lnTo>
                    <a:pt x="1299049" y="635916"/>
                  </a:lnTo>
                  <a:lnTo>
                    <a:pt x="1299055" y="635915"/>
                  </a:lnTo>
                  <a:lnTo>
                    <a:pt x="1314531" y="635915"/>
                  </a:lnTo>
                  <a:lnTo>
                    <a:pt x="1337866" y="635915"/>
                  </a:lnTo>
                  <a:lnTo>
                    <a:pt x="1337873" y="635916"/>
                  </a:lnTo>
                  <a:lnTo>
                    <a:pt x="1337886" y="635915"/>
                  </a:lnTo>
                  <a:lnTo>
                    <a:pt x="1353355" y="635915"/>
                  </a:lnTo>
                  <a:lnTo>
                    <a:pt x="1378546" y="635915"/>
                  </a:lnTo>
                  <a:lnTo>
                    <a:pt x="1378557" y="635916"/>
                  </a:lnTo>
                  <a:lnTo>
                    <a:pt x="1378566" y="635915"/>
                  </a:lnTo>
                  <a:lnTo>
                    <a:pt x="1394039" y="635915"/>
                  </a:lnTo>
                  <a:lnTo>
                    <a:pt x="1637179" y="635915"/>
                  </a:lnTo>
                  <a:lnTo>
                    <a:pt x="1637186" y="635916"/>
                  </a:lnTo>
                  <a:lnTo>
                    <a:pt x="1637198" y="635915"/>
                  </a:lnTo>
                  <a:lnTo>
                    <a:pt x="1652668" y="635915"/>
                  </a:lnTo>
                  <a:lnTo>
                    <a:pt x="1677862" y="635915"/>
                  </a:lnTo>
                  <a:lnTo>
                    <a:pt x="1677870" y="635916"/>
                  </a:lnTo>
                  <a:lnTo>
                    <a:pt x="1677876" y="635915"/>
                  </a:lnTo>
                  <a:lnTo>
                    <a:pt x="1693351" y="635915"/>
                  </a:lnTo>
                  <a:lnTo>
                    <a:pt x="1716687" y="635915"/>
                  </a:lnTo>
                  <a:lnTo>
                    <a:pt x="1716694" y="635916"/>
                  </a:lnTo>
                  <a:lnTo>
                    <a:pt x="1716707" y="635915"/>
                  </a:lnTo>
                  <a:lnTo>
                    <a:pt x="1732175" y="635915"/>
                  </a:lnTo>
                  <a:lnTo>
                    <a:pt x="1874052" y="635915"/>
                  </a:lnTo>
                  <a:lnTo>
                    <a:pt x="2015783" y="635915"/>
                  </a:lnTo>
                  <a:lnTo>
                    <a:pt x="2015790" y="635916"/>
                  </a:lnTo>
                  <a:lnTo>
                    <a:pt x="2015803" y="635915"/>
                  </a:lnTo>
                  <a:lnTo>
                    <a:pt x="2015999" y="635915"/>
                  </a:lnTo>
                  <a:lnTo>
                    <a:pt x="2016007" y="635916"/>
                  </a:lnTo>
                  <a:lnTo>
                    <a:pt x="2016019" y="635915"/>
                  </a:lnTo>
                  <a:lnTo>
                    <a:pt x="2021890" y="635915"/>
                  </a:lnTo>
                  <a:lnTo>
                    <a:pt x="2031272" y="635915"/>
                  </a:lnTo>
                  <a:lnTo>
                    <a:pt x="2031489" y="635915"/>
                  </a:lnTo>
                  <a:lnTo>
                    <a:pt x="2173364" y="635915"/>
                  </a:lnTo>
                  <a:lnTo>
                    <a:pt x="2176627" y="635915"/>
                  </a:lnTo>
                  <a:lnTo>
                    <a:pt x="2252873" y="635915"/>
                  </a:lnTo>
                  <a:lnTo>
                    <a:pt x="2315096" y="635915"/>
                  </a:lnTo>
                  <a:lnTo>
                    <a:pt x="2315103" y="635916"/>
                  </a:lnTo>
                  <a:lnTo>
                    <a:pt x="2315116" y="635915"/>
                  </a:lnTo>
                  <a:lnTo>
                    <a:pt x="2321202" y="635915"/>
                  </a:lnTo>
                  <a:lnTo>
                    <a:pt x="2324463" y="635915"/>
                  </a:lnTo>
                  <a:lnTo>
                    <a:pt x="2330585" y="635915"/>
                  </a:lnTo>
                  <a:lnTo>
                    <a:pt x="2394604" y="635915"/>
                  </a:lnTo>
                  <a:lnTo>
                    <a:pt x="2394611" y="635916"/>
                  </a:lnTo>
                  <a:lnTo>
                    <a:pt x="2394624" y="635915"/>
                  </a:lnTo>
                  <a:lnTo>
                    <a:pt x="2400711" y="635915"/>
                  </a:lnTo>
                  <a:lnTo>
                    <a:pt x="2410093" y="635915"/>
                  </a:lnTo>
                  <a:lnTo>
                    <a:pt x="2475939" y="635915"/>
                  </a:lnTo>
                  <a:lnTo>
                    <a:pt x="2551969" y="635915"/>
                  </a:lnTo>
                  <a:lnTo>
                    <a:pt x="2552185" y="635915"/>
                  </a:lnTo>
                  <a:lnTo>
                    <a:pt x="2555448" y="635915"/>
                  </a:lnTo>
                  <a:lnTo>
                    <a:pt x="2623776" y="635915"/>
                  </a:lnTo>
                  <a:lnTo>
                    <a:pt x="2693917" y="635915"/>
                  </a:lnTo>
                  <a:lnTo>
                    <a:pt x="2693924" y="635916"/>
                  </a:lnTo>
                  <a:lnTo>
                    <a:pt x="2693936" y="635915"/>
                  </a:lnTo>
                  <a:lnTo>
                    <a:pt x="2699807" y="635915"/>
                  </a:lnTo>
                  <a:lnTo>
                    <a:pt x="2700023" y="635915"/>
                  </a:lnTo>
                  <a:lnTo>
                    <a:pt x="2703284" y="635915"/>
                  </a:lnTo>
                  <a:lnTo>
                    <a:pt x="2709406" y="635915"/>
                  </a:lnTo>
                  <a:lnTo>
                    <a:pt x="2845160" y="635915"/>
                  </a:lnTo>
                  <a:lnTo>
                    <a:pt x="2851281" y="635915"/>
                  </a:lnTo>
                  <a:lnTo>
                    <a:pt x="2854544" y="635915"/>
                  </a:lnTo>
                  <a:lnTo>
                    <a:pt x="2854760" y="635915"/>
                  </a:lnTo>
                  <a:lnTo>
                    <a:pt x="2860630" y="635915"/>
                  </a:lnTo>
                  <a:lnTo>
                    <a:pt x="2860642" y="635916"/>
                  </a:lnTo>
                  <a:lnTo>
                    <a:pt x="2860649" y="635915"/>
                  </a:lnTo>
                  <a:lnTo>
                    <a:pt x="2930790" y="635915"/>
                  </a:lnTo>
                  <a:lnTo>
                    <a:pt x="2999119" y="635915"/>
                  </a:lnTo>
                  <a:lnTo>
                    <a:pt x="3002380" y="635915"/>
                  </a:lnTo>
                  <a:lnTo>
                    <a:pt x="3002596" y="635915"/>
                  </a:lnTo>
                  <a:lnTo>
                    <a:pt x="3078628" y="635915"/>
                  </a:lnTo>
                  <a:lnTo>
                    <a:pt x="3144473" y="635915"/>
                  </a:lnTo>
                  <a:lnTo>
                    <a:pt x="3153856" y="635915"/>
                  </a:lnTo>
                  <a:lnTo>
                    <a:pt x="3159942" y="635915"/>
                  </a:lnTo>
                  <a:lnTo>
                    <a:pt x="3159955" y="635916"/>
                  </a:lnTo>
                  <a:lnTo>
                    <a:pt x="3159961" y="635915"/>
                  </a:lnTo>
                  <a:lnTo>
                    <a:pt x="3223981" y="635915"/>
                  </a:lnTo>
                  <a:lnTo>
                    <a:pt x="3230102" y="635915"/>
                  </a:lnTo>
                  <a:lnTo>
                    <a:pt x="3233365" y="635915"/>
                  </a:lnTo>
                  <a:lnTo>
                    <a:pt x="3239451" y="635915"/>
                  </a:lnTo>
                  <a:lnTo>
                    <a:pt x="3239463" y="635916"/>
                  </a:lnTo>
                  <a:lnTo>
                    <a:pt x="3239470" y="635915"/>
                  </a:lnTo>
                  <a:lnTo>
                    <a:pt x="3301693" y="635915"/>
                  </a:lnTo>
                  <a:lnTo>
                    <a:pt x="3377940" y="635915"/>
                  </a:lnTo>
                  <a:lnTo>
                    <a:pt x="3381201" y="635915"/>
                  </a:lnTo>
                  <a:lnTo>
                    <a:pt x="3523077" y="635915"/>
                  </a:lnTo>
                  <a:lnTo>
                    <a:pt x="3523294" y="635915"/>
                  </a:lnTo>
                  <a:lnTo>
                    <a:pt x="3532677" y="635915"/>
                  </a:lnTo>
                  <a:lnTo>
                    <a:pt x="3538547" y="635915"/>
                  </a:lnTo>
                  <a:lnTo>
                    <a:pt x="3538559" y="635916"/>
                  </a:lnTo>
                  <a:lnTo>
                    <a:pt x="3538566" y="635915"/>
                  </a:lnTo>
                  <a:lnTo>
                    <a:pt x="3538763" y="635915"/>
                  </a:lnTo>
                  <a:lnTo>
                    <a:pt x="3538775" y="635916"/>
                  </a:lnTo>
                  <a:lnTo>
                    <a:pt x="3538782" y="635915"/>
                  </a:lnTo>
                  <a:lnTo>
                    <a:pt x="3680513" y="635915"/>
                  </a:lnTo>
                  <a:lnTo>
                    <a:pt x="3822390" y="635915"/>
                  </a:lnTo>
                  <a:lnTo>
                    <a:pt x="3837859" y="635915"/>
                  </a:lnTo>
                  <a:lnTo>
                    <a:pt x="3837872" y="635916"/>
                  </a:lnTo>
                  <a:lnTo>
                    <a:pt x="3837878" y="635915"/>
                  </a:lnTo>
                  <a:lnTo>
                    <a:pt x="3861215" y="635915"/>
                  </a:lnTo>
                  <a:lnTo>
                    <a:pt x="3876690" y="635915"/>
                  </a:lnTo>
                  <a:lnTo>
                    <a:pt x="3876696" y="635916"/>
                  </a:lnTo>
                  <a:lnTo>
                    <a:pt x="3876703" y="635915"/>
                  </a:lnTo>
                  <a:lnTo>
                    <a:pt x="3901898" y="635915"/>
                  </a:lnTo>
                  <a:lnTo>
                    <a:pt x="3917368" y="635915"/>
                  </a:lnTo>
                  <a:lnTo>
                    <a:pt x="3917380" y="635916"/>
                  </a:lnTo>
                  <a:lnTo>
                    <a:pt x="3917387" y="635915"/>
                  </a:lnTo>
                  <a:lnTo>
                    <a:pt x="4160527" y="635915"/>
                  </a:lnTo>
                  <a:lnTo>
                    <a:pt x="4175999" y="635915"/>
                  </a:lnTo>
                  <a:lnTo>
                    <a:pt x="4176008" y="635916"/>
                  </a:lnTo>
                  <a:lnTo>
                    <a:pt x="4176019" y="635915"/>
                  </a:lnTo>
                  <a:lnTo>
                    <a:pt x="4201211" y="635915"/>
                  </a:lnTo>
                  <a:lnTo>
                    <a:pt x="4216680" y="635915"/>
                  </a:lnTo>
                  <a:lnTo>
                    <a:pt x="4216692" y="635916"/>
                  </a:lnTo>
                  <a:lnTo>
                    <a:pt x="4216699" y="635915"/>
                  </a:lnTo>
                  <a:lnTo>
                    <a:pt x="4240035" y="635915"/>
                  </a:lnTo>
                  <a:lnTo>
                    <a:pt x="4255511" y="635915"/>
                  </a:lnTo>
                  <a:lnTo>
                    <a:pt x="4255516" y="635916"/>
                  </a:lnTo>
                  <a:lnTo>
                    <a:pt x="4255524" y="635915"/>
                  </a:lnTo>
                  <a:lnTo>
                    <a:pt x="4539132" y="635915"/>
                  </a:lnTo>
                  <a:lnTo>
                    <a:pt x="4539348" y="635915"/>
                  </a:lnTo>
                  <a:lnTo>
                    <a:pt x="4554607" y="635915"/>
                  </a:lnTo>
                  <a:lnTo>
                    <a:pt x="4554613" y="635916"/>
                  </a:lnTo>
                  <a:lnTo>
                    <a:pt x="4554620" y="635915"/>
                  </a:lnTo>
                  <a:lnTo>
                    <a:pt x="4554821" y="635915"/>
                  </a:lnTo>
                  <a:lnTo>
                    <a:pt x="4554829" y="635916"/>
                  </a:lnTo>
                  <a:lnTo>
                    <a:pt x="4554834" y="635915"/>
                  </a:lnTo>
                  <a:lnTo>
                    <a:pt x="4838444" y="635915"/>
                  </a:lnTo>
                  <a:lnTo>
                    <a:pt x="4853916" y="635915"/>
                  </a:lnTo>
                  <a:lnTo>
                    <a:pt x="4853925" y="635916"/>
                  </a:lnTo>
                  <a:lnTo>
                    <a:pt x="4853936" y="635915"/>
                  </a:lnTo>
                  <a:lnTo>
                    <a:pt x="4917952" y="635915"/>
                  </a:lnTo>
                  <a:lnTo>
                    <a:pt x="4933428" y="635915"/>
                  </a:lnTo>
                  <a:lnTo>
                    <a:pt x="4933433" y="635916"/>
                  </a:lnTo>
                  <a:lnTo>
                    <a:pt x="4933441" y="635915"/>
                  </a:lnTo>
                  <a:lnTo>
                    <a:pt x="5217265" y="635915"/>
                  </a:lnTo>
                  <a:lnTo>
                    <a:pt x="5225340" y="635213"/>
                  </a:lnTo>
                  <a:lnTo>
                    <a:pt x="5232746" y="635916"/>
                  </a:lnTo>
                  <a:cubicBezTo>
                    <a:pt x="5298936" y="635916"/>
                    <a:pt x="5360426" y="616965"/>
                    <a:pt x="5411434" y="584509"/>
                  </a:cubicBezTo>
                  <a:lnTo>
                    <a:pt x="5445547" y="558001"/>
                  </a:lnTo>
                  <a:lnTo>
                    <a:pt x="5455773" y="550724"/>
                  </a:lnTo>
                  <a:lnTo>
                    <a:pt x="5457110" y="549015"/>
                  </a:lnTo>
                  <a:lnTo>
                    <a:pt x="5458735" y="547753"/>
                  </a:lnTo>
                  <a:lnTo>
                    <a:pt x="5465640" y="538104"/>
                  </a:lnTo>
                  <a:lnTo>
                    <a:pt x="5528059" y="458272"/>
                  </a:lnTo>
                  <a:cubicBezTo>
                    <a:pt x="5545128" y="423473"/>
                    <a:pt x="5554565" y="385214"/>
                    <a:pt x="5554565" y="345055"/>
                  </a:cubicBezTo>
                  <a:lnTo>
                    <a:pt x="5554565" y="290862"/>
                  </a:lnTo>
                  <a:cubicBezTo>
                    <a:pt x="5554565" y="130224"/>
                    <a:pt x="5403551" y="0"/>
                    <a:pt x="5217265"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endParaRPr>
            </a:p>
          </p:txBody>
        </p:sp>
        <p:sp>
          <p:nvSpPr>
            <p:cNvPr id="144" name="标题 1"/>
            <p:cNvSpPr txBox="1"/>
            <p:nvPr>
              <p:custDataLst>
                <p:tags r:id="rId3"/>
              </p:custDataLst>
            </p:nvPr>
          </p:nvSpPr>
          <p:spPr>
            <a:xfrm>
              <a:off x="5406140" y="1494527"/>
              <a:ext cx="3717387" cy="59902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dirty="0">
                  <a:solidFill>
                    <a:schemeClr val="bg1"/>
                  </a:solidFill>
                  <a:latin typeface="微软雅黑" panose="020B0503020204020204" pitchFamily="34" charset="-122"/>
                  <a:ea typeface="微软雅黑" panose="020B0503020204020204" pitchFamily="34" charset="-122"/>
                </a:rPr>
                <a:t> 本次规划修编的重点</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p:custDataLst>
                <p:tags r:id="rId4"/>
              </p:custDataLst>
            </p:nvPr>
          </p:nvCxnSpPr>
          <p:spPr>
            <a:xfrm>
              <a:off x="5457301" y="1527602"/>
              <a:ext cx="0" cy="3977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5" name="标题 1"/>
            <p:cNvSpPr txBox="1"/>
            <p:nvPr>
              <p:custDataLst>
                <p:tags r:id="rId5"/>
              </p:custDataLst>
            </p:nvPr>
          </p:nvSpPr>
          <p:spPr>
            <a:xfrm>
              <a:off x="5082446" y="1475045"/>
              <a:ext cx="383419" cy="45022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kumimoji="0" lang="en-US" altLang="zh-CN"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01</a:t>
              </a:r>
              <a:endParaRPr kumimoji="0" lang="en-US" altLang="zh-CN" sz="2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grpSp>
        <p:nvGrpSpPr>
          <p:cNvPr id="27" name="组合 26"/>
          <p:cNvGrpSpPr/>
          <p:nvPr>
            <p:custDataLst>
              <p:tags r:id="rId6"/>
            </p:custDataLst>
          </p:nvPr>
        </p:nvGrpSpPr>
        <p:grpSpPr>
          <a:xfrm>
            <a:off x="4856478" y="4512310"/>
            <a:ext cx="7571966" cy="672463"/>
            <a:chOff x="4941977" y="1421068"/>
            <a:chExt cx="4272925" cy="672485"/>
          </a:xfrm>
        </p:grpSpPr>
        <p:sp>
          <p:nvSpPr>
            <p:cNvPr id="28" name="任意多边形 27"/>
            <p:cNvSpPr/>
            <p:nvPr>
              <p:custDataLst>
                <p:tags r:id="rId7"/>
              </p:custDataLst>
            </p:nvPr>
          </p:nvSpPr>
          <p:spPr>
            <a:xfrm flipH="1">
              <a:off x="4941977" y="1421068"/>
              <a:ext cx="2424858" cy="635655"/>
            </a:xfrm>
            <a:custGeom>
              <a:avLst/>
              <a:gdLst>
                <a:gd name="connsiteX0" fmla="*/ 5217265 w 5554565"/>
                <a:gd name="connsiteY0" fmla="*/ 0 h 635916"/>
                <a:gd name="connsiteX1" fmla="*/ 4917952 w 5554565"/>
                <a:gd name="connsiteY1" fmla="*/ 0 h 635916"/>
                <a:gd name="connsiteX2" fmla="*/ 4838444 w 5554565"/>
                <a:gd name="connsiteY2" fmla="*/ 0 h 635916"/>
                <a:gd name="connsiteX3" fmla="*/ 4539348 w 5554565"/>
                <a:gd name="connsiteY3" fmla="*/ 0 h 635916"/>
                <a:gd name="connsiteX4" fmla="*/ 4539132 w 5554565"/>
                <a:gd name="connsiteY4" fmla="*/ 0 h 635916"/>
                <a:gd name="connsiteX5" fmla="*/ 4240035 w 5554565"/>
                <a:gd name="connsiteY5" fmla="*/ 0 h 635916"/>
                <a:gd name="connsiteX6" fmla="*/ 4201211 w 5554565"/>
                <a:gd name="connsiteY6" fmla="*/ 0 h 635916"/>
                <a:gd name="connsiteX7" fmla="*/ 4160527 w 5554565"/>
                <a:gd name="connsiteY7" fmla="*/ 0 h 635916"/>
                <a:gd name="connsiteX8" fmla="*/ 3901898 w 5554565"/>
                <a:gd name="connsiteY8" fmla="*/ 0 h 635916"/>
                <a:gd name="connsiteX9" fmla="*/ 3861215 w 5554565"/>
                <a:gd name="connsiteY9" fmla="*/ 0 h 635916"/>
                <a:gd name="connsiteX10" fmla="*/ 3822390 w 5554565"/>
                <a:gd name="connsiteY10" fmla="*/ 0 h 635916"/>
                <a:gd name="connsiteX11" fmla="*/ 3680513 w 5554565"/>
                <a:gd name="connsiteY11" fmla="*/ 0 h 635916"/>
                <a:gd name="connsiteX12" fmla="*/ 3532677 w 5554565"/>
                <a:gd name="connsiteY12" fmla="*/ 0 h 635916"/>
                <a:gd name="connsiteX13" fmla="*/ 3523294 w 5554565"/>
                <a:gd name="connsiteY13" fmla="*/ 0 h 635916"/>
                <a:gd name="connsiteX14" fmla="*/ 3523077 w 5554565"/>
                <a:gd name="connsiteY14" fmla="*/ 0 h 635916"/>
                <a:gd name="connsiteX15" fmla="*/ 3381201 w 5554565"/>
                <a:gd name="connsiteY15" fmla="*/ 0 h 635916"/>
                <a:gd name="connsiteX16" fmla="*/ 3377940 w 5554565"/>
                <a:gd name="connsiteY16" fmla="*/ 0 h 635916"/>
                <a:gd name="connsiteX17" fmla="*/ 3301693 w 5554565"/>
                <a:gd name="connsiteY17" fmla="*/ 0 h 635916"/>
                <a:gd name="connsiteX18" fmla="*/ 3233365 w 5554565"/>
                <a:gd name="connsiteY18" fmla="*/ 0 h 635916"/>
                <a:gd name="connsiteX19" fmla="*/ 3230102 w 5554565"/>
                <a:gd name="connsiteY19" fmla="*/ 0 h 635916"/>
                <a:gd name="connsiteX20" fmla="*/ 3223981 w 5554565"/>
                <a:gd name="connsiteY20" fmla="*/ 0 h 635916"/>
                <a:gd name="connsiteX21" fmla="*/ 3153856 w 5554565"/>
                <a:gd name="connsiteY21" fmla="*/ 0 h 635916"/>
                <a:gd name="connsiteX22" fmla="*/ 3144473 w 5554565"/>
                <a:gd name="connsiteY22" fmla="*/ 0 h 635916"/>
                <a:gd name="connsiteX23" fmla="*/ 3078628 w 5554565"/>
                <a:gd name="connsiteY23" fmla="*/ 0 h 635916"/>
                <a:gd name="connsiteX24" fmla="*/ 3002596 w 5554565"/>
                <a:gd name="connsiteY24" fmla="*/ 0 h 635916"/>
                <a:gd name="connsiteX25" fmla="*/ 3002380 w 5554565"/>
                <a:gd name="connsiteY25" fmla="*/ 0 h 635916"/>
                <a:gd name="connsiteX26" fmla="*/ 2999119 w 5554565"/>
                <a:gd name="connsiteY26" fmla="*/ 0 h 635916"/>
                <a:gd name="connsiteX27" fmla="*/ 2930790 w 5554565"/>
                <a:gd name="connsiteY27" fmla="*/ 0 h 635916"/>
                <a:gd name="connsiteX28" fmla="*/ 2854760 w 5554565"/>
                <a:gd name="connsiteY28" fmla="*/ 0 h 635916"/>
                <a:gd name="connsiteX29" fmla="*/ 2854544 w 5554565"/>
                <a:gd name="connsiteY29" fmla="*/ 0 h 635916"/>
                <a:gd name="connsiteX30" fmla="*/ 2851281 w 5554565"/>
                <a:gd name="connsiteY30" fmla="*/ 0 h 635916"/>
                <a:gd name="connsiteX31" fmla="*/ 2845160 w 5554565"/>
                <a:gd name="connsiteY31" fmla="*/ 0 h 635916"/>
                <a:gd name="connsiteX32" fmla="*/ 2709406 w 5554565"/>
                <a:gd name="connsiteY32" fmla="*/ 0 h 635916"/>
                <a:gd name="connsiteX33" fmla="*/ 2703284 w 5554565"/>
                <a:gd name="connsiteY33" fmla="*/ 0 h 635916"/>
                <a:gd name="connsiteX34" fmla="*/ 2700023 w 5554565"/>
                <a:gd name="connsiteY34" fmla="*/ 0 h 635916"/>
                <a:gd name="connsiteX35" fmla="*/ 2699807 w 5554565"/>
                <a:gd name="connsiteY35" fmla="*/ 0 h 635916"/>
                <a:gd name="connsiteX36" fmla="*/ 2623776 w 5554565"/>
                <a:gd name="connsiteY36" fmla="*/ 0 h 635916"/>
                <a:gd name="connsiteX37" fmla="*/ 2555448 w 5554565"/>
                <a:gd name="connsiteY37" fmla="*/ 0 h 635916"/>
                <a:gd name="connsiteX38" fmla="*/ 2552185 w 5554565"/>
                <a:gd name="connsiteY38" fmla="*/ 0 h 635916"/>
                <a:gd name="connsiteX39" fmla="*/ 2551969 w 5554565"/>
                <a:gd name="connsiteY39" fmla="*/ 0 h 635916"/>
                <a:gd name="connsiteX40" fmla="*/ 2475939 w 5554565"/>
                <a:gd name="connsiteY40" fmla="*/ 0 h 635916"/>
                <a:gd name="connsiteX41" fmla="*/ 2410093 w 5554565"/>
                <a:gd name="connsiteY41" fmla="*/ 0 h 635916"/>
                <a:gd name="connsiteX42" fmla="*/ 2400711 w 5554565"/>
                <a:gd name="connsiteY42" fmla="*/ 0 h 635916"/>
                <a:gd name="connsiteX43" fmla="*/ 2330585 w 5554565"/>
                <a:gd name="connsiteY43" fmla="*/ 0 h 635916"/>
                <a:gd name="connsiteX44" fmla="*/ 2324463 w 5554565"/>
                <a:gd name="connsiteY44" fmla="*/ 0 h 635916"/>
                <a:gd name="connsiteX45" fmla="*/ 2321202 w 5554565"/>
                <a:gd name="connsiteY45" fmla="*/ 0 h 635916"/>
                <a:gd name="connsiteX46" fmla="*/ 2252873 w 5554565"/>
                <a:gd name="connsiteY46" fmla="*/ 0 h 635916"/>
                <a:gd name="connsiteX47" fmla="*/ 2176627 w 5554565"/>
                <a:gd name="connsiteY47" fmla="*/ 0 h 635916"/>
                <a:gd name="connsiteX48" fmla="*/ 2173364 w 5554565"/>
                <a:gd name="connsiteY48" fmla="*/ 0 h 635916"/>
                <a:gd name="connsiteX49" fmla="*/ 2031489 w 5554565"/>
                <a:gd name="connsiteY49" fmla="*/ 0 h 635916"/>
                <a:gd name="connsiteX50" fmla="*/ 2031272 w 5554565"/>
                <a:gd name="connsiteY50" fmla="*/ 0 h 635916"/>
                <a:gd name="connsiteX51" fmla="*/ 2021890 w 5554565"/>
                <a:gd name="connsiteY51" fmla="*/ 0 h 635916"/>
                <a:gd name="connsiteX52" fmla="*/ 1874052 w 5554565"/>
                <a:gd name="connsiteY52" fmla="*/ 0 h 635916"/>
                <a:gd name="connsiteX53" fmla="*/ 1732175 w 5554565"/>
                <a:gd name="connsiteY53" fmla="*/ 0 h 635916"/>
                <a:gd name="connsiteX54" fmla="*/ 1693351 w 5554565"/>
                <a:gd name="connsiteY54" fmla="*/ 0 h 635916"/>
                <a:gd name="connsiteX55" fmla="*/ 1652668 w 5554565"/>
                <a:gd name="connsiteY55" fmla="*/ 0 h 635916"/>
                <a:gd name="connsiteX56" fmla="*/ 1394039 w 5554565"/>
                <a:gd name="connsiteY56" fmla="*/ 0 h 635916"/>
                <a:gd name="connsiteX57" fmla="*/ 1353355 w 5554565"/>
                <a:gd name="connsiteY57" fmla="*/ 0 h 635916"/>
                <a:gd name="connsiteX58" fmla="*/ 1314531 w 5554565"/>
                <a:gd name="connsiteY58" fmla="*/ 0 h 635916"/>
                <a:gd name="connsiteX59" fmla="*/ 1015434 w 5554565"/>
                <a:gd name="connsiteY59" fmla="*/ 0 h 635916"/>
                <a:gd name="connsiteX60" fmla="*/ 1015218 w 5554565"/>
                <a:gd name="connsiteY60" fmla="*/ 0 h 635916"/>
                <a:gd name="connsiteX61" fmla="*/ 716122 w 5554565"/>
                <a:gd name="connsiteY61" fmla="*/ 0 h 635916"/>
                <a:gd name="connsiteX62" fmla="*/ 636614 w 5554565"/>
                <a:gd name="connsiteY62" fmla="*/ 0 h 635916"/>
                <a:gd name="connsiteX63" fmla="*/ 337301 w 5554565"/>
                <a:gd name="connsiteY63" fmla="*/ 0 h 635916"/>
                <a:gd name="connsiteX64" fmla="*/ 0 w 5554565"/>
                <a:gd name="connsiteY64" fmla="*/ 290862 h 635916"/>
                <a:gd name="connsiteX65" fmla="*/ 0 w 5554565"/>
                <a:gd name="connsiteY65" fmla="*/ 345055 h 635916"/>
                <a:gd name="connsiteX66" fmla="*/ 26506 w 5554565"/>
                <a:gd name="connsiteY66" fmla="*/ 458272 h 635916"/>
                <a:gd name="connsiteX67" fmla="*/ 88925 w 5554565"/>
                <a:gd name="connsiteY67" fmla="*/ 538104 h 635916"/>
                <a:gd name="connsiteX68" fmla="*/ 95831 w 5554565"/>
                <a:gd name="connsiteY68" fmla="*/ 547753 h 635916"/>
                <a:gd name="connsiteX69" fmla="*/ 97455 w 5554565"/>
                <a:gd name="connsiteY69" fmla="*/ 549015 h 635916"/>
                <a:gd name="connsiteX70" fmla="*/ 98793 w 5554565"/>
                <a:gd name="connsiteY70" fmla="*/ 550724 h 635916"/>
                <a:gd name="connsiteX71" fmla="*/ 109019 w 5554565"/>
                <a:gd name="connsiteY71" fmla="*/ 558001 h 635916"/>
                <a:gd name="connsiteX72" fmla="*/ 143132 w 5554565"/>
                <a:gd name="connsiteY72" fmla="*/ 584509 h 635916"/>
                <a:gd name="connsiteX73" fmla="*/ 321820 w 5554565"/>
                <a:gd name="connsiteY73" fmla="*/ 635916 h 635916"/>
                <a:gd name="connsiteX74" fmla="*/ 329226 w 5554565"/>
                <a:gd name="connsiteY74" fmla="*/ 635213 h 635916"/>
                <a:gd name="connsiteX75" fmla="*/ 337301 w 5554565"/>
                <a:gd name="connsiteY75" fmla="*/ 635915 h 635916"/>
                <a:gd name="connsiteX76" fmla="*/ 621124 w 5554565"/>
                <a:gd name="connsiteY76" fmla="*/ 635915 h 635916"/>
                <a:gd name="connsiteX77" fmla="*/ 621132 w 5554565"/>
                <a:gd name="connsiteY77" fmla="*/ 635916 h 635916"/>
                <a:gd name="connsiteX78" fmla="*/ 621139 w 5554565"/>
                <a:gd name="connsiteY78" fmla="*/ 635915 h 635916"/>
                <a:gd name="connsiteX79" fmla="*/ 636614 w 5554565"/>
                <a:gd name="connsiteY79" fmla="*/ 635915 h 635916"/>
                <a:gd name="connsiteX80" fmla="*/ 700629 w 5554565"/>
                <a:gd name="connsiteY80" fmla="*/ 635915 h 635916"/>
                <a:gd name="connsiteX81" fmla="*/ 700640 w 5554565"/>
                <a:gd name="connsiteY81" fmla="*/ 635916 h 635916"/>
                <a:gd name="connsiteX82" fmla="*/ 700649 w 5554565"/>
                <a:gd name="connsiteY82" fmla="*/ 635915 h 635916"/>
                <a:gd name="connsiteX83" fmla="*/ 716122 w 5554565"/>
                <a:gd name="connsiteY83" fmla="*/ 635915 h 635916"/>
                <a:gd name="connsiteX84" fmla="*/ 999732 w 5554565"/>
                <a:gd name="connsiteY84" fmla="*/ 635915 h 635916"/>
                <a:gd name="connsiteX85" fmla="*/ 999737 w 5554565"/>
                <a:gd name="connsiteY85" fmla="*/ 635916 h 635916"/>
                <a:gd name="connsiteX86" fmla="*/ 999745 w 5554565"/>
                <a:gd name="connsiteY86" fmla="*/ 635915 h 635916"/>
                <a:gd name="connsiteX87" fmla="*/ 999945 w 5554565"/>
                <a:gd name="connsiteY87" fmla="*/ 635915 h 635916"/>
                <a:gd name="connsiteX88" fmla="*/ 999953 w 5554565"/>
                <a:gd name="connsiteY88" fmla="*/ 635916 h 635916"/>
                <a:gd name="connsiteX89" fmla="*/ 999959 w 5554565"/>
                <a:gd name="connsiteY89" fmla="*/ 635915 h 635916"/>
                <a:gd name="connsiteX90" fmla="*/ 1015218 w 5554565"/>
                <a:gd name="connsiteY90" fmla="*/ 635915 h 635916"/>
                <a:gd name="connsiteX91" fmla="*/ 1015434 w 5554565"/>
                <a:gd name="connsiteY91" fmla="*/ 635915 h 635916"/>
                <a:gd name="connsiteX92" fmla="*/ 1299041 w 5554565"/>
                <a:gd name="connsiteY92" fmla="*/ 635915 h 635916"/>
                <a:gd name="connsiteX93" fmla="*/ 1299049 w 5554565"/>
                <a:gd name="connsiteY93" fmla="*/ 635916 h 635916"/>
                <a:gd name="connsiteX94" fmla="*/ 1299055 w 5554565"/>
                <a:gd name="connsiteY94" fmla="*/ 635915 h 635916"/>
                <a:gd name="connsiteX95" fmla="*/ 1314531 w 5554565"/>
                <a:gd name="connsiteY95" fmla="*/ 635915 h 635916"/>
                <a:gd name="connsiteX96" fmla="*/ 1337866 w 5554565"/>
                <a:gd name="connsiteY96" fmla="*/ 635915 h 635916"/>
                <a:gd name="connsiteX97" fmla="*/ 1337873 w 5554565"/>
                <a:gd name="connsiteY97" fmla="*/ 635916 h 635916"/>
                <a:gd name="connsiteX98" fmla="*/ 1337886 w 5554565"/>
                <a:gd name="connsiteY98" fmla="*/ 635915 h 635916"/>
                <a:gd name="connsiteX99" fmla="*/ 1353355 w 5554565"/>
                <a:gd name="connsiteY99" fmla="*/ 635915 h 635916"/>
                <a:gd name="connsiteX100" fmla="*/ 1378546 w 5554565"/>
                <a:gd name="connsiteY100" fmla="*/ 635915 h 635916"/>
                <a:gd name="connsiteX101" fmla="*/ 1378557 w 5554565"/>
                <a:gd name="connsiteY101" fmla="*/ 635916 h 635916"/>
                <a:gd name="connsiteX102" fmla="*/ 1378566 w 5554565"/>
                <a:gd name="connsiteY102" fmla="*/ 635915 h 635916"/>
                <a:gd name="connsiteX103" fmla="*/ 1394039 w 5554565"/>
                <a:gd name="connsiteY103" fmla="*/ 635915 h 635916"/>
                <a:gd name="connsiteX104" fmla="*/ 1637179 w 5554565"/>
                <a:gd name="connsiteY104" fmla="*/ 635915 h 635916"/>
                <a:gd name="connsiteX105" fmla="*/ 1637186 w 5554565"/>
                <a:gd name="connsiteY105" fmla="*/ 635916 h 635916"/>
                <a:gd name="connsiteX106" fmla="*/ 1637198 w 5554565"/>
                <a:gd name="connsiteY106" fmla="*/ 635915 h 635916"/>
                <a:gd name="connsiteX107" fmla="*/ 1652668 w 5554565"/>
                <a:gd name="connsiteY107" fmla="*/ 635915 h 635916"/>
                <a:gd name="connsiteX108" fmla="*/ 1677862 w 5554565"/>
                <a:gd name="connsiteY108" fmla="*/ 635915 h 635916"/>
                <a:gd name="connsiteX109" fmla="*/ 1677870 w 5554565"/>
                <a:gd name="connsiteY109" fmla="*/ 635916 h 635916"/>
                <a:gd name="connsiteX110" fmla="*/ 1677876 w 5554565"/>
                <a:gd name="connsiteY110" fmla="*/ 635915 h 635916"/>
                <a:gd name="connsiteX111" fmla="*/ 1693351 w 5554565"/>
                <a:gd name="connsiteY111" fmla="*/ 635915 h 635916"/>
                <a:gd name="connsiteX112" fmla="*/ 1716687 w 5554565"/>
                <a:gd name="connsiteY112" fmla="*/ 635915 h 635916"/>
                <a:gd name="connsiteX113" fmla="*/ 1716694 w 5554565"/>
                <a:gd name="connsiteY113" fmla="*/ 635916 h 635916"/>
                <a:gd name="connsiteX114" fmla="*/ 1716707 w 5554565"/>
                <a:gd name="connsiteY114" fmla="*/ 635915 h 635916"/>
                <a:gd name="connsiteX115" fmla="*/ 1732175 w 5554565"/>
                <a:gd name="connsiteY115" fmla="*/ 635915 h 635916"/>
                <a:gd name="connsiteX116" fmla="*/ 1874052 w 5554565"/>
                <a:gd name="connsiteY116" fmla="*/ 635915 h 635916"/>
                <a:gd name="connsiteX117" fmla="*/ 2015783 w 5554565"/>
                <a:gd name="connsiteY117" fmla="*/ 635915 h 635916"/>
                <a:gd name="connsiteX118" fmla="*/ 2015790 w 5554565"/>
                <a:gd name="connsiteY118" fmla="*/ 635916 h 635916"/>
                <a:gd name="connsiteX119" fmla="*/ 2015803 w 5554565"/>
                <a:gd name="connsiteY119" fmla="*/ 635915 h 635916"/>
                <a:gd name="connsiteX120" fmla="*/ 2015999 w 5554565"/>
                <a:gd name="connsiteY120" fmla="*/ 635915 h 635916"/>
                <a:gd name="connsiteX121" fmla="*/ 2016007 w 5554565"/>
                <a:gd name="connsiteY121" fmla="*/ 635916 h 635916"/>
                <a:gd name="connsiteX122" fmla="*/ 2016019 w 5554565"/>
                <a:gd name="connsiteY122" fmla="*/ 635915 h 635916"/>
                <a:gd name="connsiteX123" fmla="*/ 2021890 w 5554565"/>
                <a:gd name="connsiteY123" fmla="*/ 635915 h 635916"/>
                <a:gd name="connsiteX124" fmla="*/ 2031272 w 5554565"/>
                <a:gd name="connsiteY124" fmla="*/ 635915 h 635916"/>
                <a:gd name="connsiteX125" fmla="*/ 2031489 w 5554565"/>
                <a:gd name="connsiteY125" fmla="*/ 635915 h 635916"/>
                <a:gd name="connsiteX126" fmla="*/ 2173364 w 5554565"/>
                <a:gd name="connsiteY126" fmla="*/ 635915 h 635916"/>
                <a:gd name="connsiteX127" fmla="*/ 2176627 w 5554565"/>
                <a:gd name="connsiteY127" fmla="*/ 635915 h 635916"/>
                <a:gd name="connsiteX128" fmla="*/ 2252873 w 5554565"/>
                <a:gd name="connsiteY128" fmla="*/ 635915 h 635916"/>
                <a:gd name="connsiteX129" fmla="*/ 2315096 w 5554565"/>
                <a:gd name="connsiteY129" fmla="*/ 635915 h 635916"/>
                <a:gd name="connsiteX130" fmla="*/ 2315103 w 5554565"/>
                <a:gd name="connsiteY130" fmla="*/ 635916 h 635916"/>
                <a:gd name="connsiteX131" fmla="*/ 2315116 w 5554565"/>
                <a:gd name="connsiteY131" fmla="*/ 635915 h 635916"/>
                <a:gd name="connsiteX132" fmla="*/ 2321202 w 5554565"/>
                <a:gd name="connsiteY132" fmla="*/ 635915 h 635916"/>
                <a:gd name="connsiteX133" fmla="*/ 2324463 w 5554565"/>
                <a:gd name="connsiteY133" fmla="*/ 635915 h 635916"/>
                <a:gd name="connsiteX134" fmla="*/ 2330585 w 5554565"/>
                <a:gd name="connsiteY134" fmla="*/ 635915 h 635916"/>
                <a:gd name="connsiteX135" fmla="*/ 2394604 w 5554565"/>
                <a:gd name="connsiteY135" fmla="*/ 635915 h 635916"/>
                <a:gd name="connsiteX136" fmla="*/ 2394611 w 5554565"/>
                <a:gd name="connsiteY136" fmla="*/ 635916 h 635916"/>
                <a:gd name="connsiteX137" fmla="*/ 2394624 w 5554565"/>
                <a:gd name="connsiteY137" fmla="*/ 635915 h 635916"/>
                <a:gd name="connsiteX138" fmla="*/ 2400711 w 5554565"/>
                <a:gd name="connsiteY138" fmla="*/ 635915 h 635916"/>
                <a:gd name="connsiteX139" fmla="*/ 2410093 w 5554565"/>
                <a:gd name="connsiteY139" fmla="*/ 635915 h 635916"/>
                <a:gd name="connsiteX140" fmla="*/ 2475939 w 5554565"/>
                <a:gd name="connsiteY140" fmla="*/ 635915 h 635916"/>
                <a:gd name="connsiteX141" fmla="*/ 2551969 w 5554565"/>
                <a:gd name="connsiteY141" fmla="*/ 635915 h 635916"/>
                <a:gd name="connsiteX142" fmla="*/ 2552185 w 5554565"/>
                <a:gd name="connsiteY142" fmla="*/ 635915 h 635916"/>
                <a:gd name="connsiteX143" fmla="*/ 2555448 w 5554565"/>
                <a:gd name="connsiteY143" fmla="*/ 635915 h 635916"/>
                <a:gd name="connsiteX144" fmla="*/ 2623776 w 5554565"/>
                <a:gd name="connsiteY144" fmla="*/ 635915 h 635916"/>
                <a:gd name="connsiteX145" fmla="*/ 2693917 w 5554565"/>
                <a:gd name="connsiteY145" fmla="*/ 635915 h 635916"/>
                <a:gd name="connsiteX146" fmla="*/ 2693924 w 5554565"/>
                <a:gd name="connsiteY146" fmla="*/ 635916 h 635916"/>
                <a:gd name="connsiteX147" fmla="*/ 2693936 w 5554565"/>
                <a:gd name="connsiteY147" fmla="*/ 635915 h 635916"/>
                <a:gd name="connsiteX148" fmla="*/ 2699807 w 5554565"/>
                <a:gd name="connsiteY148" fmla="*/ 635915 h 635916"/>
                <a:gd name="connsiteX149" fmla="*/ 2700023 w 5554565"/>
                <a:gd name="connsiteY149" fmla="*/ 635915 h 635916"/>
                <a:gd name="connsiteX150" fmla="*/ 2703284 w 5554565"/>
                <a:gd name="connsiteY150" fmla="*/ 635915 h 635916"/>
                <a:gd name="connsiteX151" fmla="*/ 2709406 w 5554565"/>
                <a:gd name="connsiteY151" fmla="*/ 635915 h 635916"/>
                <a:gd name="connsiteX152" fmla="*/ 2845160 w 5554565"/>
                <a:gd name="connsiteY152" fmla="*/ 635915 h 635916"/>
                <a:gd name="connsiteX153" fmla="*/ 2851281 w 5554565"/>
                <a:gd name="connsiteY153" fmla="*/ 635915 h 635916"/>
                <a:gd name="connsiteX154" fmla="*/ 2854544 w 5554565"/>
                <a:gd name="connsiteY154" fmla="*/ 635915 h 635916"/>
                <a:gd name="connsiteX155" fmla="*/ 2854760 w 5554565"/>
                <a:gd name="connsiteY155" fmla="*/ 635915 h 635916"/>
                <a:gd name="connsiteX156" fmla="*/ 2860630 w 5554565"/>
                <a:gd name="connsiteY156" fmla="*/ 635915 h 635916"/>
                <a:gd name="connsiteX157" fmla="*/ 2860642 w 5554565"/>
                <a:gd name="connsiteY157" fmla="*/ 635916 h 635916"/>
                <a:gd name="connsiteX158" fmla="*/ 2860649 w 5554565"/>
                <a:gd name="connsiteY158" fmla="*/ 635915 h 635916"/>
                <a:gd name="connsiteX159" fmla="*/ 2930790 w 5554565"/>
                <a:gd name="connsiteY159" fmla="*/ 635915 h 635916"/>
                <a:gd name="connsiteX160" fmla="*/ 2999119 w 5554565"/>
                <a:gd name="connsiteY160" fmla="*/ 635915 h 635916"/>
                <a:gd name="connsiteX161" fmla="*/ 3002380 w 5554565"/>
                <a:gd name="connsiteY161" fmla="*/ 635915 h 635916"/>
                <a:gd name="connsiteX162" fmla="*/ 3002596 w 5554565"/>
                <a:gd name="connsiteY162" fmla="*/ 635915 h 635916"/>
                <a:gd name="connsiteX163" fmla="*/ 3078628 w 5554565"/>
                <a:gd name="connsiteY163" fmla="*/ 635915 h 635916"/>
                <a:gd name="connsiteX164" fmla="*/ 3144473 w 5554565"/>
                <a:gd name="connsiteY164" fmla="*/ 635915 h 635916"/>
                <a:gd name="connsiteX165" fmla="*/ 3153856 w 5554565"/>
                <a:gd name="connsiteY165" fmla="*/ 635915 h 635916"/>
                <a:gd name="connsiteX166" fmla="*/ 3159942 w 5554565"/>
                <a:gd name="connsiteY166" fmla="*/ 635915 h 635916"/>
                <a:gd name="connsiteX167" fmla="*/ 3159955 w 5554565"/>
                <a:gd name="connsiteY167" fmla="*/ 635916 h 635916"/>
                <a:gd name="connsiteX168" fmla="*/ 3159961 w 5554565"/>
                <a:gd name="connsiteY168" fmla="*/ 635915 h 635916"/>
                <a:gd name="connsiteX169" fmla="*/ 3223981 w 5554565"/>
                <a:gd name="connsiteY169" fmla="*/ 635915 h 635916"/>
                <a:gd name="connsiteX170" fmla="*/ 3230102 w 5554565"/>
                <a:gd name="connsiteY170" fmla="*/ 635915 h 635916"/>
                <a:gd name="connsiteX171" fmla="*/ 3233365 w 5554565"/>
                <a:gd name="connsiteY171" fmla="*/ 635915 h 635916"/>
                <a:gd name="connsiteX172" fmla="*/ 3239451 w 5554565"/>
                <a:gd name="connsiteY172" fmla="*/ 635915 h 635916"/>
                <a:gd name="connsiteX173" fmla="*/ 3239463 w 5554565"/>
                <a:gd name="connsiteY173" fmla="*/ 635916 h 635916"/>
                <a:gd name="connsiteX174" fmla="*/ 3239470 w 5554565"/>
                <a:gd name="connsiteY174" fmla="*/ 635915 h 635916"/>
                <a:gd name="connsiteX175" fmla="*/ 3301693 w 5554565"/>
                <a:gd name="connsiteY175" fmla="*/ 635915 h 635916"/>
                <a:gd name="connsiteX176" fmla="*/ 3377940 w 5554565"/>
                <a:gd name="connsiteY176" fmla="*/ 635915 h 635916"/>
                <a:gd name="connsiteX177" fmla="*/ 3381201 w 5554565"/>
                <a:gd name="connsiteY177" fmla="*/ 635915 h 635916"/>
                <a:gd name="connsiteX178" fmla="*/ 3523077 w 5554565"/>
                <a:gd name="connsiteY178" fmla="*/ 635915 h 635916"/>
                <a:gd name="connsiteX179" fmla="*/ 3523294 w 5554565"/>
                <a:gd name="connsiteY179" fmla="*/ 635915 h 635916"/>
                <a:gd name="connsiteX180" fmla="*/ 3532677 w 5554565"/>
                <a:gd name="connsiteY180" fmla="*/ 635915 h 635916"/>
                <a:gd name="connsiteX181" fmla="*/ 3538547 w 5554565"/>
                <a:gd name="connsiteY181" fmla="*/ 635915 h 635916"/>
                <a:gd name="connsiteX182" fmla="*/ 3538559 w 5554565"/>
                <a:gd name="connsiteY182" fmla="*/ 635916 h 635916"/>
                <a:gd name="connsiteX183" fmla="*/ 3538566 w 5554565"/>
                <a:gd name="connsiteY183" fmla="*/ 635915 h 635916"/>
                <a:gd name="connsiteX184" fmla="*/ 3538763 w 5554565"/>
                <a:gd name="connsiteY184" fmla="*/ 635915 h 635916"/>
                <a:gd name="connsiteX185" fmla="*/ 3538775 w 5554565"/>
                <a:gd name="connsiteY185" fmla="*/ 635916 h 635916"/>
                <a:gd name="connsiteX186" fmla="*/ 3538782 w 5554565"/>
                <a:gd name="connsiteY186" fmla="*/ 635915 h 635916"/>
                <a:gd name="connsiteX187" fmla="*/ 3680513 w 5554565"/>
                <a:gd name="connsiteY187" fmla="*/ 635915 h 635916"/>
                <a:gd name="connsiteX188" fmla="*/ 3822390 w 5554565"/>
                <a:gd name="connsiteY188" fmla="*/ 635915 h 635916"/>
                <a:gd name="connsiteX189" fmla="*/ 3837859 w 5554565"/>
                <a:gd name="connsiteY189" fmla="*/ 635915 h 635916"/>
                <a:gd name="connsiteX190" fmla="*/ 3837872 w 5554565"/>
                <a:gd name="connsiteY190" fmla="*/ 635916 h 635916"/>
                <a:gd name="connsiteX191" fmla="*/ 3837878 w 5554565"/>
                <a:gd name="connsiteY191" fmla="*/ 635915 h 635916"/>
                <a:gd name="connsiteX192" fmla="*/ 3861215 w 5554565"/>
                <a:gd name="connsiteY192" fmla="*/ 635915 h 635916"/>
                <a:gd name="connsiteX193" fmla="*/ 3876690 w 5554565"/>
                <a:gd name="connsiteY193" fmla="*/ 635915 h 635916"/>
                <a:gd name="connsiteX194" fmla="*/ 3876696 w 5554565"/>
                <a:gd name="connsiteY194" fmla="*/ 635916 h 635916"/>
                <a:gd name="connsiteX195" fmla="*/ 3876703 w 5554565"/>
                <a:gd name="connsiteY195" fmla="*/ 635915 h 635916"/>
                <a:gd name="connsiteX196" fmla="*/ 3901898 w 5554565"/>
                <a:gd name="connsiteY196" fmla="*/ 635915 h 635916"/>
                <a:gd name="connsiteX197" fmla="*/ 3917368 w 5554565"/>
                <a:gd name="connsiteY197" fmla="*/ 635915 h 635916"/>
                <a:gd name="connsiteX198" fmla="*/ 3917380 w 5554565"/>
                <a:gd name="connsiteY198" fmla="*/ 635916 h 635916"/>
                <a:gd name="connsiteX199" fmla="*/ 3917387 w 5554565"/>
                <a:gd name="connsiteY199" fmla="*/ 635915 h 635916"/>
                <a:gd name="connsiteX200" fmla="*/ 4160527 w 5554565"/>
                <a:gd name="connsiteY200" fmla="*/ 635915 h 635916"/>
                <a:gd name="connsiteX201" fmla="*/ 4175999 w 5554565"/>
                <a:gd name="connsiteY201" fmla="*/ 635915 h 635916"/>
                <a:gd name="connsiteX202" fmla="*/ 4176008 w 5554565"/>
                <a:gd name="connsiteY202" fmla="*/ 635916 h 635916"/>
                <a:gd name="connsiteX203" fmla="*/ 4176019 w 5554565"/>
                <a:gd name="connsiteY203" fmla="*/ 635915 h 635916"/>
                <a:gd name="connsiteX204" fmla="*/ 4201211 w 5554565"/>
                <a:gd name="connsiteY204" fmla="*/ 635915 h 635916"/>
                <a:gd name="connsiteX205" fmla="*/ 4216680 w 5554565"/>
                <a:gd name="connsiteY205" fmla="*/ 635915 h 635916"/>
                <a:gd name="connsiteX206" fmla="*/ 4216692 w 5554565"/>
                <a:gd name="connsiteY206" fmla="*/ 635916 h 635916"/>
                <a:gd name="connsiteX207" fmla="*/ 4216699 w 5554565"/>
                <a:gd name="connsiteY207" fmla="*/ 635915 h 635916"/>
                <a:gd name="connsiteX208" fmla="*/ 4240035 w 5554565"/>
                <a:gd name="connsiteY208" fmla="*/ 635915 h 635916"/>
                <a:gd name="connsiteX209" fmla="*/ 4255511 w 5554565"/>
                <a:gd name="connsiteY209" fmla="*/ 635915 h 635916"/>
                <a:gd name="connsiteX210" fmla="*/ 4255516 w 5554565"/>
                <a:gd name="connsiteY210" fmla="*/ 635916 h 635916"/>
                <a:gd name="connsiteX211" fmla="*/ 4255524 w 5554565"/>
                <a:gd name="connsiteY211" fmla="*/ 635915 h 635916"/>
                <a:gd name="connsiteX212" fmla="*/ 4539132 w 5554565"/>
                <a:gd name="connsiteY212" fmla="*/ 635915 h 635916"/>
                <a:gd name="connsiteX213" fmla="*/ 4539348 w 5554565"/>
                <a:gd name="connsiteY213" fmla="*/ 635915 h 635916"/>
                <a:gd name="connsiteX214" fmla="*/ 4554607 w 5554565"/>
                <a:gd name="connsiteY214" fmla="*/ 635915 h 635916"/>
                <a:gd name="connsiteX215" fmla="*/ 4554613 w 5554565"/>
                <a:gd name="connsiteY215" fmla="*/ 635916 h 635916"/>
                <a:gd name="connsiteX216" fmla="*/ 4554620 w 5554565"/>
                <a:gd name="connsiteY216" fmla="*/ 635915 h 635916"/>
                <a:gd name="connsiteX217" fmla="*/ 4554821 w 5554565"/>
                <a:gd name="connsiteY217" fmla="*/ 635915 h 635916"/>
                <a:gd name="connsiteX218" fmla="*/ 4554829 w 5554565"/>
                <a:gd name="connsiteY218" fmla="*/ 635916 h 635916"/>
                <a:gd name="connsiteX219" fmla="*/ 4554834 w 5554565"/>
                <a:gd name="connsiteY219" fmla="*/ 635915 h 635916"/>
                <a:gd name="connsiteX220" fmla="*/ 4838444 w 5554565"/>
                <a:gd name="connsiteY220" fmla="*/ 635915 h 635916"/>
                <a:gd name="connsiteX221" fmla="*/ 4853916 w 5554565"/>
                <a:gd name="connsiteY221" fmla="*/ 635915 h 635916"/>
                <a:gd name="connsiteX222" fmla="*/ 4853925 w 5554565"/>
                <a:gd name="connsiteY222" fmla="*/ 635916 h 635916"/>
                <a:gd name="connsiteX223" fmla="*/ 4853936 w 5554565"/>
                <a:gd name="connsiteY223" fmla="*/ 635915 h 635916"/>
                <a:gd name="connsiteX224" fmla="*/ 4917952 w 5554565"/>
                <a:gd name="connsiteY224" fmla="*/ 635915 h 635916"/>
                <a:gd name="connsiteX225" fmla="*/ 4933428 w 5554565"/>
                <a:gd name="connsiteY225" fmla="*/ 635915 h 635916"/>
                <a:gd name="connsiteX226" fmla="*/ 4933433 w 5554565"/>
                <a:gd name="connsiteY226" fmla="*/ 635916 h 635916"/>
                <a:gd name="connsiteX227" fmla="*/ 4933441 w 5554565"/>
                <a:gd name="connsiteY227" fmla="*/ 635915 h 635916"/>
                <a:gd name="connsiteX228" fmla="*/ 5217265 w 5554565"/>
                <a:gd name="connsiteY228" fmla="*/ 635915 h 635916"/>
                <a:gd name="connsiteX229" fmla="*/ 5225340 w 5554565"/>
                <a:gd name="connsiteY229" fmla="*/ 635213 h 635916"/>
                <a:gd name="connsiteX230" fmla="*/ 5232746 w 5554565"/>
                <a:gd name="connsiteY230" fmla="*/ 635916 h 635916"/>
                <a:gd name="connsiteX231" fmla="*/ 5411434 w 5554565"/>
                <a:gd name="connsiteY231" fmla="*/ 584509 h 635916"/>
                <a:gd name="connsiteX232" fmla="*/ 5445547 w 5554565"/>
                <a:gd name="connsiteY232" fmla="*/ 558001 h 635916"/>
                <a:gd name="connsiteX233" fmla="*/ 5455773 w 5554565"/>
                <a:gd name="connsiteY233" fmla="*/ 550724 h 635916"/>
                <a:gd name="connsiteX234" fmla="*/ 5457110 w 5554565"/>
                <a:gd name="connsiteY234" fmla="*/ 549015 h 635916"/>
                <a:gd name="connsiteX235" fmla="*/ 5458735 w 5554565"/>
                <a:gd name="connsiteY235" fmla="*/ 547753 h 635916"/>
                <a:gd name="connsiteX236" fmla="*/ 5465640 w 5554565"/>
                <a:gd name="connsiteY236" fmla="*/ 538104 h 635916"/>
                <a:gd name="connsiteX237" fmla="*/ 5528059 w 5554565"/>
                <a:gd name="connsiteY237" fmla="*/ 458272 h 635916"/>
                <a:gd name="connsiteX238" fmla="*/ 5554565 w 5554565"/>
                <a:gd name="connsiteY238" fmla="*/ 345055 h 635916"/>
                <a:gd name="connsiteX239" fmla="*/ 5554565 w 5554565"/>
                <a:gd name="connsiteY239" fmla="*/ 290862 h 635916"/>
                <a:gd name="connsiteX240" fmla="*/ 5217265 w 5554565"/>
                <a:gd name="connsiteY240" fmla="*/ 0 h 63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554565" h="635916">
                  <a:moveTo>
                    <a:pt x="5217265" y="0"/>
                  </a:moveTo>
                  <a:lnTo>
                    <a:pt x="4917952" y="0"/>
                  </a:lnTo>
                  <a:lnTo>
                    <a:pt x="4838444" y="0"/>
                  </a:lnTo>
                  <a:lnTo>
                    <a:pt x="4539348" y="0"/>
                  </a:lnTo>
                  <a:lnTo>
                    <a:pt x="4539132" y="0"/>
                  </a:lnTo>
                  <a:lnTo>
                    <a:pt x="4240035" y="0"/>
                  </a:lnTo>
                  <a:lnTo>
                    <a:pt x="4201211" y="0"/>
                  </a:lnTo>
                  <a:lnTo>
                    <a:pt x="4160527" y="0"/>
                  </a:lnTo>
                  <a:lnTo>
                    <a:pt x="3901898" y="0"/>
                  </a:lnTo>
                  <a:lnTo>
                    <a:pt x="3861215" y="0"/>
                  </a:lnTo>
                  <a:lnTo>
                    <a:pt x="3822390" y="0"/>
                  </a:lnTo>
                  <a:lnTo>
                    <a:pt x="3680513" y="0"/>
                  </a:lnTo>
                  <a:lnTo>
                    <a:pt x="3532677" y="0"/>
                  </a:lnTo>
                  <a:lnTo>
                    <a:pt x="3523294" y="0"/>
                  </a:lnTo>
                  <a:lnTo>
                    <a:pt x="3523077" y="0"/>
                  </a:lnTo>
                  <a:lnTo>
                    <a:pt x="3381201" y="0"/>
                  </a:lnTo>
                  <a:lnTo>
                    <a:pt x="3377940" y="0"/>
                  </a:lnTo>
                  <a:lnTo>
                    <a:pt x="3301693" y="0"/>
                  </a:lnTo>
                  <a:lnTo>
                    <a:pt x="3233365" y="0"/>
                  </a:lnTo>
                  <a:lnTo>
                    <a:pt x="3230102" y="0"/>
                  </a:lnTo>
                  <a:lnTo>
                    <a:pt x="3223981" y="0"/>
                  </a:lnTo>
                  <a:lnTo>
                    <a:pt x="3153856" y="0"/>
                  </a:lnTo>
                  <a:lnTo>
                    <a:pt x="3144473" y="0"/>
                  </a:lnTo>
                  <a:lnTo>
                    <a:pt x="3078628" y="0"/>
                  </a:lnTo>
                  <a:lnTo>
                    <a:pt x="3002596" y="0"/>
                  </a:lnTo>
                  <a:lnTo>
                    <a:pt x="3002380" y="0"/>
                  </a:lnTo>
                  <a:lnTo>
                    <a:pt x="2999119" y="0"/>
                  </a:lnTo>
                  <a:lnTo>
                    <a:pt x="2930790" y="0"/>
                  </a:lnTo>
                  <a:lnTo>
                    <a:pt x="2854760" y="0"/>
                  </a:lnTo>
                  <a:lnTo>
                    <a:pt x="2854544" y="0"/>
                  </a:lnTo>
                  <a:lnTo>
                    <a:pt x="2851281" y="0"/>
                  </a:lnTo>
                  <a:lnTo>
                    <a:pt x="2845160" y="0"/>
                  </a:lnTo>
                  <a:lnTo>
                    <a:pt x="2709406" y="0"/>
                  </a:lnTo>
                  <a:lnTo>
                    <a:pt x="2703284" y="0"/>
                  </a:lnTo>
                  <a:lnTo>
                    <a:pt x="2700023" y="0"/>
                  </a:lnTo>
                  <a:lnTo>
                    <a:pt x="2699807" y="0"/>
                  </a:lnTo>
                  <a:lnTo>
                    <a:pt x="2623776" y="0"/>
                  </a:lnTo>
                  <a:lnTo>
                    <a:pt x="2555448" y="0"/>
                  </a:lnTo>
                  <a:lnTo>
                    <a:pt x="2552185" y="0"/>
                  </a:lnTo>
                  <a:lnTo>
                    <a:pt x="2551969" y="0"/>
                  </a:lnTo>
                  <a:lnTo>
                    <a:pt x="2475939" y="0"/>
                  </a:lnTo>
                  <a:lnTo>
                    <a:pt x="2410093" y="0"/>
                  </a:lnTo>
                  <a:lnTo>
                    <a:pt x="2400711" y="0"/>
                  </a:lnTo>
                  <a:lnTo>
                    <a:pt x="2330585" y="0"/>
                  </a:lnTo>
                  <a:lnTo>
                    <a:pt x="2324463" y="0"/>
                  </a:lnTo>
                  <a:lnTo>
                    <a:pt x="2321202" y="0"/>
                  </a:lnTo>
                  <a:lnTo>
                    <a:pt x="2252873" y="0"/>
                  </a:lnTo>
                  <a:lnTo>
                    <a:pt x="2176627" y="0"/>
                  </a:lnTo>
                  <a:lnTo>
                    <a:pt x="2173364" y="0"/>
                  </a:lnTo>
                  <a:lnTo>
                    <a:pt x="2031489" y="0"/>
                  </a:lnTo>
                  <a:lnTo>
                    <a:pt x="2031272" y="0"/>
                  </a:lnTo>
                  <a:lnTo>
                    <a:pt x="2021890" y="0"/>
                  </a:lnTo>
                  <a:lnTo>
                    <a:pt x="1874052" y="0"/>
                  </a:lnTo>
                  <a:lnTo>
                    <a:pt x="1732175" y="0"/>
                  </a:lnTo>
                  <a:lnTo>
                    <a:pt x="1693351" y="0"/>
                  </a:lnTo>
                  <a:lnTo>
                    <a:pt x="1652668" y="0"/>
                  </a:lnTo>
                  <a:lnTo>
                    <a:pt x="1394039" y="0"/>
                  </a:lnTo>
                  <a:lnTo>
                    <a:pt x="1353355" y="0"/>
                  </a:lnTo>
                  <a:lnTo>
                    <a:pt x="1314531" y="0"/>
                  </a:lnTo>
                  <a:lnTo>
                    <a:pt x="1015434" y="0"/>
                  </a:lnTo>
                  <a:lnTo>
                    <a:pt x="1015218" y="0"/>
                  </a:lnTo>
                  <a:lnTo>
                    <a:pt x="716122" y="0"/>
                  </a:lnTo>
                  <a:lnTo>
                    <a:pt x="636614" y="0"/>
                  </a:lnTo>
                  <a:lnTo>
                    <a:pt x="337301" y="0"/>
                  </a:lnTo>
                  <a:cubicBezTo>
                    <a:pt x="151014" y="0"/>
                    <a:pt x="0" y="130224"/>
                    <a:pt x="0" y="290862"/>
                  </a:cubicBezTo>
                  <a:lnTo>
                    <a:pt x="0" y="345055"/>
                  </a:lnTo>
                  <a:cubicBezTo>
                    <a:pt x="0" y="385214"/>
                    <a:pt x="9438" y="423473"/>
                    <a:pt x="26506" y="458272"/>
                  </a:cubicBezTo>
                  <a:lnTo>
                    <a:pt x="88925" y="538104"/>
                  </a:lnTo>
                  <a:lnTo>
                    <a:pt x="95831" y="547753"/>
                  </a:lnTo>
                  <a:lnTo>
                    <a:pt x="97455" y="549015"/>
                  </a:lnTo>
                  <a:lnTo>
                    <a:pt x="98793" y="550724"/>
                  </a:lnTo>
                  <a:lnTo>
                    <a:pt x="109019" y="558001"/>
                  </a:lnTo>
                  <a:lnTo>
                    <a:pt x="143132" y="584509"/>
                  </a:lnTo>
                  <a:cubicBezTo>
                    <a:pt x="194139" y="616965"/>
                    <a:pt x="255629" y="635916"/>
                    <a:pt x="321820" y="635916"/>
                  </a:cubicBezTo>
                  <a:lnTo>
                    <a:pt x="329226" y="635213"/>
                  </a:lnTo>
                  <a:lnTo>
                    <a:pt x="337301" y="635915"/>
                  </a:lnTo>
                  <a:lnTo>
                    <a:pt x="621124" y="635915"/>
                  </a:lnTo>
                  <a:lnTo>
                    <a:pt x="621132" y="635916"/>
                  </a:lnTo>
                  <a:lnTo>
                    <a:pt x="621139" y="635915"/>
                  </a:lnTo>
                  <a:lnTo>
                    <a:pt x="636614" y="635915"/>
                  </a:lnTo>
                  <a:lnTo>
                    <a:pt x="700629" y="635915"/>
                  </a:lnTo>
                  <a:lnTo>
                    <a:pt x="700640" y="635916"/>
                  </a:lnTo>
                  <a:lnTo>
                    <a:pt x="700649" y="635915"/>
                  </a:lnTo>
                  <a:lnTo>
                    <a:pt x="716122" y="635915"/>
                  </a:lnTo>
                  <a:lnTo>
                    <a:pt x="999732" y="635915"/>
                  </a:lnTo>
                  <a:lnTo>
                    <a:pt x="999737" y="635916"/>
                  </a:lnTo>
                  <a:lnTo>
                    <a:pt x="999745" y="635915"/>
                  </a:lnTo>
                  <a:lnTo>
                    <a:pt x="999945" y="635915"/>
                  </a:lnTo>
                  <a:lnTo>
                    <a:pt x="999953" y="635916"/>
                  </a:lnTo>
                  <a:lnTo>
                    <a:pt x="999959" y="635915"/>
                  </a:lnTo>
                  <a:lnTo>
                    <a:pt x="1015218" y="635915"/>
                  </a:lnTo>
                  <a:lnTo>
                    <a:pt x="1015434" y="635915"/>
                  </a:lnTo>
                  <a:lnTo>
                    <a:pt x="1299041" y="635915"/>
                  </a:lnTo>
                  <a:lnTo>
                    <a:pt x="1299049" y="635916"/>
                  </a:lnTo>
                  <a:lnTo>
                    <a:pt x="1299055" y="635915"/>
                  </a:lnTo>
                  <a:lnTo>
                    <a:pt x="1314531" y="635915"/>
                  </a:lnTo>
                  <a:lnTo>
                    <a:pt x="1337866" y="635915"/>
                  </a:lnTo>
                  <a:lnTo>
                    <a:pt x="1337873" y="635916"/>
                  </a:lnTo>
                  <a:lnTo>
                    <a:pt x="1337886" y="635915"/>
                  </a:lnTo>
                  <a:lnTo>
                    <a:pt x="1353355" y="635915"/>
                  </a:lnTo>
                  <a:lnTo>
                    <a:pt x="1378546" y="635915"/>
                  </a:lnTo>
                  <a:lnTo>
                    <a:pt x="1378557" y="635916"/>
                  </a:lnTo>
                  <a:lnTo>
                    <a:pt x="1378566" y="635915"/>
                  </a:lnTo>
                  <a:lnTo>
                    <a:pt x="1394039" y="635915"/>
                  </a:lnTo>
                  <a:lnTo>
                    <a:pt x="1637179" y="635915"/>
                  </a:lnTo>
                  <a:lnTo>
                    <a:pt x="1637186" y="635916"/>
                  </a:lnTo>
                  <a:lnTo>
                    <a:pt x="1637198" y="635915"/>
                  </a:lnTo>
                  <a:lnTo>
                    <a:pt x="1652668" y="635915"/>
                  </a:lnTo>
                  <a:lnTo>
                    <a:pt x="1677862" y="635915"/>
                  </a:lnTo>
                  <a:lnTo>
                    <a:pt x="1677870" y="635916"/>
                  </a:lnTo>
                  <a:lnTo>
                    <a:pt x="1677876" y="635915"/>
                  </a:lnTo>
                  <a:lnTo>
                    <a:pt x="1693351" y="635915"/>
                  </a:lnTo>
                  <a:lnTo>
                    <a:pt x="1716687" y="635915"/>
                  </a:lnTo>
                  <a:lnTo>
                    <a:pt x="1716694" y="635916"/>
                  </a:lnTo>
                  <a:lnTo>
                    <a:pt x="1716707" y="635915"/>
                  </a:lnTo>
                  <a:lnTo>
                    <a:pt x="1732175" y="635915"/>
                  </a:lnTo>
                  <a:lnTo>
                    <a:pt x="1874052" y="635915"/>
                  </a:lnTo>
                  <a:lnTo>
                    <a:pt x="2015783" y="635915"/>
                  </a:lnTo>
                  <a:lnTo>
                    <a:pt x="2015790" y="635916"/>
                  </a:lnTo>
                  <a:lnTo>
                    <a:pt x="2015803" y="635915"/>
                  </a:lnTo>
                  <a:lnTo>
                    <a:pt x="2015999" y="635915"/>
                  </a:lnTo>
                  <a:lnTo>
                    <a:pt x="2016007" y="635916"/>
                  </a:lnTo>
                  <a:lnTo>
                    <a:pt x="2016019" y="635915"/>
                  </a:lnTo>
                  <a:lnTo>
                    <a:pt x="2021890" y="635915"/>
                  </a:lnTo>
                  <a:lnTo>
                    <a:pt x="2031272" y="635915"/>
                  </a:lnTo>
                  <a:lnTo>
                    <a:pt x="2031489" y="635915"/>
                  </a:lnTo>
                  <a:lnTo>
                    <a:pt x="2173364" y="635915"/>
                  </a:lnTo>
                  <a:lnTo>
                    <a:pt x="2176627" y="635915"/>
                  </a:lnTo>
                  <a:lnTo>
                    <a:pt x="2252873" y="635915"/>
                  </a:lnTo>
                  <a:lnTo>
                    <a:pt x="2315096" y="635915"/>
                  </a:lnTo>
                  <a:lnTo>
                    <a:pt x="2315103" y="635916"/>
                  </a:lnTo>
                  <a:lnTo>
                    <a:pt x="2315116" y="635915"/>
                  </a:lnTo>
                  <a:lnTo>
                    <a:pt x="2321202" y="635915"/>
                  </a:lnTo>
                  <a:lnTo>
                    <a:pt x="2324463" y="635915"/>
                  </a:lnTo>
                  <a:lnTo>
                    <a:pt x="2330585" y="635915"/>
                  </a:lnTo>
                  <a:lnTo>
                    <a:pt x="2394604" y="635915"/>
                  </a:lnTo>
                  <a:lnTo>
                    <a:pt x="2394611" y="635916"/>
                  </a:lnTo>
                  <a:lnTo>
                    <a:pt x="2394624" y="635915"/>
                  </a:lnTo>
                  <a:lnTo>
                    <a:pt x="2400711" y="635915"/>
                  </a:lnTo>
                  <a:lnTo>
                    <a:pt x="2410093" y="635915"/>
                  </a:lnTo>
                  <a:lnTo>
                    <a:pt x="2475939" y="635915"/>
                  </a:lnTo>
                  <a:lnTo>
                    <a:pt x="2551969" y="635915"/>
                  </a:lnTo>
                  <a:lnTo>
                    <a:pt x="2552185" y="635915"/>
                  </a:lnTo>
                  <a:lnTo>
                    <a:pt x="2555448" y="635915"/>
                  </a:lnTo>
                  <a:lnTo>
                    <a:pt x="2623776" y="635915"/>
                  </a:lnTo>
                  <a:lnTo>
                    <a:pt x="2693917" y="635915"/>
                  </a:lnTo>
                  <a:lnTo>
                    <a:pt x="2693924" y="635916"/>
                  </a:lnTo>
                  <a:lnTo>
                    <a:pt x="2693936" y="635915"/>
                  </a:lnTo>
                  <a:lnTo>
                    <a:pt x="2699807" y="635915"/>
                  </a:lnTo>
                  <a:lnTo>
                    <a:pt x="2700023" y="635915"/>
                  </a:lnTo>
                  <a:lnTo>
                    <a:pt x="2703284" y="635915"/>
                  </a:lnTo>
                  <a:lnTo>
                    <a:pt x="2709406" y="635915"/>
                  </a:lnTo>
                  <a:lnTo>
                    <a:pt x="2845160" y="635915"/>
                  </a:lnTo>
                  <a:lnTo>
                    <a:pt x="2851281" y="635915"/>
                  </a:lnTo>
                  <a:lnTo>
                    <a:pt x="2854544" y="635915"/>
                  </a:lnTo>
                  <a:lnTo>
                    <a:pt x="2854760" y="635915"/>
                  </a:lnTo>
                  <a:lnTo>
                    <a:pt x="2860630" y="635915"/>
                  </a:lnTo>
                  <a:lnTo>
                    <a:pt x="2860642" y="635916"/>
                  </a:lnTo>
                  <a:lnTo>
                    <a:pt x="2860649" y="635915"/>
                  </a:lnTo>
                  <a:lnTo>
                    <a:pt x="2930790" y="635915"/>
                  </a:lnTo>
                  <a:lnTo>
                    <a:pt x="2999119" y="635915"/>
                  </a:lnTo>
                  <a:lnTo>
                    <a:pt x="3002380" y="635915"/>
                  </a:lnTo>
                  <a:lnTo>
                    <a:pt x="3002596" y="635915"/>
                  </a:lnTo>
                  <a:lnTo>
                    <a:pt x="3078628" y="635915"/>
                  </a:lnTo>
                  <a:lnTo>
                    <a:pt x="3144473" y="635915"/>
                  </a:lnTo>
                  <a:lnTo>
                    <a:pt x="3153856" y="635915"/>
                  </a:lnTo>
                  <a:lnTo>
                    <a:pt x="3159942" y="635915"/>
                  </a:lnTo>
                  <a:lnTo>
                    <a:pt x="3159955" y="635916"/>
                  </a:lnTo>
                  <a:lnTo>
                    <a:pt x="3159961" y="635915"/>
                  </a:lnTo>
                  <a:lnTo>
                    <a:pt x="3223981" y="635915"/>
                  </a:lnTo>
                  <a:lnTo>
                    <a:pt x="3230102" y="635915"/>
                  </a:lnTo>
                  <a:lnTo>
                    <a:pt x="3233365" y="635915"/>
                  </a:lnTo>
                  <a:lnTo>
                    <a:pt x="3239451" y="635915"/>
                  </a:lnTo>
                  <a:lnTo>
                    <a:pt x="3239463" y="635916"/>
                  </a:lnTo>
                  <a:lnTo>
                    <a:pt x="3239470" y="635915"/>
                  </a:lnTo>
                  <a:lnTo>
                    <a:pt x="3301693" y="635915"/>
                  </a:lnTo>
                  <a:lnTo>
                    <a:pt x="3377940" y="635915"/>
                  </a:lnTo>
                  <a:lnTo>
                    <a:pt x="3381201" y="635915"/>
                  </a:lnTo>
                  <a:lnTo>
                    <a:pt x="3523077" y="635915"/>
                  </a:lnTo>
                  <a:lnTo>
                    <a:pt x="3523294" y="635915"/>
                  </a:lnTo>
                  <a:lnTo>
                    <a:pt x="3532677" y="635915"/>
                  </a:lnTo>
                  <a:lnTo>
                    <a:pt x="3538547" y="635915"/>
                  </a:lnTo>
                  <a:lnTo>
                    <a:pt x="3538559" y="635916"/>
                  </a:lnTo>
                  <a:lnTo>
                    <a:pt x="3538566" y="635915"/>
                  </a:lnTo>
                  <a:lnTo>
                    <a:pt x="3538763" y="635915"/>
                  </a:lnTo>
                  <a:lnTo>
                    <a:pt x="3538775" y="635916"/>
                  </a:lnTo>
                  <a:lnTo>
                    <a:pt x="3538782" y="635915"/>
                  </a:lnTo>
                  <a:lnTo>
                    <a:pt x="3680513" y="635915"/>
                  </a:lnTo>
                  <a:lnTo>
                    <a:pt x="3822390" y="635915"/>
                  </a:lnTo>
                  <a:lnTo>
                    <a:pt x="3837859" y="635915"/>
                  </a:lnTo>
                  <a:lnTo>
                    <a:pt x="3837872" y="635916"/>
                  </a:lnTo>
                  <a:lnTo>
                    <a:pt x="3837878" y="635915"/>
                  </a:lnTo>
                  <a:lnTo>
                    <a:pt x="3861215" y="635915"/>
                  </a:lnTo>
                  <a:lnTo>
                    <a:pt x="3876690" y="635915"/>
                  </a:lnTo>
                  <a:lnTo>
                    <a:pt x="3876696" y="635916"/>
                  </a:lnTo>
                  <a:lnTo>
                    <a:pt x="3876703" y="635915"/>
                  </a:lnTo>
                  <a:lnTo>
                    <a:pt x="3901898" y="635915"/>
                  </a:lnTo>
                  <a:lnTo>
                    <a:pt x="3917368" y="635915"/>
                  </a:lnTo>
                  <a:lnTo>
                    <a:pt x="3917380" y="635916"/>
                  </a:lnTo>
                  <a:lnTo>
                    <a:pt x="3917387" y="635915"/>
                  </a:lnTo>
                  <a:lnTo>
                    <a:pt x="4160527" y="635915"/>
                  </a:lnTo>
                  <a:lnTo>
                    <a:pt x="4175999" y="635915"/>
                  </a:lnTo>
                  <a:lnTo>
                    <a:pt x="4176008" y="635916"/>
                  </a:lnTo>
                  <a:lnTo>
                    <a:pt x="4176019" y="635915"/>
                  </a:lnTo>
                  <a:lnTo>
                    <a:pt x="4201211" y="635915"/>
                  </a:lnTo>
                  <a:lnTo>
                    <a:pt x="4216680" y="635915"/>
                  </a:lnTo>
                  <a:lnTo>
                    <a:pt x="4216692" y="635916"/>
                  </a:lnTo>
                  <a:lnTo>
                    <a:pt x="4216699" y="635915"/>
                  </a:lnTo>
                  <a:lnTo>
                    <a:pt x="4240035" y="635915"/>
                  </a:lnTo>
                  <a:lnTo>
                    <a:pt x="4255511" y="635915"/>
                  </a:lnTo>
                  <a:lnTo>
                    <a:pt x="4255516" y="635916"/>
                  </a:lnTo>
                  <a:lnTo>
                    <a:pt x="4255524" y="635915"/>
                  </a:lnTo>
                  <a:lnTo>
                    <a:pt x="4539132" y="635915"/>
                  </a:lnTo>
                  <a:lnTo>
                    <a:pt x="4539348" y="635915"/>
                  </a:lnTo>
                  <a:lnTo>
                    <a:pt x="4554607" y="635915"/>
                  </a:lnTo>
                  <a:lnTo>
                    <a:pt x="4554613" y="635916"/>
                  </a:lnTo>
                  <a:lnTo>
                    <a:pt x="4554620" y="635915"/>
                  </a:lnTo>
                  <a:lnTo>
                    <a:pt x="4554821" y="635915"/>
                  </a:lnTo>
                  <a:lnTo>
                    <a:pt x="4554829" y="635916"/>
                  </a:lnTo>
                  <a:lnTo>
                    <a:pt x="4554834" y="635915"/>
                  </a:lnTo>
                  <a:lnTo>
                    <a:pt x="4838444" y="635915"/>
                  </a:lnTo>
                  <a:lnTo>
                    <a:pt x="4853916" y="635915"/>
                  </a:lnTo>
                  <a:lnTo>
                    <a:pt x="4853925" y="635916"/>
                  </a:lnTo>
                  <a:lnTo>
                    <a:pt x="4853936" y="635915"/>
                  </a:lnTo>
                  <a:lnTo>
                    <a:pt x="4917952" y="635915"/>
                  </a:lnTo>
                  <a:lnTo>
                    <a:pt x="4933428" y="635915"/>
                  </a:lnTo>
                  <a:lnTo>
                    <a:pt x="4933433" y="635916"/>
                  </a:lnTo>
                  <a:lnTo>
                    <a:pt x="4933441" y="635915"/>
                  </a:lnTo>
                  <a:lnTo>
                    <a:pt x="5217265" y="635915"/>
                  </a:lnTo>
                  <a:lnTo>
                    <a:pt x="5225340" y="635213"/>
                  </a:lnTo>
                  <a:lnTo>
                    <a:pt x="5232746" y="635916"/>
                  </a:lnTo>
                  <a:cubicBezTo>
                    <a:pt x="5298936" y="635916"/>
                    <a:pt x="5360426" y="616965"/>
                    <a:pt x="5411434" y="584509"/>
                  </a:cubicBezTo>
                  <a:lnTo>
                    <a:pt x="5445547" y="558001"/>
                  </a:lnTo>
                  <a:lnTo>
                    <a:pt x="5455773" y="550724"/>
                  </a:lnTo>
                  <a:lnTo>
                    <a:pt x="5457110" y="549015"/>
                  </a:lnTo>
                  <a:lnTo>
                    <a:pt x="5458735" y="547753"/>
                  </a:lnTo>
                  <a:lnTo>
                    <a:pt x="5465640" y="538104"/>
                  </a:lnTo>
                  <a:lnTo>
                    <a:pt x="5528059" y="458272"/>
                  </a:lnTo>
                  <a:cubicBezTo>
                    <a:pt x="5545128" y="423473"/>
                    <a:pt x="5554565" y="385214"/>
                    <a:pt x="5554565" y="345055"/>
                  </a:cubicBezTo>
                  <a:lnTo>
                    <a:pt x="5554565" y="290862"/>
                  </a:lnTo>
                  <a:cubicBezTo>
                    <a:pt x="5554565" y="130224"/>
                    <a:pt x="5403551" y="0"/>
                    <a:pt x="5217265"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0" name="标题 1"/>
            <p:cNvSpPr txBox="1"/>
            <p:nvPr>
              <p:custDataLst>
                <p:tags r:id="rId8"/>
              </p:custDataLst>
            </p:nvPr>
          </p:nvSpPr>
          <p:spPr>
            <a:xfrm>
              <a:off x="5497515" y="1494527"/>
              <a:ext cx="3717387" cy="59902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lang="zh-CN" altLang="en-US" dirty="0">
                  <a:solidFill>
                    <a:srgbClr val="FFC000"/>
                  </a:solidFill>
                  <a:latin typeface="微软雅黑" panose="020B0503020204020204" pitchFamily="34" charset="-122"/>
                  <a:ea typeface="微软雅黑" panose="020B0503020204020204" pitchFamily="34" charset="-122"/>
                </a:rPr>
                <a:t>滚动修编成果汇报</a:t>
              </a:r>
              <a:endParaRPr kumimoji="0" lang="zh-CN" altLang="en-US"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cxnSp>
          <p:nvCxnSpPr>
            <p:cNvPr id="31" name="直接连接符 30"/>
            <p:cNvCxnSpPr/>
            <p:nvPr>
              <p:custDataLst>
                <p:tags r:id="rId9"/>
              </p:custDataLst>
            </p:nvPr>
          </p:nvCxnSpPr>
          <p:spPr>
            <a:xfrm>
              <a:off x="5457301" y="1527602"/>
              <a:ext cx="0" cy="39770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标题 1"/>
            <p:cNvSpPr txBox="1"/>
            <p:nvPr>
              <p:custDataLst>
                <p:tags r:id="rId10"/>
              </p:custDataLst>
            </p:nvPr>
          </p:nvSpPr>
          <p:spPr>
            <a:xfrm>
              <a:off x="5082446" y="1475045"/>
              <a:ext cx="383419" cy="45022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2400" kern="1200">
                  <a:solidFill>
                    <a:schemeClr val="tx2"/>
                  </a:solidFill>
                  <a:latin typeface="+mj-lt"/>
                  <a:ea typeface="+mj-ea"/>
                  <a:cs typeface="+mj-cs"/>
                </a:defRPr>
              </a:lvl1pPr>
            </a:lstStyle>
            <a:p>
              <a:pPr marL="0" marR="0" lvl="0" indent="0" defTabSz="914400" rtl="0" eaLnBrk="1" fontAlgn="auto" latinLnBrk="0" hangingPunct="1">
                <a:lnSpc>
                  <a:spcPct val="100000"/>
                </a:lnSpc>
                <a:spcBef>
                  <a:spcPct val="0"/>
                </a:spcBef>
                <a:spcAft>
                  <a:spcPts val="0"/>
                </a:spcAft>
                <a:buClrTx/>
                <a:buSzTx/>
                <a:buFontTx/>
                <a:buNone/>
                <a:defRPr/>
              </a:pPr>
              <a:r>
                <a:rPr kumimoji="0" lang="en-US" altLang="zh-CN" sz="28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02</a:t>
              </a:r>
              <a:endParaRPr kumimoji="0" lang="zh-CN" altLang="en-US" sz="28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custDataLst>
              <p:tags r:id="rId1"/>
            </p:custDataLst>
          </p:nvPr>
        </p:nvSpPr>
        <p:spPr bwMode="auto">
          <a:xfrm>
            <a:off x="4144645" y="1886585"/>
            <a:ext cx="248285" cy="3889375"/>
          </a:xfrm>
          <a:custGeom>
            <a:avLst/>
            <a:gdLst>
              <a:gd name="T0" fmla="*/ 0 w 153"/>
              <a:gd name="T1" fmla="*/ 0 h 6522"/>
              <a:gd name="T2" fmla="*/ 46203 w 153"/>
              <a:gd name="T3" fmla="*/ 0 h 6522"/>
              <a:gd name="T4" fmla="*/ 46203 w 153"/>
              <a:gd name="T5" fmla="*/ 5040312 h 6522"/>
              <a:gd name="T6" fmla="*/ 0 w 153"/>
              <a:gd name="T7" fmla="*/ 5040312 h 6522"/>
              <a:gd name="T8" fmla="*/ 0 w 153"/>
              <a:gd name="T9" fmla="*/ 0 h 6522"/>
              <a:gd name="T10" fmla="*/ 99224 w 153"/>
              <a:gd name="T11" fmla="*/ 0 h 6522"/>
              <a:gd name="T12" fmla="*/ 115887 w 153"/>
              <a:gd name="T13" fmla="*/ 0 h 6522"/>
              <a:gd name="T14" fmla="*/ 115887 w 153"/>
              <a:gd name="T15" fmla="*/ 5040312 h 6522"/>
              <a:gd name="T16" fmla="*/ 99224 w 153"/>
              <a:gd name="T17" fmla="*/ 5040312 h 6522"/>
              <a:gd name="T18" fmla="*/ 99224 w 153"/>
              <a:gd name="T19" fmla="*/ 0 h 6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 h="6522">
                <a:moveTo>
                  <a:pt x="0" y="0"/>
                </a:moveTo>
                <a:lnTo>
                  <a:pt x="61" y="0"/>
                </a:lnTo>
                <a:lnTo>
                  <a:pt x="61" y="6522"/>
                </a:lnTo>
                <a:lnTo>
                  <a:pt x="0" y="6522"/>
                </a:lnTo>
                <a:lnTo>
                  <a:pt x="0" y="0"/>
                </a:lnTo>
                <a:close/>
                <a:moveTo>
                  <a:pt x="131" y="0"/>
                </a:moveTo>
                <a:lnTo>
                  <a:pt x="153" y="0"/>
                </a:lnTo>
                <a:lnTo>
                  <a:pt x="153" y="6522"/>
                </a:lnTo>
                <a:lnTo>
                  <a:pt x="131" y="6522"/>
                </a:lnTo>
                <a:lnTo>
                  <a:pt x="131" y="0"/>
                </a:lnTo>
                <a:close/>
              </a:path>
            </a:pathLst>
          </a:custGeom>
          <a:solidFill>
            <a:schemeClr val="bg1">
              <a:lumMod val="50000"/>
            </a:schemeClr>
          </a:solidFill>
          <a:ln>
            <a:noFill/>
          </a:ln>
        </p:spPr>
        <p:txBody>
          <a:bodyPr lIns="91428" tIns="45713" rIns="91428" bIns="45713"/>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kern="0">
              <a:solidFill>
                <a:sysClr val="windowText" lastClr="000000"/>
              </a:solidFill>
              <a:latin typeface="Calibri" panose="020F0502020204030204"/>
              <a:ea typeface="宋体" panose="02010600030101010101" pitchFamily="2" charset="-122"/>
              <a:cs typeface="+mn-ea"/>
              <a:sym typeface="+mn-lt"/>
            </a:endParaRPr>
          </a:p>
        </p:txBody>
      </p:sp>
      <p:sp>
        <p:nvSpPr>
          <p:cNvPr id="3" name="Freeform 14"/>
          <p:cNvSpPr/>
          <p:nvPr>
            <p:custDataLst>
              <p:tags r:id="rId2"/>
            </p:custDataLst>
          </p:nvPr>
        </p:nvSpPr>
        <p:spPr bwMode="auto">
          <a:xfrm>
            <a:off x="4519295" y="2033270"/>
            <a:ext cx="5470525" cy="471805"/>
          </a:xfrm>
          <a:custGeom>
            <a:avLst/>
            <a:gdLst>
              <a:gd name="T0" fmla="*/ 60743788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43788 w 6963"/>
              <a:gd name="T11" fmla="*/ 463162822 h 794"/>
              <a:gd name="T12" fmla="*/ 0 w 6963"/>
              <a:gd name="T13" fmla="*/ 412413298 h 794"/>
              <a:gd name="T14" fmla="*/ 0 w 6963"/>
              <a:gd name="T15" fmla="*/ 50749524 h 794"/>
              <a:gd name="T16" fmla="*/ 60743788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ln>
          <a:effectLst>
            <a:outerShdw blurRad="50800" dist="38100" dir="2700000" algn="tl" rotWithShape="0">
              <a:prstClr val="black">
                <a:alpha val="40000"/>
              </a:prstClr>
            </a:outerShdw>
          </a:effectLst>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4" name="Freeform 15"/>
          <p:cNvSpPr/>
          <p:nvPr>
            <p:custDataLst>
              <p:tags r:id="rId3"/>
            </p:custDataLst>
          </p:nvPr>
        </p:nvSpPr>
        <p:spPr bwMode="auto">
          <a:xfrm>
            <a:off x="4694426" y="1886196"/>
            <a:ext cx="577576" cy="81865"/>
          </a:xfrm>
          <a:custGeom>
            <a:avLst/>
            <a:gdLst>
              <a:gd name="T0" fmla="*/ 58241460 w 1038"/>
              <a:gd name="T1" fmla="*/ 0 h 127"/>
              <a:gd name="T2" fmla="*/ 546306357 w 1038"/>
              <a:gd name="T3" fmla="*/ 0 h 127"/>
              <a:gd name="T4" fmla="*/ 604547817 w 1038"/>
              <a:gd name="T5" fmla="*/ 76279375 h 127"/>
              <a:gd name="T6" fmla="*/ 0 w 1038"/>
              <a:gd name="T7" fmla="*/ 76279375 h 127"/>
              <a:gd name="T8" fmla="*/ 58241460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rgbClr val="076655"/>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5" name="Rectangle 16"/>
          <p:cNvSpPr>
            <a:spLocks noChangeArrowheads="1"/>
          </p:cNvSpPr>
          <p:nvPr>
            <p:custDataLst>
              <p:tags r:id="rId4"/>
            </p:custDataLst>
          </p:nvPr>
        </p:nvSpPr>
        <p:spPr bwMode="auto">
          <a:xfrm>
            <a:off x="4694427" y="1968061"/>
            <a:ext cx="577575" cy="567896"/>
          </a:xfrm>
          <a:prstGeom prst="rect">
            <a:avLst/>
          </a:prstGeom>
          <a:solidFill>
            <a:srgbClr val="01675D"/>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6" name="TextBox 63"/>
          <p:cNvSpPr txBox="1">
            <a:spLocks noChangeArrowheads="1"/>
          </p:cNvSpPr>
          <p:nvPr>
            <p:custDataLst>
              <p:tags r:id="rId5"/>
            </p:custDataLst>
          </p:nvPr>
        </p:nvSpPr>
        <p:spPr bwMode="auto">
          <a:xfrm>
            <a:off x="5344160" y="2041525"/>
            <a:ext cx="4765040"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sz="2400" b="1" kern="0" dirty="0">
                <a:solidFill>
                  <a:prstClr val="black"/>
                </a:solidFill>
                <a:latin typeface="微软雅黑" panose="020B0503020204020204" pitchFamily="34" charset="-122"/>
                <a:ea typeface="微软雅黑" panose="020B0503020204020204" pitchFamily="34" charset="-122"/>
                <a:cs typeface="+mn-ea"/>
                <a:sym typeface="+mn-lt"/>
              </a:rPr>
              <a:t>规划目标</a:t>
            </a:r>
            <a:endParaRPr sz="2400" b="1"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 name="TextBox 81"/>
          <p:cNvSpPr txBox="1">
            <a:spLocks noChangeArrowheads="1"/>
          </p:cNvSpPr>
          <p:nvPr>
            <p:custDataLst>
              <p:tags r:id="rId6"/>
            </p:custDataLst>
          </p:nvPr>
        </p:nvSpPr>
        <p:spPr bwMode="auto">
          <a:xfrm>
            <a:off x="4811556" y="2002774"/>
            <a:ext cx="36309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en-US" altLang="zh-CN" sz="2400" b="1" dirty="0">
                <a:solidFill>
                  <a:prstClr val="white"/>
                </a:solidFill>
                <a:latin typeface="微软雅黑" panose="020B0503020204020204" pitchFamily="34" charset="-122"/>
                <a:ea typeface="微软雅黑" panose="020B0503020204020204" pitchFamily="34" charset="-122"/>
              </a:rPr>
              <a:t>1</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8" name="Rectangle 5"/>
          <p:cNvSpPr>
            <a:spLocks noChangeArrowheads="1"/>
          </p:cNvSpPr>
          <p:nvPr>
            <p:custDataLst>
              <p:tags r:id="rId7"/>
            </p:custDataLst>
          </p:nvPr>
        </p:nvSpPr>
        <p:spPr bwMode="auto">
          <a:xfrm>
            <a:off x="1505561" y="3359958"/>
            <a:ext cx="997080" cy="1196697"/>
          </a:xfrm>
          <a:prstGeom prst="roundRect">
            <a:avLst/>
          </a:prstGeom>
          <a:solidFill>
            <a:srgbClr val="01675D"/>
          </a:solidFill>
          <a:ln>
            <a:noFill/>
          </a:ln>
        </p:spPr>
        <p:txBody>
          <a:bodyPr lIns="91428" tIns="45713" rIns="91428" bIns="45713"/>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kern="0">
              <a:solidFill>
                <a:sysClr val="windowText" lastClr="000000"/>
              </a:solidFill>
              <a:latin typeface="Calibri" panose="020F0502020204030204"/>
              <a:ea typeface="宋体" panose="02010600030101010101" pitchFamily="2" charset="-122"/>
              <a:cs typeface="+mn-ea"/>
              <a:sym typeface="+mn-lt"/>
            </a:endParaRPr>
          </a:p>
        </p:txBody>
      </p:sp>
      <p:sp>
        <p:nvSpPr>
          <p:cNvPr id="9" name="Freeform 6"/>
          <p:cNvSpPr/>
          <p:nvPr>
            <p:custDataLst>
              <p:tags r:id="rId8"/>
            </p:custDataLst>
          </p:nvPr>
        </p:nvSpPr>
        <p:spPr bwMode="auto">
          <a:xfrm>
            <a:off x="1645279" y="3467220"/>
            <a:ext cx="762099" cy="95862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8" tIns="45713" rIns="91428" bIns="45713"/>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kern="0">
              <a:solidFill>
                <a:sysClr val="windowText" lastClr="000000"/>
              </a:solidFill>
              <a:latin typeface="Calibri" panose="020F0502020204030204"/>
              <a:ea typeface="宋体" panose="02010600030101010101" pitchFamily="2" charset="-122"/>
              <a:cs typeface="+mn-ea"/>
              <a:sym typeface="+mn-lt"/>
            </a:endParaRPr>
          </a:p>
        </p:txBody>
      </p:sp>
      <p:sp>
        <p:nvSpPr>
          <p:cNvPr id="10" name="Freeform 7"/>
          <p:cNvSpPr>
            <a:spLocks noEditPoints="1"/>
          </p:cNvSpPr>
          <p:nvPr>
            <p:custDataLst>
              <p:tags r:id="rId9"/>
            </p:custDataLst>
          </p:nvPr>
        </p:nvSpPr>
        <p:spPr bwMode="auto">
          <a:xfrm>
            <a:off x="2594728" y="4180504"/>
            <a:ext cx="1424172" cy="290445"/>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lIns="91428" tIns="45713" rIns="91428" bIns="45713"/>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kern="0">
              <a:solidFill>
                <a:sysClr val="windowText" lastClr="000000"/>
              </a:solidFill>
              <a:latin typeface="Calibri" panose="020F0502020204030204"/>
              <a:ea typeface="宋体" panose="02010600030101010101" pitchFamily="2" charset="-122"/>
              <a:cs typeface="+mn-ea"/>
              <a:sym typeface="+mn-lt"/>
            </a:endParaRPr>
          </a:p>
        </p:txBody>
      </p:sp>
      <p:sp>
        <p:nvSpPr>
          <p:cNvPr id="11" name="Freeform 8"/>
          <p:cNvSpPr>
            <a:spLocks noEditPoints="1"/>
          </p:cNvSpPr>
          <p:nvPr>
            <p:custDataLst>
              <p:tags r:id="rId10"/>
            </p:custDataLst>
          </p:nvPr>
        </p:nvSpPr>
        <p:spPr bwMode="auto">
          <a:xfrm>
            <a:off x="2680463" y="3447250"/>
            <a:ext cx="1368603" cy="642788"/>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lIns="91428" tIns="45713" rIns="91428" bIns="45713"/>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kern="0">
              <a:solidFill>
                <a:sysClr val="windowText" lastClr="000000"/>
              </a:solidFill>
              <a:latin typeface="Calibri" panose="020F0502020204030204"/>
              <a:ea typeface="宋体" panose="02010600030101010101" pitchFamily="2" charset="-122"/>
              <a:cs typeface="+mn-ea"/>
              <a:sym typeface="+mn-lt"/>
            </a:endParaRPr>
          </a:p>
        </p:txBody>
      </p:sp>
      <p:sp>
        <p:nvSpPr>
          <p:cNvPr id="12" name="Freeform 14"/>
          <p:cNvSpPr/>
          <p:nvPr>
            <p:custDataLst>
              <p:tags r:id="rId11"/>
            </p:custDataLst>
          </p:nvPr>
        </p:nvSpPr>
        <p:spPr bwMode="auto">
          <a:xfrm>
            <a:off x="4519295" y="2787015"/>
            <a:ext cx="5467985" cy="471805"/>
          </a:xfrm>
          <a:custGeom>
            <a:avLst/>
            <a:gdLst>
              <a:gd name="T0" fmla="*/ 60743788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43788 w 6963"/>
              <a:gd name="T11" fmla="*/ 463162822 h 794"/>
              <a:gd name="T12" fmla="*/ 0 w 6963"/>
              <a:gd name="T13" fmla="*/ 412413298 h 794"/>
              <a:gd name="T14" fmla="*/ 0 w 6963"/>
              <a:gd name="T15" fmla="*/ 50749524 h 794"/>
              <a:gd name="T16" fmla="*/ 60743788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ln>
          <a:effectLst>
            <a:outerShdw blurRad="50800" dist="38100" dir="2700000" algn="tl" rotWithShape="0">
              <a:prstClr val="black">
                <a:alpha val="40000"/>
              </a:prstClr>
            </a:outerShdw>
          </a:effectLst>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13" name="Freeform 15"/>
          <p:cNvSpPr/>
          <p:nvPr>
            <p:custDataLst>
              <p:tags r:id="rId12"/>
            </p:custDataLst>
          </p:nvPr>
        </p:nvSpPr>
        <p:spPr bwMode="auto">
          <a:xfrm>
            <a:off x="4694426" y="2639720"/>
            <a:ext cx="577576" cy="81865"/>
          </a:xfrm>
          <a:custGeom>
            <a:avLst/>
            <a:gdLst>
              <a:gd name="T0" fmla="*/ 58241460 w 1038"/>
              <a:gd name="T1" fmla="*/ 0 h 127"/>
              <a:gd name="T2" fmla="*/ 546306357 w 1038"/>
              <a:gd name="T3" fmla="*/ 0 h 127"/>
              <a:gd name="T4" fmla="*/ 604547817 w 1038"/>
              <a:gd name="T5" fmla="*/ 76279375 h 127"/>
              <a:gd name="T6" fmla="*/ 0 w 1038"/>
              <a:gd name="T7" fmla="*/ 76279375 h 127"/>
              <a:gd name="T8" fmla="*/ 58241460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rgbClr val="076655"/>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14" name="Rectangle 16"/>
          <p:cNvSpPr>
            <a:spLocks noChangeArrowheads="1"/>
          </p:cNvSpPr>
          <p:nvPr>
            <p:custDataLst>
              <p:tags r:id="rId13"/>
            </p:custDataLst>
          </p:nvPr>
        </p:nvSpPr>
        <p:spPr bwMode="auto">
          <a:xfrm>
            <a:off x="4694427" y="2721585"/>
            <a:ext cx="577575" cy="567896"/>
          </a:xfrm>
          <a:prstGeom prst="rect">
            <a:avLst/>
          </a:prstGeom>
          <a:solidFill>
            <a:srgbClr val="01675D"/>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15" name="TextBox 63"/>
          <p:cNvSpPr txBox="1">
            <a:spLocks noChangeArrowheads="1"/>
          </p:cNvSpPr>
          <p:nvPr>
            <p:custDataLst>
              <p:tags r:id="rId14"/>
            </p:custDataLst>
          </p:nvPr>
        </p:nvSpPr>
        <p:spPr bwMode="auto">
          <a:xfrm>
            <a:off x="5344795" y="2785110"/>
            <a:ext cx="476440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zh-CN" altLang="en-US" sz="2400" b="1" kern="0" dirty="0">
                <a:solidFill>
                  <a:prstClr val="black"/>
                </a:solidFill>
                <a:latin typeface="微软雅黑" panose="020B0503020204020204" pitchFamily="34" charset="-122"/>
                <a:ea typeface="微软雅黑" panose="020B0503020204020204" pitchFamily="34" charset="-122"/>
                <a:cs typeface="+mn-ea"/>
                <a:sym typeface="+mn-lt"/>
              </a:rPr>
              <a:t>电网规划及变电站</a:t>
            </a:r>
            <a:r>
              <a:rPr lang="zh-CN" altLang="en-US" sz="2400" b="1" kern="0" dirty="0">
                <a:solidFill>
                  <a:prstClr val="black"/>
                </a:solidFill>
                <a:latin typeface="微软雅黑" panose="020B0503020204020204" pitchFamily="34" charset="-122"/>
                <a:ea typeface="微软雅黑" panose="020B0503020204020204" pitchFamily="34" charset="-122"/>
                <a:cs typeface="+mn-ea"/>
                <a:sym typeface="+mn-lt"/>
              </a:rPr>
              <a:t>布局</a:t>
            </a:r>
            <a:endParaRPr lang="zh-CN" altLang="en-US" sz="2400" b="1"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TextBox 81"/>
          <p:cNvSpPr txBox="1">
            <a:spLocks noChangeArrowheads="1"/>
          </p:cNvSpPr>
          <p:nvPr>
            <p:custDataLst>
              <p:tags r:id="rId15"/>
            </p:custDataLst>
          </p:nvPr>
        </p:nvSpPr>
        <p:spPr bwMode="auto">
          <a:xfrm>
            <a:off x="4811556" y="2756298"/>
            <a:ext cx="36309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en-US" altLang="zh-CN" sz="2400" b="1" dirty="0">
                <a:solidFill>
                  <a:prstClr val="white"/>
                </a:solidFill>
                <a:latin typeface="微软雅黑" panose="020B0503020204020204" pitchFamily="34" charset="-122"/>
                <a:ea typeface="微软雅黑" panose="020B0503020204020204" pitchFamily="34" charset="-122"/>
              </a:rPr>
              <a:t>2</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17" name="Freeform 14"/>
          <p:cNvSpPr/>
          <p:nvPr>
            <p:custDataLst>
              <p:tags r:id="rId16"/>
            </p:custDataLst>
          </p:nvPr>
        </p:nvSpPr>
        <p:spPr bwMode="auto">
          <a:xfrm>
            <a:off x="4517390" y="3575685"/>
            <a:ext cx="5471160" cy="471805"/>
          </a:xfrm>
          <a:custGeom>
            <a:avLst/>
            <a:gdLst>
              <a:gd name="T0" fmla="*/ 60743788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43788 w 6963"/>
              <a:gd name="T11" fmla="*/ 463162822 h 794"/>
              <a:gd name="T12" fmla="*/ 0 w 6963"/>
              <a:gd name="T13" fmla="*/ 412413298 h 794"/>
              <a:gd name="T14" fmla="*/ 0 w 6963"/>
              <a:gd name="T15" fmla="*/ 50749524 h 794"/>
              <a:gd name="T16" fmla="*/ 60743788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ln>
          <a:effectLst>
            <a:outerShdw blurRad="50800" dist="38100" dir="2700000" algn="tl" rotWithShape="0">
              <a:prstClr val="black">
                <a:alpha val="40000"/>
              </a:prstClr>
            </a:outerShdw>
          </a:effectLst>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18" name="Freeform 15"/>
          <p:cNvSpPr/>
          <p:nvPr>
            <p:custDataLst>
              <p:tags r:id="rId17"/>
            </p:custDataLst>
          </p:nvPr>
        </p:nvSpPr>
        <p:spPr bwMode="auto">
          <a:xfrm>
            <a:off x="4692425" y="3428378"/>
            <a:ext cx="577576" cy="81865"/>
          </a:xfrm>
          <a:custGeom>
            <a:avLst/>
            <a:gdLst>
              <a:gd name="T0" fmla="*/ 58241460 w 1038"/>
              <a:gd name="T1" fmla="*/ 0 h 127"/>
              <a:gd name="T2" fmla="*/ 546306357 w 1038"/>
              <a:gd name="T3" fmla="*/ 0 h 127"/>
              <a:gd name="T4" fmla="*/ 604547817 w 1038"/>
              <a:gd name="T5" fmla="*/ 76279375 h 127"/>
              <a:gd name="T6" fmla="*/ 0 w 1038"/>
              <a:gd name="T7" fmla="*/ 76279375 h 127"/>
              <a:gd name="T8" fmla="*/ 58241460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rgbClr val="076655"/>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19" name="Rectangle 16"/>
          <p:cNvSpPr>
            <a:spLocks noChangeArrowheads="1"/>
          </p:cNvSpPr>
          <p:nvPr>
            <p:custDataLst>
              <p:tags r:id="rId18"/>
            </p:custDataLst>
          </p:nvPr>
        </p:nvSpPr>
        <p:spPr bwMode="auto">
          <a:xfrm>
            <a:off x="4692426" y="3510243"/>
            <a:ext cx="577575" cy="567896"/>
          </a:xfrm>
          <a:prstGeom prst="rect">
            <a:avLst/>
          </a:prstGeom>
          <a:solidFill>
            <a:srgbClr val="01675D"/>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20" name="TextBox 63"/>
          <p:cNvSpPr txBox="1">
            <a:spLocks noChangeArrowheads="1"/>
          </p:cNvSpPr>
          <p:nvPr>
            <p:custDataLst>
              <p:tags r:id="rId19"/>
            </p:custDataLst>
          </p:nvPr>
        </p:nvSpPr>
        <p:spPr bwMode="auto">
          <a:xfrm>
            <a:off x="5344795" y="3575685"/>
            <a:ext cx="4869180"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zh-CN" sz="2400" b="1" kern="0" dirty="0">
                <a:solidFill>
                  <a:prstClr val="black"/>
                </a:solidFill>
                <a:latin typeface="微软雅黑" panose="020B0503020204020204" pitchFamily="34" charset="-122"/>
                <a:ea typeface="微软雅黑" panose="020B0503020204020204" pitchFamily="34" charset="-122"/>
                <a:cs typeface="+mn-ea"/>
                <a:sym typeface="+mn-lt"/>
              </a:rPr>
              <a:t>10kV电网现状</a:t>
            </a:r>
            <a:endParaRPr lang="zh-CN" sz="2400" b="1"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TextBox 81"/>
          <p:cNvSpPr txBox="1">
            <a:spLocks noChangeArrowheads="1"/>
          </p:cNvSpPr>
          <p:nvPr>
            <p:custDataLst>
              <p:tags r:id="rId20"/>
            </p:custDataLst>
          </p:nvPr>
        </p:nvSpPr>
        <p:spPr bwMode="auto">
          <a:xfrm>
            <a:off x="4809555" y="3544956"/>
            <a:ext cx="36309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en-US" altLang="zh-CN" sz="2400" b="1" dirty="0">
                <a:solidFill>
                  <a:prstClr val="white"/>
                </a:solidFill>
                <a:latin typeface="微软雅黑" panose="020B0503020204020204" pitchFamily="34" charset="-122"/>
                <a:ea typeface="微软雅黑" panose="020B0503020204020204" pitchFamily="34" charset="-122"/>
              </a:rPr>
              <a:t>3</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22" name="Freeform 14"/>
          <p:cNvSpPr/>
          <p:nvPr>
            <p:custDataLst>
              <p:tags r:id="rId21"/>
            </p:custDataLst>
          </p:nvPr>
        </p:nvSpPr>
        <p:spPr bwMode="auto">
          <a:xfrm>
            <a:off x="4517390" y="4364355"/>
            <a:ext cx="5471160" cy="471805"/>
          </a:xfrm>
          <a:custGeom>
            <a:avLst/>
            <a:gdLst>
              <a:gd name="T0" fmla="*/ 60743788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43788 w 6963"/>
              <a:gd name="T11" fmla="*/ 463162822 h 794"/>
              <a:gd name="T12" fmla="*/ 0 w 6963"/>
              <a:gd name="T13" fmla="*/ 412413298 h 794"/>
              <a:gd name="T14" fmla="*/ 0 w 6963"/>
              <a:gd name="T15" fmla="*/ 50749524 h 794"/>
              <a:gd name="T16" fmla="*/ 60743788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ln>
          <a:effectLst>
            <a:outerShdw blurRad="50800" dist="38100" dir="2700000" algn="tl" rotWithShape="0">
              <a:prstClr val="black">
                <a:alpha val="40000"/>
              </a:prstClr>
            </a:outerShdw>
          </a:effectLst>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23" name="Freeform 15"/>
          <p:cNvSpPr/>
          <p:nvPr>
            <p:custDataLst>
              <p:tags r:id="rId22"/>
            </p:custDataLst>
          </p:nvPr>
        </p:nvSpPr>
        <p:spPr bwMode="auto">
          <a:xfrm>
            <a:off x="4692425" y="4217200"/>
            <a:ext cx="577576" cy="81865"/>
          </a:xfrm>
          <a:custGeom>
            <a:avLst/>
            <a:gdLst>
              <a:gd name="T0" fmla="*/ 58241460 w 1038"/>
              <a:gd name="T1" fmla="*/ 0 h 127"/>
              <a:gd name="T2" fmla="*/ 546306357 w 1038"/>
              <a:gd name="T3" fmla="*/ 0 h 127"/>
              <a:gd name="T4" fmla="*/ 604547817 w 1038"/>
              <a:gd name="T5" fmla="*/ 76279375 h 127"/>
              <a:gd name="T6" fmla="*/ 0 w 1038"/>
              <a:gd name="T7" fmla="*/ 76279375 h 127"/>
              <a:gd name="T8" fmla="*/ 58241460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rgbClr val="076655"/>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24" name="Rectangle 16"/>
          <p:cNvSpPr>
            <a:spLocks noChangeArrowheads="1"/>
          </p:cNvSpPr>
          <p:nvPr>
            <p:custDataLst>
              <p:tags r:id="rId23"/>
            </p:custDataLst>
          </p:nvPr>
        </p:nvSpPr>
        <p:spPr bwMode="auto">
          <a:xfrm>
            <a:off x="4692426" y="4299065"/>
            <a:ext cx="577575" cy="567896"/>
          </a:xfrm>
          <a:prstGeom prst="rect">
            <a:avLst/>
          </a:prstGeom>
          <a:solidFill>
            <a:srgbClr val="01675D"/>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25" name="TextBox 63"/>
          <p:cNvSpPr txBox="1">
            <a:spLocks noChangeArrowheads="1"/>
          </p:cNvSpPr>
          <p:nvPr>
            <p:custDataLst>
              <p:tags r:id="rId24"/>
            </p:custDataLst>
          </p:nvPr>
        </p:nvSpPr>
        <p:spPr bwMode="auto">
          <a:xfrm>
            <a:off x="5344795" y="4391660"/>
            <a:ext cx="4525010"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zh-CN" sz="2400" b="1" kern="0" dirty="0">
                <a:solidFill>
                  <a:prstClr val="black"/>
                </a:solidFill>
                <a:latin typeface="微软雅黑" panose="020B0503020204020204" pitchFamily="34" charset="-122"/>
                <a:ea typeface="微软雅黑" panose="020B0503020204020204" pitchFamily="34" charset="-122"/>
                <a:cs typeface="+mn-ea"/>
                <a:sym typeface="+mn-lt"/>
              </a:rPr>
              <a:t>负荷预测分析</a:t>
            </a:r>
            <a:endParaRPr lang="zh-CN" sz="2400" b="1"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 name="TextBox 81"/>
          <p:cNvSpPr txBox="1">
            <a:spLocks noChangeArrowheads="1"/>
          </p:cNvSpPr>
          <p:nvPr>
            <p:custDataLst>
              <p:tags r:id="rId25"/>
            </p:custDataLst>
          </p:nvPr>
        </p:nvSpPr>
        <p:spPr bwMode="auto">
          <a:xfrm>
            <a:off x="4809555" y="4333778"/>
            <a:ext cx="36309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en-US" altLang="zh-CN" sz="2400" b="1" dirty="0">
                <a:solidFill>
                  <a:prstClr val="white"/>
                </a:solidFill>
                <a:latin typeface="微软雅黑" panose="020B0503020204020204" pitchFamily="34" charset="-122"/>
                <a:ea typeface="微软雅黑" panose="020B0503020204020204" pitchFamily="34" charset="-122"/>
              </a:rPr>
              <a:t>4</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27" name="Freeform 14"/>
          <p:cNvSpPr/>
          <p:nvPr>
            <p:custDataLst>
              <p:tags r:id="rId26"/>
            </p:custDataLst>
          </p:nvPr>
        </p:nvSpPr>
        <p:spPr bwMode="auto">
          <a:xfrm>
            <a:off x="4570095" y="5179695"/>
            <a:ext cx="5417820" cy="471805"/>
          </a:xfrm>
          <a:custGeom>
            <a:avLst/>
            <a:gdLst>
              <a:gd name="T0" fmla="*/ 60743788 w 6963"/>
              <a:gd name="T1" fmla="*/ 0 h 794"/>
              <a:gd name="T2" fmla="*/ 2147483647 w 6963"/>
              <a:gd name="T3" fmla="*/ 0 h 794"/>
              <a:gd name="T4" fmla="*/ 2147483647 w 6963"/>
              <a:gd name="T5" fmla="*/ 50749524 h 794"/>
              <a:gd name="T6" fmla="*/ 2147483647 w 6963"/>
              <a:gd name="T7" fmla="*/ 412413298 h 794"/>
              <a:gd name="T8" fmla="*/ 2147483647 w 6963"/>
              <a:gd name="T9" fmla="*/ 463162822 h 794"/>
              <a:gd name="T10" fmla="*/ 60743788 w 6963"/>
              <a:gd name="T11" fmla="*/ 463162822 h 794"/>
              <a:gd name="T12" fmla="*/ 0 w 6963"/>
              <a:gd name="T13" fmla="*/ 412413298 h 794"/>
              <a:gd name="T14" fmla="*/ 0 w 6963"/>
              <a:gd name="T15" fmla="*/ 50749524 h 794"/>
              <a:gd name="T16" fmla="*/ 60743788 w 6963"/>
              <a:gd name="T17" fmla="*/ 0 h 7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963" h="794">
                <a:moveTo>
                  <a:pt x="87" y="0"/>
                </a:moveTo>
                <a:lnTo>
                  <a:pt x="6876" y="0"/>
                </a:lnTo>
                <a:cubicBezTo>
                  <a:pt x="6924" y="0"/>
                  <a:pt x="6963" y="39"/>
                  <a:pt x="6963" y="87"/>
                </a:cubicBezTo>
                <a:lnTo>
                  <a:pt x="6963" y="707"/>
                </a:lnTo>
                <a:cubicBezTo>
                  <a:pt x="6963" y="755"/>
                  <a:pt x="6924" y="794"/>
                  <a:pt x="6876" y="794"/>
                </a:cubicBezTo>
                <a:lnTo>
                  <a:pt x="87" y="794"/>
                </a:lnTo>
                <a:cubicBezTo>
                  <a:pt x="39" y="794"/>
                  <a:pt x="0" y="755"/>
                  <a:pt x="0" y="707"/>
                </a:cubicBezTo>
                <a:lnTo>
                  <a:pt x="0" y="87"/>
                </a:lnTo>
                <a:cubicBezTo>
                  <a:pt x="0" y="39"/>
                  <a:pt x="39" y="0"/>
                  <a:pt x="87" y="0"/>
                </a:cubicBezTo>
                <a:close/>
              </a:path>
            </a:pathLst>
          </a:custGeom>
          <a:gradFill rotWithShape="0">
            <a:gsLst>
              <a:gs pos="0">
                <a:srgbClr val="F8F8F8"/>
              </a:gs>
              <a:gs pos="100000">
                <a:srgbClr val="EAEAEA"/>
              </a:gs>
            </a:gsLst>
            <a:lin ang="5400000"/>
          </a:gradFill>
          <a:ln w="10" cap="flat" cmpd="sng">
            <a:solidFill>
              <a:srgbClr val="DFDFE1"/>
            </a:solidFill>
            <a:round/>
          </a:ln>
          <a:effectLst>
            <a:outerShdw blurRad="50800" dist="38100" dir="2700000" algn="tl" rotWithShape="0">
              <a:prstClr val="black">
                <a:alpha val="40000"/>
              </a:prstClr>
            </a:outerShdw>
          </a:effectLst>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28" name="Freeform 15"/>
          <p:cNvSpPr/>
          <p:nvPr>
            <p:custDataLst>
              <p:tags r:id="rId27"/>
            </p:custDataLst>
          </p:nvPr>
        </p:nvSpPr>
        <p:spPr bwMode="auto">
          <a:xfrm>
            <a:off x="4716212" y="5032761"/>
            <a:ext cx="577576" cy="81865"/>
          </a:xfrm>
          <a:custGeom>
            <a:avLst/>
            <a:gdLst>
              <a:gd name="T0" fmla="*/ 58241460 w 1038"/>
              <a:gd name="T1" fmla="*/ 0 h 127"/>
              <a:gd name="T2" fmla="*/ 546306357 w 1038"/>
              <a:gd name="T3" fmla="*/ 0 h 127"/>
              <a:gd name="T4" fmla="*/ 604547817 w 1038"/>
              <a:gd name="T5" fmla="*/ 76279375 h 127"/>
              <a:gd name="T6" fmla="*/ 0 w 1038"/>
              <a:gd name="T7" fmla="*/ 76279375 h 127"/>
              <a:gd name="T8" fmla="*/ 58241460 w 1038"/>
              <a:gd name="T9" fmla="*/ 0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8" h="127">
                <a:moveTo>
                  <a:pt x="100" y="0"/>
                </a:moveTo>
                <a:lnTo>
                  <a:pt x="938" y="0"/>
                </a:lnTo>
                <a:lnTo>
                  <a:pt x="1038" y="127"/>
                </a:lnTo>
                <a:lnTo>
                  <a:pt x="0" y="127"/>
                </a:lnTo>
                <a:lnTo>
                  <a:pt x="100" y="0"/>
                </a:lnTo>
                <a:close/>
              </a:path>
            </a:pathLst>
          </a:custGeom>
          <a:solidFill>
            <a:srgbClr val="076655"/>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29" name="Rectangle 16"/>
          <p:cNvSpPr>
            <a:spLocks noChangeArrowheads="1"/>
          </p:cNvSpPr>
          <p:nvPr>
            <p:custDataLst>
              <p:tags r:id="rId28"/>
            </p:custDataLst>
          </p:nvPr>
        </p:nvSpPr>
        <p:spPr bwMode="auto">
          <a:xfrm>
            <a:off x="4716213" y="5114626"/>
            <a:ext cx="577575" cy="567896"/>
          </a:xfrm>
          <a:prstGeom prst="rect">
            <a:avLst/>
          </a:prstGeom>
          <a:solidFill>
            <a:srgbClr val="01675D"/>
          </a:solidFill>
          <a:ln>
            <a:noFill/>
          </a:ln>
        </p:spPr>
        <p:txBody>
          <a:bodyPr lIns="91416" tIns="45708" rIns="91416" bIns="45708"/>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00"/>
            <a:endParaRPr lang="zh-CN" altLang="en-US" sz="2400">
              <a:solidFill>
                <a:prstClr val="black"/>
              </a:solidFill>
              <a:latin typeface="Calibri" panose="020F0502020204030204"/>
              <a:ea typeface="宋体" panose="02010600030101010101" pitchFamily="2" charset="-122"/>
            </a:endParaRPr>
          </a:p>
        </p:txBody>
      </p:sp>
      <p:sp>
        <p:nvSpPr>
          <p:cNvPr id="30" name="TextBox 63"/>
          <p:cNvSpPr txBox="1">
            <a:spLocks noChangeArrowheads="1"/>
          </p:cNvSpPr>
          <p:nvPr>
            <p:custDataLst>
              <p:tags r:id="rId29"/>
            </p:custDataLst>
          </p:nvPr>
        </p:nvSpPr>
        <p:spPr bwMode="auto">
          <a:xfrm>
            <a:off x="5357495" y="5200650"/>
            <a:ext cx="473900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zh-CN" altLang="en-US" sz="2400" b="1" kern="0" dirty="0">
                <a:solidFill>
                  <a:prstClr val="black"/>
                </a:solidFill>
                <a:latin typeface="微软雅黑" panose="020B0503020204020204" pitchFamily="34" charset="-122"/>
                <a:ea typeface="微软雅黑" panose="020B0503020204020204" pitchFamily="34" charset="-122"/>
                <a:cs typeface="+mn-ea"/>
                <a:sym typeface="+mn-lt"/>
              </a:rPr>
              <a:t>近期建设规划</a:t>
            </a:r>
            <a:endParaRPr lang="zh-CN" altLang="en-US" sz="2400" b="1"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TextBox 81"/>
          <p:cNvSpPr txBox="1">
            <a:spLocks noChangeArrowheads="1"/>
          </p:cNvSpPr>
          <p:nvPr>
            <p:custDataLst>
              <p:tags r:id="rId30"/>
            </p:custDataLst>
          </p:nvPr>
        </p:nvSpPr>
        <p:spPr bwMode="auto">
          <a:xfrm>
            <a:off x="4833342" y="5149339"/>
            <a:ext cx="363095"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200" eaLnBrk="1" hangingPunct="1"/>
            <a:r>
              <a:rPr lang="en-US" altLang="zh-CN" sz="2400" b="1" dirty="0">
                <a:solidFill>
                  <a:prstClr val="white"/>
                </a:solidFill>
                <a:latin typeface="微软雅黑" panose="020B0503020204020204" pitchFamily="34" charset="-122"/>
                <a:ea typeface="微软雅黑" panose="020B0503020204020204" pitchFamily="34" charset="-122"/>
              </a:rPr>
              <a:t>5</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3381000"/>
            <a:ext cx="2640000"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5" name="六边形 44"/>
          <p:cNvSpPr/>
          <p:nvPr/>
        </p:nvSpPr>
        <p:spPr>
          <a:xfrm>
            <a:off x="2735627" y="2518554"/>
            <a:ext cx="2112235" cy="1820893"/>
          </a:xfrm>
          <a:prstGeom prst="hexagon">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r>
              <a:rPr lang="en-US" altLang="zh-CN" sz="8800" b="1" dirty="0">
                <a:solidFill>
                  <a:prstClr val="white"/>
                </a:solidFill>
                <a:latin typeface="Calibri" panose="020F0502020204030204"/>
                <a:ea typeface="宋体" panose="02010600030101010101" pitchFamily="2" charset="-122"/>
              </a:rPr>
              <a:t>01</a:t>
            </a:r>
            <a:endParaRPr lang="zh-CN" altLang="en-US" sz="8800" b="1" dirty="0">
              <a:solidFill>
                <a:prstClr val="white"/>
              </a:solidFill>
              <a:latin typeface="Calibri" panose="020F0502020204030204"/>
              <a:ea typeface="宋体" panose="02010600030101010101" pitchFamily="2" charset="-122"/>
            </a:endParaRPr>
          </a:p>
        </p:txBody>
      </p:sp>
      <p:sp>
        <p:nvSpPr>
          <p:cNvPr id="46" name="矩形 45"/>
          <p:cNvSpPr/>
          <p:nvPr/>
        </p:nvSpPr>
        <p:spPr>
          <a:xfrm>
            <a:off x="5039883" y="3381000"/>
            <a:ext cx="7152117"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7" name="TextBox 5"/>
          <p:cNvSpPr txBox="1"/>
          <p:nvPr/>
        </p:nvSpPr>
        <p:spPr>
          <a:xfrm>
            <a:off x="4986707" y="2595836"/>
            <a:ext cx="2011680" cy="64516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200"/>
            <a:r>
              <a:rPr sz="3600" b="1" kern="0" dirty="0">
                <a:solidFill>
                  <a:prstClr val="black"/>
                </a:solidFill>
                <a:latin typeface="微软雅黑" panose="020B0503020204020204" pitchFamily="34" charset="-122"/>
                <a:ea typeface="微软雅黑" panose="020B0503020204020204" pitchFamily="34" charset="-122"/>
                <a:cs typeface="+mn-ea"/>
                <a:sym typeface="+mn-lt"/>
              </a:rPr>
              <a:t>规划目标</a:t>
            </a:r>
            <a:endParaRPr lang="zh-CN" altLang="en-US" sz="3600" b="1" dirty="0">
              <a:solidFill>
                <a:prstClr val="black"/>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302885" y="370840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近期目标（2025-2030年）</a:t>
            </a:r>
            <a:endParaRPr lang="zh-CN" altLang="en-US" sz="2000" b="1" dirty="0">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5302885" y="425069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远期目标（2026-2035年）</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89924" y="292015"/>
            <a:ext cx="1706880" cy="398780"/>
          </a:xfrm>
          <a:prstGeom prst="rect">
            <a:avLst/>
          </a:prstGeom>
        </p:spPr>
        <p:txBody>
          <a:bodyPr wrap="none">
            <a:spAutoFit/>
          </a:bodyPr>
          <a:lstStyle/>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一、</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规划目标</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6" name="文本框 5"/>
          <p:cNvSpPr txBox="1"/>
          <p:nvPr/>
        </p:nvSpPr>
        <p:spPr>
          <a:xfrm>
            <a:off x="369570" y="822960"/>
            <a:ext cx="4154805" cy="398780"/>
          </a:xfrm>
          <a:prstGeom prst="rect">
            <a:avLst/>
          </a:prstGeom>
          <a:noFill/>
        </p:spPr>
        <p:txBody>
          <a:bodyPr wrap="square" rtlCol="0">
            <a:spAutoFit/>
          </a:bodyPr>
          <a:lstStyle/>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近期目标（202</a:t>
            </a:r>
            <a:r>
              <a:rPr lang="en-US" altLang="zh-CN" sz="2000" b="1" dirty="0">
                <a:latin typeface="微软雅黑" panose="020B0503020204020204" pitchFamily="34" charset="-122"/>
                <a:ea typeface="微软雅黑" panose="020B0503020204020204" pitchFamily="34" charset="-122"/>
                <a:sym typeface="+mn-ea"/>
              </a:rPr>
              <a:t>4</a:t>
            </a:r>
            <a:r>
              <a:rPr lang="zh-CN" altLang="en-US" sz="2000" b="1" dirty="0">
                <a:latin typeface="微软雅黑" panose="020B0503020204020204" pitchFamily="34" charset="-122"/>
                <a:ea typeface="微软雅黑" panose="020B0503020204020204" pitchFamily="34" charset="-122"/>
                <a:sym typeface="+mn-ea"/>
              </a:rPr>
              <a:t>-20</a:t>
            </a:r>
            <a:r>
              <a:rPr lang="en-US" altLang="zh-CN" sz="2000" b="1" dirty="0">
                <a:latin typeface="微软雅黑" panose="020B0503020204020204" pitchFamily="34" charset="-122"/>
                <a:ea typeface="微软雅黑" panose="020B0503020204020204" pitchFamily="34" charset="-122"/>
                <a:sym typeface="+mn-ea"/>
              </a:rPr>
              <a:t>25</a:t>
            </a:r>
            <a:r>
              <a:rPr lang="zh-CN" altLang="en-US" sz="2000" b="1" dirty="0">
                <a:latin typeface="微软雅黑" panose="020B0503020204020204" pitchFamily="34" charset="-122"/>
                <a:ea typeface="微软雅黑" panose="020B0503020204020204" pitchFamily="34" charset="-122"/>
                <a:sym typeface="+mn-ea"/>
              </a:rPr>
              <a:t>年）</a:t>
            </a:r>
            <a:endParaRPr lang="zh-CN" altLang="en-US" sz="2000" b="1" dirty="0">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
            </p:custDataLst>
          </p:nvPr>
        </p:nvSpPr>
        <p:spPr>
          <a:xfrm>
            <a:off x="655320" y="1930400"/>
            <a:ext cx="10868660" cy="2997200"/>
          </a:xfrm>
          <a:prstGeom prst="rect">
            <a:avLst/>
          </a:prstGeom>
          <a:noFill/>
          <a:ln w="9525">
            <a:noFill/>
          </a:ln>
        </p:spPr>
        <p:txBody>
          <a:bodyPr wrap="square">
            <a:noAutofit/>
          </a:bodyPr>
          <a:p>
            <a:pPr indent="381000" algn="just">
              <a:lnSpc>
                <a:spcPct val="150000"/>
              </a:lnSpc>
            </a:pPr>
            <a:r>
              <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rPr>
              <a:t>在满足新田县各类供电区社会经济近期发展的供电需要前提下，重点解决配电网网架结构薄弱以及互联率较低问题、进一步提高配电网供电能力，完善配电网网架结构，加强配电网规划全寿命周期管理，改善配电网设备安全健康水平，有效提升配电网供电质量与供电可靠性。</a:t>
            </a:r>
            <a:endParaRPr lang="zh-CN" altLang="en-US" sz="2000" b="1" dirty="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1089924" y="292015"/>
            <a:ext cx="1706880" cy="398780"/>
          </a:xfrm>
          <a:prstGeom prst="rect">
            <a:avLst/>
          </a:prstGeom>
        </p:spPr>
        <p:txBody>
          <a:bodyPr wrap="none">
            <a:spAutoFit/>
          </a:bodyPr>
          <a:p>
            <a:pPr marL="0" marR="0" lvl="0" indent="0" algn="l" defTabSz="913765"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76655"/>
                </a:solidFill>
                <a:effectLst/>
                <a:uLnTx/>
                <a:uFillTx/>
                <a:latin typeface="Times New Roman" panose="02020603050405020304" pitchFamily="18" charset="0"/>
                <a:ea typeface="微软雅黑" panose="020B0503020204020204" pitchFamily="34" charset="-122"/>
                <a:cs typeface="Arial" panose="020B0604020202020204" pitchFamily="34" charset="0"/>
              </a:rPr>
              <a:t>一、</a:t>
            </a:r>
            <a:r>
              <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rPr>
              <a:t>规划目标</a:t>
            </a:r>
            <a:endParaRPr lang="zh-CN" altLang="en-US" sz="2000" b="1" dirty="0">
              <a:solidFill>
                <a:srgbClr val="076655"/>
              </a:solidFill>
              <a:latin typeface="Times New Roman" panose="02020603050405020304" pitchFamily="18" charset="0"/>
              <a:ea typeface="微软雅黑" panose="020B0503020204020204" pitchFamily="34" charset="-122"/>
              <a:cs typeface="Arial" panose="020B0604020202020204" pitchFamily="34" charset="0"/>
            </a:endParaRPr>
          </a:p>
        </p:txBody>
      </p:sp>
      <p:sp>
        <p:nvSpPr>
          <p:cNvPr id="6" name="文本框 5"/>
          <p:cNvSpPr txBox="1"/>
          <p:nvPr/>
        </p:nvSpPr>
        <p:spPr>
          <a:xfrm>
            <a:off x="369570" y="82296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远期目标（2026-2035年）</a:t>
            </a:r>
            <a:endParaRPr lang="zh-CN" altLang="en-US" sz="2000" b="1" dirty="0">
              <a:latin typeface="微软雅黑" panose="020B0503020204020204" pitchFamily="34" charset="-122"/>
              <a:ea typeface="微软雅黑" panose="020B0503020204020204" pitchFamily="34" charset="-122"/>
              <a:sym typeface="+mn-ea"/>
            </a:endParaRPr>
          </a:p>
        </p:txBody>
      </p:sp>
      <p:sp>
        <p:nvSpPr>
          <p:cNvPr id="4" name="文本框 3"/>
          <p:cNvSpPr txBox="1"/>
          <p:nvPr>
            <p:custDataLst>
              <p:tags r:id="rId1"/>
            </p:custDataLst>
          </p:nvPr>
        </p:nvSpPr>
        <p:spPr>
          <a:xfrm>
            <a:off x="655320" y="1930400"/>
            <a:ext cx="10868660" cy="2997200"/>
          </a:xfrm>
          <a:prstGeom prst="rect">
            <a:avLst/>
          </a:prstGeom>
          <a:noFill/>
          <a:ln w="9525">
            <a:noFill/>
          </a:ln>
        </p:spPr>
        <p:txBody>
          <a:bodyPr wrap="square">
            <a:noAutofit/>
          </a:bodyPr>
          <a:p>
            <a:pPr indent="381000" algn="just">
              <a:lnSpc>
                <a:spcPct val="150000"/>
              </a:lnSpc>
            </a:pPr>
            <a:r>
              <a:rPr lang="en-US" altLang="zh-CN" sz="2000" b="1" dirty="0">
                <a:latin typeface="微软雅黑" panose="020B0503020204020204" pitchFamily="34" charset="-122"/>
                <a:ea typeface="微软雅黑" panose="020B0503020204020204" pitchFamily="34" charset="-122"/>
                <a:sym typeface="+mn-ea"/>
              </a:rPr>
              <a:t>2026</a:t>
            </a:r>
            <a:r>
              <a:rPr lang="zh-CN" altLang="en-US" sz="2000" b="1" dirty="0">
                <a:latin typeface="微软雅黑" panose="020B0503020204020204" pitchFamily="34" charset="-122"/>
                <a:ea typeface="微软雅黑" panose="020B0503020204020204" pitchFamily="34" charset="-122"/>
                <a:sym typeface="+mn-ea"/>
              </a:rPr>
              <a:t>至</a:t>
            </a:r>
            <a:r>
              <a:rPr lang="en-US" altLang="zh-CN" sz="2000" b="1" dirty="0">
                <a:latin typeface="微软雅黑" panose="020B0503020204020204" pitchFamily="34" charset="-122"/>
                <a:ea typeface="微软雅黑" panose="020B0503020204020204" pitchFamily="34" charset="-122"/>
                <a:sym typeface="+mn-ea"/>
              </a:rPr>
              <a:t>2035</a:t>
            </a:r>
            <a:r>
              <a:rPr lang="zh-CN" altLang="en-US" sz="2000" b="1" dirty="0">
                <a:latin typeface="微软雅黑" panose="020B0503020204020204" pitchFamily="34" charset="-122"/>
                <a:ea typeface="微软雅黑" panose="020B0503020204020204" pitchFamily="34" charset="-122"/>
                <a:sym typeface="+mn-ea"/>
              </a:rPr>
              <a:t>年，新增</a:t>
            </a:r>
            <a:r>
              <a:rPr lang="en-US" altLang="zh-CN" sz="2000" b="1" dirty="0">
                <a:latin typeface="微软雅黑" panose="020B0503020204020204" pitchFamily="34" charset="-122"/>
                <a:ea typeface="微软雅黑" panose="020B0503020204020204" pitchFamily="34" charset="-122"/>
                <a:sym typeface="+mn-ea"/>
              </a:rPr>
              <a:t>110kV</a:t>
            </a:r>
            <a:r>
              <a:rPr lang="zh-CN" altLang="en-US" sz="2000" b="1" dirty="0">
                <a:latin typeface="微软雅黑" panose="020B0503020204020204" pitchFamily="34" charset="-122"/>
                <a:ea typeface="微软雅黑" panose="020B0503020204020204" pitchFamily="34" charset="-122"/>
                <a:sym typeface="+mn-ea"/>
              </a:rPr>
              <a:t>变电站</a:t>
            </a:r>
            <a:r>
              <a:rPr lang="en-US" altLang="zh-CN" sz="2000" b="1" dirty="0">
                <a:latin typeface="微软雅黑" panose="020B0503020204020204" pitchFamily="34" charset="-122"/>
                <a:ea typeface="微软雅黑" panose="020B0503020204020204" pitchFamily="34" charset="-122"/>
                <a:sym typeface="+mn-ea"/>
              </a:rPr>
              <a:t>2</a:t>
            </a:r>
            <a:r>
              <a:rPr lang="zh-CN" altLang="en-US" sz="2000" b="1" dirty="0">
                <a:latin typeface="微软雅黑" panose="020B0503020204020204" pitchFamily="34" charset="-122"/>
                <a:ea typeface="微软雅黑" panose="020B0503020204020204" pitchFamily="34" charset="-122"/>
                <a:sym typeface="+mn-ea"/>
              </a:rPr>
              <a:t>座，供电可靠率和电能质量大幅提高，发展质量、效率和效益显著提升，全面满足城乡经济社会快速发展用电需要，适应各类新能源、分布式电源较高渗透率灵活接入和电动汽车等多元化负荷</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即插即用</a:t>
            </a:r>
            <a:r>
              <a:rPr lang="en-US" altLang="zh-CN" sz="2000" b="1" dirty="0">
                <a:latin typeface="微软雅黑" panose="020B0503020204020204" pitchFamily="34" charset="-122"/>
                <a:ea typeface="微软雅黑" panose="020B0503020204020204" pitchFamily="34" charset="-122"/>
                <a:sym typeface="+mn-ea"/>
              </a:rPr>
              <a:t>”</a:t>
            </a:r>
            <a:r>
              <a:rPr lang="zh-CN" altLang="en-US" sz="2000" b="1" dirty="0">
                <a:latin typeface="微软雅黑" panose="020B0503020204020204" pitchFamily="34" charset="-122"/>
                <a:ea typeface="微软雅黑" panose="020B0503020204020204" pitchFamily="34" charset="-122"/>
                <a:sym typeface="+mn-ea"/>
              </a:rPr>
              <a:t>，为新型城镇化、农业现代化和美丽乡村建设提供充足可靠的电力保障。</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3381000"/>
            <a:ext cx="2640000"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5" name="六边形 44"/>
          <p:cNvSpPr/>
          <p:nvPr/>
        </p:nvSpPr>
        <p:spPr>
          <a:xfrm>
            <a:off x="2735627" y="2518554"/>
            <a:ext cx="2112235" cy="1820893"/>
          </a:xfrm>
          <a:prstGeom prst="hexagon">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r>
              <a:rPr lang="en-US" altLang="zh-CN" sz="8800" b="1" dirty="0">
                <a:solidFill>
                  <a:prstClr val="white"/>
                </a:solidFill>
                <a:latin typeface="Calibri" panose="020F0502020204030204"/>
                <a:ea typeface="宋体" panose="02010600030101010101" pitchFamily="2" charset="-122"/>
              </a:rPr>
              <a:t>02</a:t>
            </a:r>
            <a:endParaRPr lang="zh-CN" altLang="en-US" sz="8800" b="1" dirty="0">
              <a:solidFill>
                <a:prstClr val="white"/>
              </a:solidFill>
              <a:latin typeface="Calibri" panose="020F0502020204030204"/>
              <a:ea typeface="宋体" panose="02010600030101010101" pitchFamily="2" charset="-122"/>
            </a:endParaRPr>
          </a:p>
        </p:txBody>
      </p:sp>
      <p:sp>
        <p:nvSpPr>
          <p:cNvPr id="46" name="矩形 45"/>
          <p:cNvSpPr/>
          <p:nvPr/>
        </p:nvSpPr>
        <p:spPr>
          <a:xfrm>
            <a:off x="5039883" y="3381000"/>
            <a:ext cx="7152117" cy="120000"/>
          </a:xfrm>
          <a:prstGeom prst="rect">
            <a:avLst/>
          </a:prstGeom>
          <a:solidFill>
            <a:srgbClr val="0167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19200"/>
            <a:endParaRPr lang="zh-CN" altLang="en-US" sz="2400">
              <a:solidFill>
                <a:prstClr val="white"/>
              </a:solidFill>
              <a:latin typeface="Calibri" panose="020F0502020204030204"/>
              <a:ea typeface="宋体" panose="02010600030101010101" pitchFamily="2" charset="-122"/>
            </a:endParaRPr>
          </a:p>
        </p:txBody>
      </p:sp>
      <p:sp>
        <p:nvSpPr>
          <p:cNvPr id="47" name="TextBox 5"/>
          <p:cNvSpPr txBox="1"/>
          <p:nvPr/>
        </p:nvSpPr>
        <p:spPr>
          <a:xfrm>
            <a:off x="4986707" y="2595836"/>
            <a:ext cx="4754880" cy="64516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200"/>
            <a:r>
              <a:rPr lang="zh-CN" altLang="en-US" sz="3600" b="1" kern="0" dirty="0">
                <a:solidFill>
                  <a:prstClr val="black"/>
                </a:solidFill>
                <a:latin typeface="微软雅黑" panose="020B0503020204020204" pitchFamily="34" charset="-122"/>
                <a:ea typeface="微软雅黑" panose="020B0503020204020204" pitchFamily="34" charset="-122"/>
                <a:cs typeface="+mn-ea"/>
                <a:sym typeface="+mn-lt"/>
              </a:rPr>
              <a:t>电网规划及变电站布局</a:t>
            </a:r>
            <a:endParaRPr lang="zh-CN" altLang="en-US" sz="3600" b="1" dirty="0">
              <a:solidFill>
                <a:prstClr val="black"/>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302885" y="370840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110千伏电网</a:t>
            </a:r>
            <a:endParaRPr lang="zh-CN" altLang="en-US" sz="2000" b="1" dirty="0">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5302885" y="4250690"/>
            <a:ext cx="4154805" cy="398780"/>
          </a:xfrm>
          <a:prstGeom prst="rect">
            <a:avLst/>
          </a:prstGeom>
          <a:noFill/>
        </p:spPr>
        <p:txBody>
          <a:bodyPr wrap="square" rtlCol="0">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10千伏电网</a:t>
            </a:r>
            <a:endParaRPr lang="zh-CN" altLang="en-US" sz="2000" b="1" dirty="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5302885" y="4792980"/>
            <a:ext cx="6096000" cy="398780"/>
          </a:xfrm>
          <a:prstGeom prst="rect">
            <a:avLst/>
          </a:prstGeom>
          <a:noFill/>
        </p:spPr>
        <p:txBody>
          <a:bodyPr wrap="square" rtlCol="0" anchor="t">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变电站布局规划</a:t>
            </a:r>
            <a:endParaRPr lang="zh-CN" altLang="en-US" sz="2000" b="1" dirty="0">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5302885" y="5335270"/>
            <a:ext cx="6096000" cy="398780"/>
          </a:xfrm>
          <a:prstGeom prst="rect">
            <a:avLst/>
          </a:prstGeom>
          <a:noFill/>
        </p:spPr>
        <p:txBody>
          <a:bodyPr wrap="square" rtlCol="0" anchor="t">
            <a:spAutoFit/>
          </a:bodyPr>
          <a:p>
            <a:pPr marL="285750" indent="-285750" algn="l">
              <a:buFont typeface="Wingdings" panose="05000000000000000000" pitchFamily="2" charset="2"/>
              <a:buChar char="Ø"/>
            </a:pPr>
            <a:r>
              <a:rPr lang="zh-CN" altLang="en-US" sz="2000" b="1" dirty="0">
                <a:latin typeface="微软雅黑" panose="020B0503020204020204" pitchFamily="34" charset="-122"/>
                <a:ea typeface="微软雅黑" panose="020B0503020204020204" pitchFamily="34" charset="-122"/>
                <a:sym typeface="+mn-ea"/>
              </a:rPr>
              <a:t>新能源项目电网接线情况</a:t>
            </a:r>
            <a:endParaRPr lang="zh-CN" altLang="en-US" sz="2000" b="1"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KSO_WM_DIAGRAM_VIRTUALLY_FRAME" val="{&quot;height&quot;:246.34984251968504,&quot;left&quot;:382.399842519685,&quot;top&quot;:161.9,&quot;width&quot;:596.2177952755904}"/>
</p:tagLst>
</file>

<file path=ppt/tags/tag10.xml><?xml version="1.0" encoding="utf-8"?>
<p:tagLst xmlns:p="http://schemas.openxmlformats.org/presentationml/2006/main">
  <p:tag name="KSO_WM_DIAGRAM_VIRTUALLY_FRAME" val="{&quot;height&quot;:246.34984251968504,&quot;left&quot;:382.399842519685,&quot;top&quot;:161.9,&quot;width&quot;:596.2177952755904}"/>
</p:tagLst>
</file>

<file path=ppt/tags/tag11.xml><?xml version="1.0" encoding="utf-8"?>
<p:tagLst xmlns:p="http://schemas.openxmlformats.org/presentationml/2006/main">
  <p:tag name="KSO_WM_DIAGRAM_VIRTUALLY_FRAME" val="{&quot;height&quot;:246.34984251968504,&quot;left&quot;:382.399842519685,&quot;top&quot;:161.9,&quot;width&quot;:596.2177952755904}"/>
</p:tagLst>
</file>

<file path=ppt/tags/tag12.xml><?xml version="1.0" encoding="utf-8"?>
<p:tagLst xmlns:p="http://schemas.openxmlformats.org/presentationml/2006/main">
  <p:tag name="KSO_WM_DIAGRAM_VIRTUALLY_FRAME" val="{&quot;height&quot;:246.34984251968504,&quot;left&quot;:382.399842519685,&quot;top&quot;:161.9,&quot;width&quot;:596.2177952755904}"/>
</p:tagLst>
</file>

<file path=ppt/tags/tag13.xml><?xml version="1.0" encoding="utf-8"?>
<p:tagLst xmlns:p="http://schemas.openxmlformats.org/presentationml/2006/main">
  <p:tag name="KSO_WM_DIAGRAM_VIRTUALLY_FRAME" val="{&quot;height&quot;:246.34984251968504,&quot;left&quot;:382.399842519685,&quot;top&quot;:161.9,&quot;width&quot;:596.2177952755904}"/>
</p:tagLst>
</file>

<file path=ppt/tags/tag14.xml><?xml version="1.0" encoding="utf-8"?>
<p:tagLst xmlns:p="http://schemas.openxmlformats.org/presentationml/2006/main">
  <p:tag name="KSO_WM_DIAGRAM_VIRTUALLY_FRAME" val="{&quot;height&quot;:246.34984251968504,&quot;left&quot;:382.399842519685,&quot;top&quot;:161.9,&quot;width&quot;:596.2177952755904}"/>
</p:tagLst>
</file>

<file path=ppt/tags/tag15.xml><?xml version="1.0" encoding="utf-8"?>
<p:tagLst xmlns:p="http://schemas.openxmlformats.org/presentationml/2006/main">
  <p:tag name="KSO_WM_DIAGRAM_VIRTUALLY_FRAME" val="{&quot;height&quot;:246.34984251968504,&quot;left&quot;:382.399842519685,&quot;top&quot;:161.9,&quot;width&quot;:596.2177952755904}"/>
</p:tagLst>
</file>

<file path=ppt/tags/tag16.xml><?xml version="1.0" encoding="utf-8"?>
<p:tagLst xmlns:p="http://schemas.openxmlformats.org/presentationml/2006/main">
  <p:tag name="KSO_WM_DIAGRAM_VIRTUALLY_FRAME" val="{&quot;height&quot;:246.34984251968504,&quot;left&quot;:382.399842519685,&quot;top&quot;:161.9,&quot;width&quot;:596.2177952755904}"/>
</p:tagLst>
</file>

<file path=ppt/tags/tag17.xml><?xml version="1.0" encoding="utf-8"?>
<p:tagLst xmlns:p="http://schemas.openxmlformats.org/presentationml/2006/main">
  <p:tag name="KSO_WM_DIAGRAM_VIRTUALLY_FRAME" val="{&quot;height&quot;:246.34984251968504,&quot;left&quot;:382.399842519685,&quot;top&quot;:161.9,&quot;width&quot;:596.2177952755904}"/>
</p:tagLst>
</file>

<file path=ppt/tags/tag18.xml><?xml version="1.0" encoding="utf-8"?>
<p:tagLst xmlns:p="http://schemas.openxmlformats.org/presentationml/2006/main">
  <p:tag name="KSO_WM_DIAGRAM_VIRTUALLY_FRAME" val="{&quot;height&quot;:246.34984251968504,&quot;left&quot;:382.399842519685,&quot;top&quot;:161.9,&quot;width&quot;:596.2177952755904}"/>
</p:tagLst>
</file>

<file path=ppt/tags/tag19.xml><?xml version="1.0" encoding="utf-8"?>
<p:tagLst xmlns:p="http://schemas.openxmlformats.org/presentationml/2006/main">
  <p:tag name="KSO_WM_DIAGRAM_VIRTUALLY_FRAME" val="{&quot;height&quot;:246.34984251968504,&quot;left&quot;:382.399842519685,&quot;top&quot;:161.9,&quot;width&quot;:596.2177952755904}"/>
</p:tagLst>
</file>

<file path=ppt/tags/tag2.xml><?xml version="1.0" encoding="utf-8"?>
<p:tagLst xmlns:p="http://schemas.openxmlformats.org/presentationml/2006/main">
  <p:tag name="KSO_WM_DIAGRAM_VIRTUALLY_FRAME" val="{&quot;height&quot;:246.34984251968504,&quot;left&quot;:382.399842519685,&quot;top&quot;:161.9,&quot;width&quot;:596.2177952755904}"/>
</p:tagLst>
</file>

<file path=ppt/tags/tag20.xml><?xml version="1.0" encoding="utf-8"?>
<p:tagLst xmlns:p="http://schemas.openxmlformats.org/presentationml/2006/main">
  <p:tag name="KSO_WM_DIAGRAM_VIRTUALLY_FRAME" val="{&quot;height&quot;:246.34984251968504,&quot;left&quot;:382.399842519685,&quot;top&quot;:161.9,&quot;width&quot;:596.2177952755904}"/>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23.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24.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25.xml><?xml version="1.0" encoding="utf-8"?>
<p:tagLst xmlns:p="http://schemas.openxmlformats.org/presentationml/2006/main">
  <p:tag name="KSO_WM_DIAGRAM_VIRTUALLY_FRAME" val="{&quot;height&quot;:360.47330708661417,&quot;left&quot;:355.7,&quot;top&quot;:86.96937007874016,&quot;width&quot;:448.6}"/>
</p:tagLst>
</file>

<file path=ppt/tags/tag26.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DIAGRAM_VIRTUALLY_FRAME" val="{&quot;height&quot;:246.34984251968504,&quot;left&quot;:382.399842519685,&quot;top&quot;:161.9,&quot;width&quot;:596.2177952755904}"/>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2.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3.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4.xml><?xml version="1.0" encoding="utf-8"?>
<p:tagLst xmlns:p="http://schemas.openxmlformats.org/presentationml/2006/main">
  <p:tag name="KSO_WM_DIAGRAM_VIRTUALLY_FRAME" val="{&quot;height&quot;:360.47330708661417,&quot;left&quot;:355.7,&quot;top&quot;:86.96937007874016,&quot;width&quot;:448.6}"/>
</p:tagLst>
</file>

<file path=ppt/tags/tag35.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6.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7.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8.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39.xml><?xml version="1.0" encoding="utf-8"?>
<p:tagLst xmlns:p="http://schemas.openxmlformats.org/presentationml/2006/main">
  <p:tag name="KSO_WM_DIAGRAM_VIRTUALLY_FRAME" val="{&quot;height&quot;:360.47330708661417,&quot;left&quot;:355.7,&quot;top&quot;:86.96937007874016,&quot;width&quot;:448.6}"/>
</p:tagLst>
</file>

<file path=ppt/tags/tag4.xml><?xml version="1.0" encoding="utf-8"?>
<p:tagLst xmlns:p="http://schemas.openxmlformats.org/presentationml/2006/main">
  <p:tag name="KSO_WM_DIAGRAM_VIRTUALLY_FRAME" val="{&quot;height&quot;:246.34984251968504,&quot;left&quot;:382.399842519685,&quot;top&quot;:161.9,&quot;width&quot;:596.2177952755904}"/>
</p:tagLst>
</file>

<file path=ppt/tags/tag40.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1.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2.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3.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4.xml><?xml version="1.0" encoding="utf-8"?>
<p:tagLst xmlns:p="http://schemas.openxmlformats.org/presentationml/2006/main">
  <p:tag name="KSO_WM_DIAGRAM_VIRTUALLY_FRAME" val="{&quot;height&quot;:360.47330708661417,&quot;left&quot;:355.7,&quot;top&quot;:86.96937007874016,&quot;width&quot;:448.6}"/>
</p:tagLst>
</file>

<file path=ppt/tags/tag45.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6.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7.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8.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49.xml><?xml version="1.0" encoding="utf-8"?>
<p:tagLst xmlns:p="http://schemas.openxmlformats.org/presentationml/2006/main">
  <p:tag name="KSO_WM_DIAGRAM_VIRTUALLY_FRAME" val="{&quot;height&quot;:360.47330708661417,&quot;left&quot;:355.7,&quot;top&quot;:86.96937007874016,&quot;width&quot;:448.6}"/>
</p:tagLst>
</file>

<file path=ppt/tags/tag5.xml><?xml version="1.0" encoding="utf-8"?>
<p:tagLst xmlns:p="http://schemas.openxmlformats.org/presentationml/2006/main">
  <p:tag name="KSO_WM_DIAGRAM_VIRTUALLY_FRAME" val="{&quot;height&quot;:246.34984251968504,&quot;left&quot;:382.399842519685,&quot;top&quot;:161.9,&quot;width&quot;:596.2177952755904}"/>
</p:tagLst>
</file>

<file path=ppt/tags/tag50.xml><?xml version="1.0" encoding="utf-8"?>
<p:tagLst xmlns:p="http://schemas.openxmlformats.org/presentationml/2006/main">
  <p:tag name="KSO_WM_BEAUTIFY_FLAG" val=""/>
  <p:tag name="KSO_WM_DIAGRAM_VIRTUALLY_FRAME" val="{&quot;height&quot;:360.47330708661417,&quot;left&quot;:355.7,&quot;top&quot;:86.96937007874016,&quot;width&quot;:448.6}"/>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DIAGRAM_VIRTUALLY_FRAME" val="{&quot;height&quot;:246.34984251968504,&quot;left&quot;:382.399842519685,&quot;top&quot;:161.9,&quot;width&quot;:596.2177952755904}"/>
</p:tagLst>
</file>

<file path=ppt/tags/tag60.xml><?xml version="1.0" encoding="utf-8"?>
<p:tagLst xmlns:p="http://schemas.openxmlformats.org/presentationml/2006/main">
  <p:tag name="TABLE_ENDDRAG_ORIGIN_RECT" val="844*260"/>
  <p:tag name="TABLE_ENDDRAG_RECT" val="41*146*844*260"/>
</p:tagLst>
</file>

<file path=ppt/tags/tag61.xml><?xml version="1.0" encoding="utf-8"?>
<p:tagLst xmlns:p="http://schemas.openxmlformats.org/presentationml/2006/main">
  <p:tag name="TABLE_ENDDRAG_ORIGIN_RECT" val="537*257"/>
  <p:tag name="TABLE_ENDDRAG_RECT" val="390*181*537*257"/>
</p:tagLst>
</file>

<file path=ppt/tags/tag62.xml><?xml version="1.0" encoding="utf-8"?>
<p:tagLst xmlns:p="http://schemas.openxmlformats.org/presentationml/2006/main">
  <p:tag name="TABLE_ENDDRAG_ORIGIN_RECT" val="489*292"/>
  <p:tag name="TABLE_ENDDRAG_RECT" val="452*159*489*292"/>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TABLE_ENDDRAG_ORIGIN_RECT" val="866*400"/>
  <p:tag name="TABLE_ENDDRAG_RECT" val="53*108*866*400"/>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DIAGRAM_VIRTUALLY_FRAME" val="{&quot;height&quot;:246.34984251968504,&quot;left&quot;:382.399842519685,&quot;top&quot;:161.9,&quot;width&quot;:596.2177952755904}"/>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TABLE_ENDDRAG_ORIGIN_RECT" val="864*332"/>
  <p:tag name="TABLE_ENDDRAG_RECT" val="52*177*864*332"/>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commondata" val="eyJoZGlkIjoiMDljYzUzMWQ4OWI0YzBkYjYzMDRhZTY5ZjZkYmFmYTgifQ=="/>
</p:tagLst>
</file>

<file path=ppt/tags/tag8.xml><?xml version="1.0" encoding="utf-8"?>
<p:tagLst xmlns:p="http://schemas.openxmlformats.org/presentationml/2006/main">
  <p:tag name="KSO_WM_DIAGRAM_VIRTUALLY_FRAME" val="{&quot;height&quot;:246.34984251968504,&quot;left&quot;:382.399842519685,&quot;top&quot;:161.9,&quot;width&quot;:596.2177952755904}"/>
</p:tagLst>
</file>

<file path=ppt/tags/tag9.xml><?xml version="1.0" encoding="utf-8"?>
<p:tagLst xmlns:p="http://schemas.openxmlformats.org/presentationml/2006/main">
  <p:tag name="KSO_WM_DIAGRAM_VIRTUALLY_FRAME" val="{&quot;height&quot;:246.34984251968504,&quot;left&quot;:382.399842519685,&quot;top&quot;:161.9,&quot;width&quot;:596.2177952755904}"/>
</p:tagLst>
</file>

<file path=ppt/theme/theme1.xml><?xml version="1.0" encoding="utf-8"?>
<a:theme xmlns:a="http://schemas.openxmlformats.org/drawingml/2006/main" name="1_Office 主题">
  <a:themeElements>
    <a:clrScheme name="自定义 1">
      <a:dk1>
        <a:sysClr val="windowText" lastClr="000000"/>
      </a:dk1>
      <a:lt1>
        <a:sysClr val="window" lastClr="FFFFFF"/>
      </a:lt1>
      <a:dk2>
        <a:srgbClr val="44546A"/>
      </a:dk2>
      <a:lt2>
        <a:srgbClr val="E7E6E6"/>
      </a:lt2>
      <a:accent1>
        <a:srgbClr val="00B05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9439</Words>
  <Application>WPS 演示</Application>
  <PresentationFormat>宽屏</PresentationFormat>
  <Paragraphs>1545</Paragraphs>
  <Slides>27</Slides>
  <Notes>42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27</vt:i4>
      </vt:variant>
    </vt:vector>
  </HeadingPairs>
  <TitlesOfParts>
    <vt:vector size="40" baseType="lpstr">
      <vt:lpstr>Arial</vt:lpstr>
      <vt:lpstr>宋体</vt:lpstr>
      <vt:lpstr>Wingdings</vt:lpstr>
      <vt:lpstr>Times New Roman</vt:lpstr>
      <vt:lpstr>微软雅黑</vt:lpstr>
      <vt:lpstr>Calibri</vt:lpstr>
      <vt:lpstr>Calibri</vt:lpstr>
      <vt:lpstr>Arial Unicode MS</vt:lpstr>
      <vt:lpstr>黑体</vt:lpstr>
      <vt:lpstr>Times New Roman</vt:lpstr>
      <vt:lpstr>仿宋_GB2312</vt:lpstr>
      <vt:lpstr>仿宋</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1007</dc:creator>
  <cp:lastModifiedBy>Administrator</cp:lastModifiedBy>
  <cp:revision>359</cp:revision>
  <dcterms:created xsi:type="dcterms:W3CDTF">2022-05-07T07:33:00Z</dcterms:created>
  <dcterms:modified xsi:type="dcterms:W3CDTF">2025-05-07T01:19:38Z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884E4459C3234CA6B43C03E9F8844C44_12</vt:lpwstr>
  </property>
</Properties>
</file>