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11"/>
  </p:handoutMasterIdLst>
  <p:sldIdLst>
    <p:sldId id="256" r:id="rId3"/>
    <p:sldId id="258" r:id="rId4"/>
    <p:sldId id="264" r:id="rId6"/>
    <p:sldId id="267" r:id="rId7"/>
    <p:sldId id="268" r:id="rId8"/>
    <p:sldId id="269" r:id="rId9"/>
    <p:sldId id="272" r:id="rId10"/>
  </p:sldIdLst>
  <p:sldSz cx="9144000" cy="6858000" type="screen4x3"/>
  <p:notesSz cx="6858000" cy="9144000"/>
  <p:embeddedFontLst>
    <p:embeddedFont>
      <p:font typeface="方正兰亭黑简体" panose="02000000000000000000" charset="-122"/>
      <p:regular r:id="rId15"/>
    </p:embeddedFont>
    <p:embeddedFont>
      <p:font typeface="方正仿宋_GB2312" panose="02000000000000000000" charset="-122"/>
      <p:regular r:id="rId16"/>
    </p:embeddedFont>
    <p:embeddedFont>
      <p:font typeface="华文新魏" panose="02010800040101010101" charset="-122"/>
      <p:regular r:id="rId17"/>
    </p:embeddedFont>
    <p:embeddedFont>
      <p:font typeface="微软雅黑" panose="020B0503020204020204" charset="-122"/>
      <p:regular r:id="rId18"/>
    </p:embeddedFont>
    <p:embeddedFont>
      <p:font typeface="Calibri" panose="020F0502020204030204" charset="0"/>
      <p:regular r:id="rId19"/>
      <p:bold r:id="rId20"/>
      <p:italic r:id="rId21"/>
      <p:boldItalic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5.xml"/><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handoutMaster" Target="handoutMasters/handout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415"/>
            <a:ext cx="6858000" cy="2387711"/>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205"/>
            <a:ext cx="6858000" cy="165583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42"/>
            <a:ext cx="1971675" cy="581210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42"/>
            <a:ext cx="5800725" cy="581210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817"/>
            <a:ext cx="7886700" cy="2852869"/>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676"/>
            <a:ext cx="7886700" cy="150025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710"/>
            <a:ext cx="3886200" cy="435154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710"/>
            <a:ext cx="3886200" cy="435154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42"/>
            <a:ext cx="7886700" cy="1325624"/>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1" y="1681241"/>
            <a:ext cx="3868340" cy="8239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1" y="2505191"/>
            <a:ext cx="3868340" cy="368475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241"/>
            <a:ext cx="3887391" cy="8239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191"/>
            <a:ext cx="3887391" cy="368475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21"/>
            <a:ext cx="2949178" cy="1600274"/>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71"/>
            <a:ext cx="4629150" cy="487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95"/>
            <a:ext cx="2949178" cy="3811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21"/>
            <a:ext cx="2949178" cy="1600274"/>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71"/>
            <a:ext cx="4629150" cy="487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95"/>
            <a:ext cx="2949178" cy="3811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42"/>
            <a:ext cx="7886700" cy="1325624"/>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710"/>
            <a:ext cx="7886700" cy="435154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6356645"/>
            <a:ext cx="2057400" cy="365142"/>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028950" y="6356645"/>
            <a:ext cx="3086100" cy="36514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645"/>
            <a:ext cx="2057400" cy="365142"/>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descr="7b0a2020202022776f7264617274223a20227b5c2269645c223a32353030323136362c5c227469645c223a5c225c227d220a7d0a"/>
          <p:cNvSpPr>
            <a:spLocks noGrp="1"/>
          </p:cNvSpPr>
          <p:nvPr>
            <p:ph type="ctrTitle"/>
          </p:nvPr>
        </p:nvSpPr>
        <p:spPr>
          <a:xfrm>
            <a:off x="233680" y="732790"/>
            <a:ext cx="8676005" cy="2846705"/>
          </a:xfrm>
          <a:ln>
            <a:noFill/>
          </a:ln>
        </p:spPr>
        <p:txBody>
          <a:bodyPr>
            <a:normAutofit fontScale="90000"/>
          </a:bodyPr>
          <a:p>
            <a:pPr algn="ctr"/>
            <a:r>
              <a:rPr lang="zh-CN" altLang="en-US" b="1">
                <a:solidFill>
                  <a:schemeClr val="tx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4900" b="1">
                <a:solidFill>
                  <a:schemeClr val="tx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双牌县人民政府关于进一步规范划拨土地使用权出让和转让管理工作的实施意见</a:t>
            </a:r>
            <a:r>
              <a:rPr lang="zh-CN" altLang="en-US" b="1">
                <a:solidFill>
                  <a:schemeClr val="tx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br>
              <a:rPr lang="zh-CN" altLang="en-US" b="1">
                <a:solidFill>
                  <a:schemeClr val="tx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br>
            <a:r>
              <a:rPr lang="zh-CN" altLang="en-US" sz="4900" b="1">
                <a:solidFill>
                  <a:schemeClr val="tx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政策解读</a:t>
            </a:r>
            <a:endParaRPr lang="zh-CN" altLang="en-US" sz="4900" b="1">
              <a:solidFill>
                <a:schemeClr val="tx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副标题 2"/>
          <p:cNvSpPr>
            <a:spLocks noGrp="1"/>
          </p:cNvSpPr>
          <p:nvPr>
            <p:ph type="subTitle" idx="1"/>
          </p:nvPr>
        </p:nvSpPr>
        <p:spPr>
          <a:xfrm>
            <a:off x="3317875" y="4470400"/>
            <a:ext cx="2665730" cy="537845"/>
          </a:xfrm>
        </p:spPr>
        <p:txBody>
          <a:bodyPr/>
          <a:p>
            <a:r>
              <a:rPr lang="zh-CN" altLang="en-US" b="1">
                <a:latin typeface="宋体" panose="02010600030101010101" pitchFamily="2" charset="-122"/>
                <a:ea typeface="宋体" panose="02010600030101010101" pitchFamily="2" charset="-122"/>
              </a:rPr>
              <a:t>双牌县人民政府</a:t>
            </a:r>
            <a:endParaRPr lang="zh-CN" altLang="en-US" b="1">
              <a:latin typeface="宋体" panose="02010600030101010101" pitchFamily="2" charset="-122"/>
              <a:ea typeface="宋体" panose="02010600030101010101" pitchFamily="2" charset="-122"/>
            </a:endParaRPr>
          </a:p>
          <a:p>
            <a:endParaRPr lang="zh-CN" altLang="en-US" b="1">
              <a:latin typeface="宋体" panose="02010600030101010101" pitchFamily="2" charset="-122"/>
              <a:ea typeface="宋体" panose="02010600030101010101" pitchFamily="2" charset="-122"/>
            </a:endParaRPr>
          </a:p>
        </p:txBody>
      </p:sp>
      <p:sp>
        <p:nvSpPr>
          <p:cNvPr id="11" name="文本框 10"/>
          <p:cNvSpPr txBox="1"/>
          <p:nvPr/>
        </p:nvSpPr>
        <p:spPr>
          <a:xfrm>
            <a:off x="3821430" y="4955540"/>
            <a:ext cx="1816735" cy="460375"/>
          </a:xfrm>
          <a:prstGeom prst="rect">
            <a:avLst/>
          </a:prstGeom>
          <a:noFill/>
        </p:spPr>
        <p:txBody>
          <a:bodyPr wrap="square" rtlCol="0">
            <a:spAutoFit/>
          </a:bodyPr>
          <a:p>
            <a:r>
              <a:rPr lang="en-US" altLang="zh-CN" sz="2400" b="1">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2024</a:t>
            </a:r>
            <a:r>
              <a:rPr lang="zh-CN" altLang="en-US" sz="2400" b="1">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年</a:t>
            </a:r>
            <a:r>
              <a:rPr lang="en-US" altLang="zh-CN" sz="2400" b="1">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9</a:t>
            </a:r>
            <a:r>
              <a:rPr lang="zh-CN" altLang="en-US" sz="2400" b="1">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rPr>
              <a:t>月</a:t>
            </a:r>
            <a:endParaRPr lang="zh-CN" altLang="en-US" sz="2400" b="1">
              <a:latin typeface="宋体" panose="02010600030101010101" pitchFamily="2" charset="-122"/>
              <a:ea typeface="宋体" panose="02010600030101010101" pitchFamily="2" charset="-122"/>
              <a:cs typeface="宋体" panose="02010600030101010101" pitchFamily="2" charset="-122"/>
              <a:sym typeface="方正兰亭黑简体" panose="02000000000000000000" charset="-122"/>
            </a:endParaRPr>
          </a:p>
        </p:txBody>
      </p:sp>
      <p:pic>
        <p:nvPicPr>
          <p:cNvPr id="5" name="安妮的仙境 - 纯音乐网">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340860" y="541591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000" numSld="999" showWhenStopped="0">
                <p:cTn id="24" repeatCount="indefinite" fill="remove" display="1">
                  <p:stCondLst>
                    <p:cond delay="indefinite"/>
                  </p:stCondLst>
                  <p:endCondLst>
                    <p:cond evt="onStopAudio">
                      <p:tgtEl>
                        <p:sldTgt/>
                      </p:tgtEl>
                    </p:cond>
                  </p:endCondLst>
                </p:cTn>
                <p:tgtEl>
                  <p:spTgt spid="5"/>
                </p:tgtEl>
              </p:cMediaNode>
            </p:audio>
          </p:childTnLst>
        </p:cTn>
      </p:par>
    </p:tnLst>
    <p:bldLst>
      <p:bldP spid="2" grpId="0"/>
      <p:bldP spid="2" grpId="1"/>
      <p:bldP spid="3" grpId="0" build="p"/>
      <p:bldP spid="3" grpId="1" build="p"/>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正文"/>
          <p:cNvSpPr txBox="1"/>
          <p:nvPr>
            <p:custDataLst>
              <p:tags r:id="rId2"/>
            </p:custDataLst>
          </p:nvPr>
        </p:nvSpPr>
        <p:spPr>
          <a:xfrm>
            <a:off x="421640" y="1048385"/>
            <a:ext cx="8301355" cy="4761230"/>
          </a:xfrm>
          <a:prstGeom prst="rect">
            <a:avLst/>
          </a:prstGeom>
          <a:noFill/>
        </p:spPr>
        <p:txBody>
          <a:bodyPr wrap="square" lIns="0" tIns="0" rIns="11451" bIns="0" rtlCol="0" anchor="ctr" anchorCtr="0">
            <a:noAutofit/>
          </a:bodyPr>
          <a:lstStyle/>
          <a:p>
            <a:pPr indent="0" algn="just" fontAlgn="auto">
              <a:lnSpc>
                <a:spcPct val="150000"/>
              </a:lnSpc>
              <a:buClr>
                <a:srgbClr val="376FFF"/>
              </a:buClr>
              <a:buSzPct val="80000"/>
              <a:buNone/>
            </a:pPr>
            <a:r>
              <a:rPr lang="en-US" sz="2400" spc="150" dirty="0">
                <a:solidFill>
                  <a:schemeClr val="tx1"/>
                </a:solidFill>
                <a:sym typeface="+mn-ea"/>
              </a:rPr>
              <a:t>      </a:t>
            </a:r>
            <a:r>
              <a:rPr sz="2400" spc="150" dirty="0">
                <a:solidFill>
                  <a:schemeClr val="tx1"/>
                </a:solidFill>
                <a:sym typeface="+mn-ea"/>
              </a:rPr>
              <a:t>《双牌县人民政府关于进一步规范划拨土地使用权出让和转让管理工作的实施意见》于2024年8月30日经县人民政府同意颁布实施，为抓好方案贯彻执行，方便社会各界了解方案内容，积极参与、配合、支持创建工作，现做如下解读：</a:t>
            </a:r>
            <a:r>
              <a:rPr lang="zh-CN" altLang="en-US" sz="1200" spc="150" dirty="0">
                <a:solidFill>
                  <a:schemeClr val="tx1"/>
                </a:solidFill>
                <a:latin typeface="方正仿宋_GB2312" panose="02000000000000000000" charset="-122"/>
                <a:ea typeface="方正仿宋_GB2312" panose="02000000000000000000" charset="-122"/>
                <a:cs typeface="方正仿宋_GB2312" panose="02000000000000000000" charset="-122"/>
                <a:sym typeface="+mn-ea"/>
              </a:rPr>
              <a:t>　</a:t>
            </a:r>
            <a:endParaRPr lang="zh-CN" altLang="en-US" sz="1200" spc="150" dirty="0">
              <a:solidFill>
                <a:schemeClr val="tx1"/>
              </a:solidFill>
              <a:latin typeface="方正仿宋_GB2312" panose="02000000000000000000" charset="-122"/>
              <a:ea typeface="方正仿宋_GB2312" panose="02000000000000000000" charset="-122"/>
              <a:cs typeface="方正仿宋_GB2312" panose="02000000000000000000" charset="-122"/>
              <a:sym typeface="+mn-ea"/>
            </a:endParaRPr>
          </a:p>
        </p:txBody>
      </p:sp>
      <p:sp>
        <p:nvSpPr>
          <p:cNvPr id="27" name="矩形 26"/>
          <p:cNvSpPr/>
          <p:nvPr>
            <p:custDataLst>
              <p:tags r:id="rId3"/>
            </p:custDataLst>
          </p:nvPr>
        </p:nvSpPr>
        <p:spPr>
          <a:xfrm rot="5400000">
            <a:off x="6095883" y="2942963"/>
            <a:ext cx="24109" cy="262988"/>
          </a:xfrm>
          <a:prstGeom prst="rect">
            <a:avLst/>
          </a:prstGeom>
          <a:gradFill>
            <a:gsLst>
              <a:gs pos="0">
                <a:schemeClr val="accent1">
                  <a:lumMod val="60000"/>
                  <a:lumOff val="40000"/>
                </a:schemeClr>
              </a:gs>
              <a:gs pos="100000">
                <a:schemeClr val="accent1">
                  <a:lumMod val="80000"/>
                  <a:lumOff val="20000"/>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570"/>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descr="7b0a2020202022776f7264617274223a20227b5c2269645c223a32353030323136362c5c227469645c223a5c225c227d220a7d0a"/>
          <p:cNvSpPr>
            <a:spLocks noGrp="1"/>
          </p:cNvSpPr>
          <p:nvPr>
            <p:ph type="ctrTitle"/>
          </p:nvPr>
        </p:nvSpPr>
        <p:spPr>
          <a:xfrm>
            <a:off x="1250950" y="802005"/>
            <a:ext cx="6622415" cy="855345"/>
          </a:xfrm>
          <a:ln>
            <a:noFill/>
          </a:ln>
        </p:spPr>
        <p:txBody>
          <a:bodyPr>
            <a:normAutofit/>
          </a:bodyPr>
          <a:p>
            <a:pPr algn="ctr"/>
            <a:r>
              <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rPr>
              <a:t>一、文件起草目的</a:t>
            </a:r>
            <a:endPar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endParaRPr>
          </a:p>
        </p:txBody>
      </p:sp>
      <p:sp>
        <p:nvSpPr>
          <p:cNvPr id="3" name="副标题 2"/>
          <p:cNvSpPr>
            <a:spLocks noGrp="1"/>
          </p:cNvSpPr>
          <p:nvPr>
            <p:ph type="subTitle" idx="1"/>
          </p:nvPr>
        </p:nvSpPr>
        <p:spPr>
          <a:xfrm>
            <a:off x="339090" y="2028190"/>
            <a:ext cx="8446770" cy="3945890"/>
          </a:xfrm>
        </p:spPr>
        <p:txBody>
          <a:bodyPr>
            <a:noAutofit/>
          </a:bodyPr>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a:latin typeface="宋体" panose="02010600030101010101" pitchFamily="2" charset="-122"/>
                <a:ea typeface="宋体" panose="02010600030101010101" pitchFamily="2" charset="-122"/>
              </a:rPr>
              <a:t>本文件的目的在于进一步加强国有划拨土地使用权管理，规范国有划拨土地使用权出让和转让行为，有效化解历史遗留问题，鼓励单位和个人有偿使用国有土地，有效增加政府财政收入。</a:t>
            </a:r>
            <a:endParaRPr lang="zh-CN" altLang="en-US" sz="20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descr="7b0a2020202022776f7264617274223a20227b5c2269645c223a32353030323136362c5c227469645c223a5c225c227d220a7d0a"/>
          <p:cNvSpPr>
            <a:spLocks noGrp="1"/>
          </p:cNvSpPr>
          <p:nvPr>
            <p:ph type="ctrTitle"/>
          </p:nvPr>
        </p:nvSpPr>
        <p:spPr>
          <a:xfrm>
            <a:off x="1250950" y="802005"/>
            <a:ext cx="6622415" cy="855345"/>
          </a:xfrm>
          <a:ln>
            <a:noFill/>
          </a:ln>
        </p:spPr>
        <p:txBody>
          <a:bodyPr>
            <a:normAutofit/>
          </a:bodyPr>
          <a:p>
            <a:pPr algn="ctr"/>
            <a:r>
              <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rPr>
              <a:t>二、文件起草依据</a:t>
            </a:r>
            <a:endPar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endParaRPr>
          </a:p>
        </p:txBody>
      </p:sp>
      <p:sp>
        <p:nvSpPr>
          <p:cNvPr id="3" name="副标题 2"/>
          <p:cNvSpPr>
            <a:spLocks noGrp="1"/>
          </p:cNvSpPr>
          <p:nvPr>
            <p:ph type="subTitle" idx="1"/>
            <p:custDataLst>
              <p:tags r:id="rId2"/>
            </p:custDataLst>
          </p:nvPr>
        </p:nvSpPr>
        <p:spPr>
          <a:xfrm>
            <a:off x="339090" y="1778635"/>
            <a:ext cx="8446770" cy="3945890"/>
          </a:xfrm>
        </p:spPr>
        <p:txBody>
          <a:bodyPr>
            <a:noAutofit/>
          </a:bodyPr>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a:latin typeface="宋体" panose="02010600030101010101" pitchFamily="2" charset="-122"/>
                <a:ea typeface="宋体" panose="02010600030101010101" pitchFamily="2" charset="-122"/>
                <a:cs typeface="宋体" panose="02010600030101010101" pitchFamily="2" charset="-122"/>
              </a:rPr>
              <a:t>根据《中华人民共和国土地管理法》《中华人民共和国城市房地产管理法》《中华人民共和国城镇国有土地使用权出让和转让暂行条例》等法律法规和《湖南省人民政府办公厅关于印发&lt;湖南省国有土地使用权出让收支管理案发&gt;的通知》（湘政办发[2015]1号）等政策文件，按照尊重历史、分类管理、区别对待、依法处置的原则，借鉴祁阳、东安等周边县市的做法，县自然资源局起草了《双牌县人民政府关于进一步规范划拨土地使用权出让和转让管理工作的实施意见（征求意见稿）》。</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descr="7b0a2020202022776f7264617274223a20227b5c2269645c223a32353030323136362c5c227469645c223a5c225c227d220a7d0a"/>
          <p:cNvSpPr>
            <a:spLocks noGrp="1"/>
          </p:cNvSpPr>
          <p:nvPr>
            <p:ph type="ctrTitle"/>
          </p:nvPr>
        </p:nvSpPr>
        <p:spPr>
          <a:xfrm>
            <a:off x="1250950" y="802005"/>
            <a:ext cx="6622415" cy="855345"/>
          </a:xfrm>
          <a:ln>
            <a:noFill/>
          </a:ln>
        </p:spPr>
        <p:txBody>
          <a:bodyPr>
            <a:normAutofit/>
          </a:bodyPr>
          <a:p>
            <a:pPr algn="ctr"/>
            <a:r>
              <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rPr>
              <a:t>三、起草过程及征求意见情况采纳说明</a:t>
            </a:r>
            <a:endPar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endParaRPr>
          </a:p>
        </p:txBody>
      </p:sp>
      <p:sp>
        <p:nvSpPr>
          <p:cNvPr id="3" name="副标题 2"/>
          <p:cNvSpPr>
            <a:spLocks noGrp="1"/>
          </p:cNvSpPr>
          <p:nvPr>
            <p:ph type="subTitle" idx="1"/>
          </p:nvPr>
        </p:nvSpPr>
        <p:spPr>
          <a:xfrm>
            <a:off x="339090" y="1865630"/>
            <a:ext cx="8446770" cy="3945890"/>
          </a:xfrm>
        </p:spPr>
        <p:txBody>
          <a:bodyPr>
            <a:noAutofit/>
          </a:bodyPr>
          <a:p>
            <a:pPr indent="508000" algn="just" fontAlgn="auto">
              <a:lnSpc>
                <a:spcPct val="150000"/>
              </a:lnSpc>
              <a:extLst>
                <a:ext uri="{35155182-B16C-46BC-9424-99874614C6A1}">
                  <wpsdc:indentchars xmlns:wpsdc="http://www.wps.cn/officeDocument/2017/drawingmlCustomData" val="200" checksum="282533468"/>
                </a:ext>
              </a:extLst>
            </a:pPr>
            <a:r>
              <a:rPr sz="2000"/>
              <a:t>本文件由县自然资源局土地开发利用股具体负责起草，2024年5月28日，县自然资源局召开党组扩大会议，专题研究了《双牌县人民政府关于进一步规范划拨土地使用权出让和转让管理工作的实施意见（讨论稿）》，并提出了修改意见。修改后的《征求意见稿》征求了各乡镇人民政府、阳明山管理局、县财政局、县税务局、县司法局、县审计局等相关单位和部门意见。除县税务局建议增加出让金缴纳流程外，其他单位均未提出修改意见。因出让金缴纳流程属于缴费系统操作的问题，因此没有在《送审稿》中体现。经县司法局合法性审查最终形成《双牌县人民政府关于进一步规范划拨土地使用权出让和转让管理工作的实施意见（送审稿）》。</a:t>
            </a:r>
            <a:endParaRPr sz="20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descr="7b0a2020202022776f7264617274223a20227b5c2269645c223a32353030323136362c5c227469645c223a5c225c227d220a7d0a"/>
          <p:cNvSpPr>
            <a:spLocks noGrp="1"/>
          </p:cNvSpPr>
          <p:nvPr>
            <p:ph type="ctrTitle"/>
          </p:nvPr>
        </p:nvSpPr>
        <p:spPr>
          <a:xfrm>
            <a:off x="1250950" y="802005"/>
            <a:ext cx="6622415" cy="855345"/>
          </a:xfrm>
          <a:ln>
            <a:noFill/>
          </a:ln>
        </p:spPr>
        <p:txBody>
          <a:bodyPr>
            <a:normAutofit/>
          </a:bodyPr>
          <a:p>
            <a:pPr algn="ctr"/>
            <a:r>
              <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rPr>
              <a:t>四、主要内容</a:t>
            </a:r>
            <a:endParaRPr lang="zh-CN" altLang="en-US" sz="2800">
              <a:solidFill>
                <a:schemeClr val="tx1"/>
              </a:solidFill>
              <a:effectLst>
                <a:outerShdw blurRad="38100" dist="25400" dir="5400000" algn="ctr" rotWithShape="0">
                  <a:srgbClr val="6E747A">
                    <a:alpha val="43000"/>
                  </a:srgbClr>
                </a:outerShdw>
              </a:effectLst>
              <a:latin typeface="+mj-ea"/>
              <a:cs typeface="华文新魏" panose="02010800040101010101" charset="-122"/>
            </a:endParaRPr>
          </a:p>
        </p:txBody>
      </p:sp>
      <p:sp>
        <p:nvSpPr>
          <p:cNvPr id="3" name="副标题 2"/>
          <p:cNvSpPr>
            <a:spLocks noGrp="1"/>
          </p:cNvSpPr>
          <p:nvPr>
            <p:ph type="subTitle" idx="1"/>
          </p:nvPr>
        </p:nvSpPr>
        <p:spPr>
          <a:xfrm>
            <a:off x="339090" y="2092325"/>
            <a:ext cx="8446770" cy="1563370"/>
          </a:xfrm>
        </p:spPr>
        <p:txBody>
          <a:bodyPr>
            <a:noAutofit/>
          </a:bodyPr>
          <a:p>
            <a:pPr indent="508000" algn="just" fontAlgn="auto">
              <a:lnSpc>
                <a:spcPct val="150000"/>
              </a:lnSpc>
              <a:extLst>
                <a:ext uri="{35155182-B16C-46BC-9424-99874614C6A1}">
                  <wpsdc:indentchars xmlns:wpsdc="http://www.wps.cn/officeDocument/2017/drawingmlCustomData" val="200" checksum="282533468"/>
                </a:ext>
              </a:extLst>
            </a:pPr>
            <a:r>
              <a:rPr sz="2000"/>
              <a:t>该文件主要包括申请办理划拨土地转为出让土地手续的条件、审批流程、土地出让金缴纳标准、其他规定和实施时间五个方面。</a:t>
            </a:r>
            <a:endParaRPr sz="20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edg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1" name="文本框 10"/>
          <p:cNvSpPr txBox="1"/>
          <p:nvPr/>
        </p:nvSpPr>
        <p:spPr>
          <a:xfrm>
            <a:off x="3048000" y="2139315"/>
            <a:ext cx="3048000" cy="2089150"/>
          </a:xfrm>
          <a:prstGeom prst="rect">
            <a:avLst/>
          </a:prstGeom>
          <a:noFill/>
        </p:spPr>
        <p:txBody>
          <a:bodyPr wrap="square" rtlCol="0">
            <a:noAutofit/>
          </a:bodyPr>
          <a:p>
            <a:pPr algn="ctr"/>
            <a:endParaRPr lang="zh-CN" altLang="en-US" sz="6000" b="1">
              <a:latin typeface="宋体" panose="02010600030101010101" pitchFamily="2" charset="-122"/>
              <a:ea typeface="宋体" panose="02010600030101010101" pitchFamily="2" charset="-122"/>
            </a:endParaRPr>
          </a:p>
          <a:p>
            <a:pPr algn="ctr"/>
            <a:endParaRPr lang="en-US" altLang="zh-CN" sz="6000" b="1">
              <a:latin typeface="宋体" panose="02010600030101010101" pitchFamily="2" charset="-122"/>
              <a:ea typeface="宋体" panose="02010600030101010101" pitchFamily="2" charset="-122"/>
            </a:endParaRPr>
          </a:p>
        </p:txBody>
      </p:sp>
      <p:sp>
        <p:nvSpPr>
          <p:cNvPr id="13" name="矩形 12" descr="7b0a2020202022776f7264617274223a2022220a7d0a"/>
          <p:cNvSpPr/>
          <p:nvPr/>
        </p:nvSpPr>
        <p:spPr>
          <a:xfrm>
            <a:off x="2829243" y="2139315"/>
            <a:ext cx="3484880" cy="2091690"/>
          </a:xfrm>
          <a:prstGeom prst="rect">
            <a:avLst/>
          </a:prstGeom>
          <a:noFill/>
        </p:spPr>
        <p:txBody>
          <a:bodyPr wrap="none" rtlCol="0" anchor="t">
            <a:spAutoFit/>
          </a:bodyPr>
          <a:p>
            <a:pPr algn="ctr"/>
            <a:r>
              <a:rPr lang="zh-CN" altLang="en-US" sz="13000" b="1">
                <a:ln w="57150" cap="flat" cmpd="dbl">
                  <a:solidFill>
                    <a:srgbClr val="FFFFFF"/>
                  </a:solidFill>
                  <a:prstDash val="solid"/>
                </a:ln>
                <a:solidFill>
                  <a:schemeClr val="tx1"/>
                </a:solidFill>
                <a:effectLst>
                  <a:outerShdw blurRad="50800" dist="50800" dir="5400000" algn="ctr" rotWithShape="0">
                    <a:schemeClr val="tx1">
                      <a:alpha val="100000"/>
                    </a:schemeClr>
                  </a:outerShdw>
                </a:effectLst>
                <a:latin typeface="微软雅黑" panose="020B0503020204020204" charset="-122"/>
                <a:ea typeface="微软雅黑" panose="020B0503020204020204" charset="-122"/>
              </a:rPr>
              <a:t>谢谢</a:t>
            </a:r>
            <a:endParaRPr lang="zh-CN" altLang="en-US" sz="13000" b="1">
              <a:ln w="57150" cap="flat" cmpd="dbl">
                <a:solidFill>
                  <a:srgbClr val="FFFFFF"/>
                </a:solidFill>
                <a:prstDash val="solid"/>
              </a:ln>
              <a:solidFill>
                <a:schemeClr val="tx1"/>
              </a:solidFill>
              <a:effectLst>
                <a:outerShdw blurRad="50800" dist="50800" dir="5400000" algn="ctr" rotWithShape="0">
                  <a:schemeClr val="tx1">
                    <a:alpha val="100000"/>
                  </a:schemeClr>
                </a:outerShdw>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custom20231233_1*f*1"/>
  <p:tag name="KSO_WM_TEMPLATE_CATEGORY" val="custom"/>
  <p:tag name="KSO_WM_TEMPLATE_INDEX" val="20231233"/>
  <p:tag name="KSO_WM_UNIT_LAYERLEVEL" val="1"/>
  <p:tag name="KSO_WM_TAG_VERSION" val="3.0"/>
  <p:tag name="KSO_WM_UNIT_TEXT_FILL_FORE_SCHEMECOLOR_INDEX_BRIGHTNESS" val="0.15"/>
  <p:tag name="KSO_WM_UNIT_TEXT_FILL_FORE_SCHEMECOLOR_INDEX" val="13"/>
  <p:tag name="KSO_WM_UNIT_TEXT_FILL_TYPE" val="1"/>
  <p:tag name="KSO_WM_UNIT_PRESET_TEXT" val="单击添加文本具体内容，简明扼要地阐述您的观点。根据需要可酌情增减文字，以便观者准确地理解您传达的思想"/>
</p:tagLst>
</file>

<file path=ppt/tags/tag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1233_1*i*2"/>
  <p:tag name="KSO_WM_TEMPLATE_CATEGORY" val="custom"/>
  <p:tag name="KSO_WM_TEMPLATE_INDEX" val="20231233"/>
  <p:tag name="KSO_WM_UNIT_LAYERLEVEL" val="1"/>
  <p:tag name="KSO_WM_TAG_VERSION" val="3.0"/>
</p:tagLst>
</file>

<file path=ppt/tags/tag3.xml><?xml version="1.0" encoding="utf-8"?>
<p:tagLst xmlns:p="http://schemas.openxmlformats.org/presentationml/2006/main">
  <p:tag name="KSO_WM_SLIDE_ID" val="custom20231233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3"/>
  <p:tag name="KSO_WM_SLIDE_TYPE" val="text"/>
  <p:tag name="KSO_WM_SLIDE_SUBTYPE" val="picTxt"/>
  <p:tag name="KSO_WM_SLIDE_SIZE" val="843*412"/>
  <p:tag name="KSO_WM_SLIDE_POSITION" val="67*47"/>
  <p:tag name="KSO_WM_SLIDE_LAYOUT" val="a_d_f"/>
  <p:tag name="KSO_WM_SLIDE_LAYOUT_CNT" val="1_1_2"/>
  <p:tag name="KSO_WM_SPECIAL_SOURCE" val="bdnull"/>
</p:tagLst>
</file>

<file path=ppt/tags/tag4.xml><?xml version="1.0" encoding="utf-8"?>
<p:tagLst xmlns:p="http://schemas.openxmlformats.org/presentationml/2006/main">
  <p:tag name="KSO_WM_DIAGRAM_VIRTUALLY_FRAME" val="{&quot;height&quot;:310.7,&quot;left&quot;:26.7,&quot;top&quot;:140.05,&quot;width&quot;:665.1}"/>
</p:tagLst>
</file>

<file path=ppt/tags/tag5.xml><?xml version="1.0" encoding="utf-8"?>
<p:tagLst xmlns:p="http://schemas.openxmlformats.org/presentationml/2006/main">
  <p:tag name="commondata" val="eyJoZGlkIjoiMTZkNDA3ODhhYzZlZDU4OTM2ZjFkMzBhYjkzYWNjOTAifQ=="/>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857</Words>
  <Application>WPS 演示</Application>
  <PresentationFormat>宽屏</PresentationFormat>
  <Paragraphs>29</Paragraphs>
  <Slides>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vt:i4>
      </vt:variant>
    </vt:vector>
  </HeadingPairs>
  <TitlesOfParts>
    <vt:vector size="17" baseType="lpstr">
      <vt:lpstr>Arial</vt:lpstr>
      <vt:lpstr>宋体</vt:lpstr>
      <vt:lpstr>Wingdings</vt:lpstr>
      <vt:lpstr>方正兰亭黑简体</vt:lpstr>
      <vt:lpstr>方正仿宋_GB2312</vt:lpstr>
      <vt:lpstr>华文新魏</vt:lpstr>
      <vt:lpstr>微软雅黑</vt:lpstr>
      <vt:lpstr>Arial Unicode MS</vt:lpstr>
      <vt:lpstr>Calibri</vt:lpstr>
      <vt:lpstr>WPS</vt:lpstr>
      <vt:lpstr>《双牌县人民政府关于进一步规范划拨土地使用权出让和转让管理工作的实施意见》 政策解读</vt:lpstr>
      <vt:lpstr>PowerPoint 演示文稿</vt:lpstr>
      <vt:lpstr>一、文件起草目的</vt:lpstr>
      <vt:lpstr>二、文件起草依据</vt:lpstr>
      <vt:lpstr>三、起草过程及征求意见情况采纳说明</vt:lpstr>
      <vt:lpstr>四、主要内容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香香君要是有梦想的话……</cp:lastModifiedBy>
  <cp:revision>13</cp:revision>
  <dcterms:created xsi:type="dcterms:W3CDTF">2023-08-09T12:44:00Z</dcterms:created>
  <dcterms:modified xsi:type="dcterms:W3CDTF">2024-09-11T02:10:56Z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A3A7EF7A4899427397CA09B921D4B219_13</vt:lpwstr>
  </property>
  <property fmtid="{D5CDD505-2E9C-101B-9397-08002B2CF9AE}" pid="3" name="KSOProductBuildVer">
    <vt:lpwstr>2052-12.1.0.17857</vt:lpwstr>
  </property>
</Properties>
</file>